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sldIdLst>
    <p:sldId id="442" r:id="rId5"/>
    <p:sldId id="676" r:id="rId6"/>
    <p:sldId id="460" r:id="rId7"/>
    <p:sldId id="461" r:id="rId8"/>
    <p:sldId id="257" r:id="rId9"/>
    <p:sldId id="444" r:id="rId10"/>
    <p:sldId id="454" r:id="rId11"/>
    <p:sldId id="464" r:id="rId12"/>
    <p:sldId id="281" r:id="rId13"/>
    <p:sldId id="278" r:id="rId14"/>
    <p:sldId id="277" r:id="rId15"/>
    <p:sldId id="465" r:id="rId16"/>
    <p:sldId id="466" r:id="rId17"/>
    <p:sldId id="522" r:id="rId18"/>
    <p:sldId id="299" r:id="rId19"/>
    <p:sldId id="284" r:id="rId20"/>
    <p:sldId id="301" r:id="rId21"/>
    <p:sldId id="303" r:id="rId22"/>
    <p:sldId id="302" r:id="rId23"/>
    <p:sldId id="304" r:id="rId24"/>
    <p:sldId id="305" r:id="rId25"/>
    <p:sldId id="455" r:id="rId26"/>
    <p:sldId id="470" r:id="rId27"/>
    <p:sldId id="684" r:id="rId28"/>
    <p:sldId id="685" r:id="rId29"/>
    <p:sldId id="471" r:id="rId30"/>
    <p:sldId id="688" r:id="rId31"/>
    <p:sldId id="689" r:id="rId32"/>
    <p:sldId id="686" r:id="rId33"/>
    <p:sldId id="690" r:id="rId34"/>
    <p:sldId id="687" r:id="rId35"/>
    <p:sldId id="469" r:id="rId36"/>
    <p:sldId id="467" r:id="rId37"/>
    <p:sldId id="474" r:id="rId38"/>
    <p:sldId id="475" r:id="rId39"/>
    <p:sldId id="476" r:id="rId40"/>
    <p:sldId id="419" r:id="rId41"/>
    <p:sldId id="527" r:id="rId42"/>
    <p:sldId id="477" r:id="rId43"/>
    <p:sldId id="478" r:id="rId44"/>
    <p:sldId id="512" r:id="rId45"/>
    <p:sldId id="297" r:id="rId46"/>
    <p:sldId id="306" r:id="rId47"/>
    <p:sldId id="307" r:id="rId48"/>
    <p:sldId id="308" r:id="rId49"/>
    <p:sldId id="309" r:id="rId50"/>
    <p:sldId id="528" r:id="rId51"/>
    <p:sldId id="514" r:id="rId52"/>
    <p:sldId id="666" r:id="rId53"/>
    <p:sldId id="675" r:id="rId54"/>
    <p:sldId id="646" r:id="rId55"/>
    <p:sldId id="654" r:id="rId56"/>
    <p:sldId id="650" r:id="rId57"/>
    <p:sldId id="651" r:id="rId58"/>
    <p:sldId id="647" r:id="rId59"/>
    <p:sldId id="660" r:id="rId60"/>
    <p:sldId id="667" r:id="rId61"/>
    <p:sldId id="457" r:id="rId62"/>
    <p:sldId id="289" r:id="rId63"/>
    <p:sldId id="480" r:id="rId64"/>
    <p:sldId id="282" r:id="rId65"/>
    <p:sldId id="479" r:id="rId66"/>
    <p:sldId id="482" r:id="rId67"/>
    <p:sldId id="520" r:id="rId68"/>
    <p:sldId id="521" r:id="rId69"/>
    <p:sldId id="483" r:id="rId70"/>
    <p:sldId id="484" r:id="rId71"/>
    <p:sldId id="456" r:id="rId72"/>
    <p:sldId id="485" r:id="rId73"/>
    <p:sldId id="300" r:id="rId74"/>
    <p:sldId id="418" r:id="rId75"/>
    <p:sldId id="500" r:id="rId76"/>
    <p:sldId id="504" r:id="rId77"/>
    <p:sldId id="503" r:id="rId78"/>
    <p:sldId id="502" r:id="rId79"/>
    <p:sldId id="487" r:id="rId80"/>
    <p:sldId id="488" r:id="rId81"/>
    <p:sldId id="490" r:id="rId82"/>
    <p:sldId id="491" r:id="rId83"/>
    <p:sldId id="492" r:id="rId84"/>
    <p:sldId id="495" r:id="rId85"/>
    <p:sldId id="493" r:id="rId86"/>
    <p:sldId id="515" r:id="rId87"/>
    <p:sldId id="498" r:id="rId88"/>
    <p:sldId id="489" r:id="rId89"/>
    <p:sldId id="496" r:id="rId90"/>
    <p:sldId id="518" r:id="rId9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 Beerens" initials="HB" lastIdx="1" clrIdx="0">
    <p:extLst>
      <p:ext uri="{19B8F6BF-5375-455C-9EA6-DF929625EA0E}">
        <p15:presenceInfo xmlns:p15="http://schemas.microsoft.com/office/powerpoint/2012/main" userId="S::HansBeerens@dedicon.nl::3e661c0e-3c73-4a03-9f30-6160d11f59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12FB2-9BA3-4476-A8B5-5A9FAA7A024E}" v="79" dt="2022-03-07T15:06:33.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62825" autoAdjust="0"/>
  </p:normalViewPr>
  <p:slideViewPr>
    <p:cSldViewPr snapToGrid="0">
      <p:cViewPr varScale="1">
        <p:scale>
          <a:sx n="40" d="100"/>
          <a:sy n="40" d="100"/>
        </p:scale>
        <p:origin x="1684" y="44"/>
      </p:cViewPr>
      <p:guideLst/>
    </p:cSldViewPr>
  </p:slideViewPr>
  <p:outlineViewPr>
    <p:cViewPr>
      <p:scale>
        <a:sx n="25" d="100"/>
        <a:sy n="25" d="100"/>
      </p:scale>
      <p:origin x="0" y="0"/>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commentAuthors" Target="commentAuthors.xml"/><Relationship Id="rId9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9D13A-CD73-4C3E-A916-2B7A332E4E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B4825B-AC6C-4483-8034-695806556600}">
      <dgm:prSet/>
      <dgm:spPr/>
      <dgm:t>
        <a:bodyPr/>
        <a:lstStyle/>
        <a:p>
          <a:r>
            <a:rPr lang="nl-NL" b="1" dirty="0">
              <a:latin typeface="Arial" panose="020B0604020202020204" pitchFamily="34" charset="0"/>
              <a:cs typeface="Arial" panose="020B0604020202020204" pitchFamily="34" charset="0"/>
            </a:rPr>
            <a:t>Kennisbank inclusiefpubliceren.nl</a:t>
          </a:r>
          <a:endParaRPr lang="en-US" dirty="0">
            <a:latin typeface="Arial" panose="020B0604020202020204" pitchFamily="34" charset="0"/>
            <a:cs typeface="Arial" panose="020B0604020202020204" pitchFamily="34" charset="0"/>
          </a:endParaRPr>
        </a:p>
      </dgm:t>
    </dgm:pt>
    <dgm:pt modelId="{78F4B482-2F08-4C93-8CFA-0B3FEC8C0606}" type="parTrans" cxnId="{BFDE86B3-0A74-44D0-91CD-3525FCA5E8F6}">
      <dgm:prSet/>
      <dgm:spPr/>
      <dgm:t>
        <a:bodyPr/>
        <a:lstStyle/>
        <a:p>
          <a:endParaRPr lang="en-US"/>
        </a:p>
      </dgm:t>
    </dgm:pt>
    <dgm:pt modelId="{24494F8F-31B5-4450-8D07-A3F43A53D437}" type="sibTrans" cxnId="{BFDE86B3-0A74-44D0-91CD-3525FCA5E8F6}">
      <dgm:prSet/>
      <dgm:spPr/>
      <dgm:t>
        <a:bodyPr/>
        <a:lstStyle/>
        <a:p>
          <a:endParaRPr lang="en-US"/>
        </a:p>
      </dgm:t>
    </dgm:pt>
    <dgm:pt modelId="{D2F3C5BC-D26D-4EA8-925A-0AC1CF4054BC}">
      <dgm:prSet/>
      <dgm:spPr/>
      <dgm:t>
        <a:bodyPr/>
        <a:lstStyle/>
        <a:p>
          <a:r>
            <a:rPr lang="nl-NL">
              <a:latin typeface="Arial" panose="020B0604020202020204" pitchFamily="34" charset="0"/>
              <a:cs typeface="Arial" panose="020B0604020202020204" pitchFamily="34" charset="0"/>
            </a:rPr>
            <a:t>snelstartgidsen, </a:t>
          </a:r>
          <a:r>
            <a:rPr lang="en-US">
              <a:latin typeface="Arial" panose="020B0604020202020204" pitchFamily="34" charset="0"/>
              <a:cs typeface="Arial" panose="020B0604020202020204" pitchFamily="34" charset="0"/>
            </a:rPr>
            <a:t>bronnen, </a:t>
          </a:r>
          <a:r>
            <a:rPr lang="nl-NL">
              <a:latin typeface="Arial" panose="020B0604020202020204" pitchFamily="34" charset="0"/>
              <a:cs typeface="Arial" panose="020B0604020202020204" pitchFamily="34" charset="0"/>
            </a:rPr>
            <a:t>publicaties, vraagbaak</a:t>
          </a:r>
          <a:endParaRPr lang="en-US" dirty="0">
            <a:latin typeface="Arial" panose="020B0604020202020204" pitchFamily="34" charset="0"/>
            <a:cs typeface="Arial" panose="020B0604020202020204" pitchFamily="34" charset="0"/>
          </a:endParaRPr>
        </a:p>
      </dgm:t>
    </dgm:pt>
    <dgm:pt modelId="{DEB94A58-FBC6-4EBE-BBD9-BE98DC12FCC7}" type="parTrans" cxnId="{48CC2FDD-5F45-4E71-8954-87E20639E5C2}">
      <dgm:prSet/>
      <dgm:spPr/>
      <dgm:t>
        <a:bodyPr/>
        <a:lstStyle/>
        <a:p>
          <a:endParaRPr lang="en-US"/>
        </a:p>
      </dgm:t>
    </dgm:pt>
    <dgm:pt modelId="{D0968B05-C516-4A5E-A231-7830C85C81C9}" type="sibTrans" cxnId="{48CC2FDD-5F45-4E71-8954-87E20639E5C2}">
      <dgm:prSet/>
      <dgm:spPr/>
      <dgm:t>
        <a:bodyPr/>
        <a:lstStyle/>
        <a:p>
          <a:endParaRPr lang="en-US"/>
        </a:p>
      </dgm:t>
    </dgm:pt>
    <dgm:pt modelId="{B0D49B33-F213-4A48-ACE5-F8F3802D3B82}">
      <dgm:prSet/>
      <dgm:spPr/>
      <dgm:t>
        <a:bodyPr/>
        <a:lstStyle/>
        <a:p>
          <a:r>
            <a:rPr lang="nl-NL">
              <a:latin typeface="Arial" panose="020B0604020202020204" pitchFamily="34" charset="0"/>
              <a:cs typeface="Arial" panose="020B0604020202020204" pitchFamily="34" charset="0"/>
            </a:rPr>
            <a:t>informatie workshops TPUB2</a:t>
          </a:r>
          <a:endParaRPr lang="en-US" dirty="0">
            <a:latin typeface="Arial" panose="020B0604020202020204" pitchFamily="34" charset="0"/>
            <a:cs typeface="Arial" panose="020B0604020202020204" pitchFamily="34" charset="0"/>
          </a:endParaRPr>
        </a:p>
      </dgm:t>
    </dgm:pt>
    <dgm:pt modelId="{521E6402-077F-46B3-BA33-83162D06349E}" type="parTrans" cxnId="{13CF0CE6-F87F-4869-9FB6-D470E56AC045}">
      <dgm:prSet/>
      <dgm:spPr/>
      <dgm:t>
        <a:bodyPr/>
        <a:lstStyle/>
        <a:p>
          <a:endParaRPr lang="nl-NL"/>
        </a:p>
      </dgm:t>
    </dgm:pt>
    <dgm:pt modelId="{A69A8BFA-48E1-4EDB-91E5-68BF6D491DE1}" type="sibTrans" cxnId="{13CF0CE6-F87F-4869-9FB6-D470E56AC045}">
      <dgm:prSet/>
      <dgm:spPr/>
      <dgm:t>
        <a:bodyPr/>
        <a:lstStyle/>
        <a:p>
          <a:endParaRPr lang="nl-NL"/>
        </a:p>
      </dgm:t>
    </dgm:pt>
    <dgm:pt modelId="{0EAFEFB3-1D2F-4445-97BD-DEE20202B039}">
      <dgm:prSet/>
      <dgm:spPr/>
      <dgm:t>
        <a:bodyPr/>
        <a:lstStyle/>
        <a:p>
          <a:r>
            <a:rPr lang="nl-NL">
              <a:latin typeface="Arial" panose="020B0604020202020204" pitchFamily="34" charset="0"/>
              <a:cs typeface="Arial" panose="020B0604020202020204" pitchFamily="34" charset="0"/>
            </a:rPr>
            <a:t>Q1 - 2022: gratis online leermateriaal (IPIP)</a:t>
          </a:r>
          <a:endParaRPr lang="en-US" dirty="0">
            <a:latin typeface="Arial" panose="020B0604020202020204" pitchFamily="34" charset="0"/>
            <a:cs typeface="Arial" panose="020B0604020202020204" pitchFamily="34" charset="0"/>
          </a:endParaRPr>
        </a:p>
      </dgm:t>
    </dgm:pt>
    <dgm:pt modelId="{9A35BD0B-1C1D-44FE-9947-08B837D46CF9}" type="parTrans" cxnId="{225BD106-A106-42BC-88EC-57DB2BEAB733}">
      <dgm:prSet/>
      <dgm:spPr/>
      <dgm:t>
        <a:bodyPr/>
        <a:lstStyle/>
        <a:p>
          <a:endParaRPr lang="nl-NL"/>
        </a:p>
      </dgm:t>
    </dgm:pt>
    <dgm:pt modelId="{62A8ED93-E9B8-4510-AE18-8EAA725C5763}" type="sibTrans" cxnId="{225BD106-A106-42BC-88EC-57DB2BEAB733}">
      <dgm:prSet/>
      <dgm:spPr/>
      <dgm:t>
        <a:bodyPr/>
        <a:lstStyle/>
        <a:p>
          <a:endParaRPr lang="nl-NL"/>
        </a:p>
      </dgm:t>
    </dgm:pt>
    <dgm:pt modelId="{0080BCC4-9D7D-423D-92F5-64F6113FAA67}">
      <dgm:prSet/>
      <dgm:spPr/>
      <dgm:t>
        <a:bodyPr/>
        <a:lstStyle/>
        <a:p>
          <a:r>
            <a:rPr lang="en-US" dirty="0">
              <a:latin typeface="Arial" panose="020B0604020202020204" pitchFamily="34" charset="0"/>
              <a:cs typeface="Arial" panose="020B0604020202020204" pitchFamily="34" charset="0"/>
            </a:rPr>
            <a:t>Q2 - 2022: herontwerp website</a:t>
          </a:r>
        </a:p>
      </dgm:t>
    </dgm:pt>
    <dgm:pt modelId="{8C52E68A-FDA9-4182-A068-8C2417BAF922}" type="parTrans" cxnId="{EA13B33B-647A-49A6-8DAC-C3B8581DB159}">
      <dgm:prSet/>
      <dgm:spPr/>
      <dgm:t>
        <a:bodyPr/>
        <a:lstStyle/>
        <a:p>
          <a:endParaRPr lang="nl-NL"/>
        </a:p>
      </dgm:t>
    </dgm:pt>
    <dgm:pt modelId="{8E68E08C-8887-40AF-BC5A-0C420121735D}" type="sibTrans" cxnId="{EA13B33B-647A-49A6-8DAC-C3B8581DB159}">
      <dgm:prSet/>
      <dgm:spPr/>
      <dgm:t>
        <a:bodyPr/>
        <a:lstStyle/>
        <a:p>
          <a:endParaRPr lang="nl-NL"/>
        </a:p>
      </dgm:t>
    </dgm:pt>
    <dgm:pt modelId="{12FBFA96-D9F2-48F5-A70E-43D4888107C2}" type="pres">
      <dgm:prSet presAssocID="{8179D13A-CD73-4C3E-A916-2B7A332E4EEB}" presName="linear" presStyleCnt="0">
        <dgm:presLayoutVars>
          <dgm:animLvl val="lvl"/>
          <dgm:resizeHandles val="exact"/>
        </dgm:presLayoutVars>
      </dgm:prSet>
      <dgm:spPr/>
    </dgm:pt>
    <dgm:pt modelId="{6D7EA198-C6AD-4E20-9C56-7A50B785F2CD}" type="pres">
      <dgm:prSet presAssocID="{A9B4825B-AC6C-4483-8034-695806556600}" presName="parentText" presStyleLbl="node1" presStyleIdx="0" presStyleCnt="1">
        <dgm:presLayoutVars>
          <dgm:chMax val="0"/>
          <dgm:bulletEnabled val="1"/>
        </dgm:presLayoutVars>
      </dgm:prSet>
      <dgm:spPr/>
    </dgm:pt>
    <dgm:pt modelId="{3DD1155B-F0B4-480E-BF35-660C68E9BE5F}" type="pres">
      <dgm:prSet presAssocID="{A9B4825B-AC6C-4483-8034-695806556600}" presName="childText" presStyleLbl="revTx" presStyleIdx="0" presStyleCnt="1">
        <dgm:presLayoutVars>
          <dgm:bulletEnabled val="1"/>
        </dgm:presLayoutVars>
      </dgm:prSet>
      <dgm:spPr/>
    </dgm:pt>
  </dgm:ptLst>
  <dgm:cxnLst>
    <dgm:cxn modelId="{225BD106-A106-42BC-88EC-57DB2BEAB733}" srcId="{A9B4825B-AC6C-4483-8034-695806556600}" destId="{0EAFEFB3-1D2F-4445-97BD-DEE20202B039}" srcOrd="2" destOrd="0" parTransId="{9A35BD0B-1C1D-44FE-9947-08B837D46CF9}" sibTransId="{62A8ED93-E9B8-4510-AE18-8EAA725C5763}"/>
    <dgm:cxn modelId="{2ED1400D-3AAC-460A-813D-83893C4D1A2A}" type="presOf" srcId="{D2F3C5BC-D26D-4EA8-925A-0AC1CF4054BC}" destId="{3DD1155B-F0B4-480E-BF35-660C68E9BE5F}" srcOrd="0" destOrd="0" presId="urn:microsoft.com/office/officeart/2005/8/layout/vList2"/>
    <dgm:cxn modelId="{AD43080F-5347-4660-89F6-8CC5E1101980}" type="presOf" srcId="{8179D13A-CD73-4C3E-A916-2B7A332E4EEB}" destId="{12FBFA96-D9F2-48F5-A70E-43D4888107C2}" srcOrd="0" destOrd="0" presId="urn:microsoft.com/office/officeart/2005/8/layout/vList2"/>
    <dgm:cxn modelId="{197E2F25-C83F-4155-84BF-D2C48A7557F3}" type="presOf" srcId="{0EAFEFB3-1D2F-4445-97BD-DEE20202B039}" destId="{3DD1155B-F0B4-480E-BF35-660C68E9BE5F}" srcOrd="0" destOrd="2" presId="urn:microsoft.com/office/officeart/2005/8/layout/vList2"/>
    <dgm:cxn modelId="{1D5D943A-B6E5-4CD4-8D34-65D5E7910CE3}" type="presOf" srcId="{0080BCC4-9D7D-423D-92F5-64F6113FAA67}" destId="{3DD1155B-F0B4-480E-BF35-660C68E9BE5F}" srcOrd="0" destOrd="3" presId="urn:microsoft.com/office/officeart/2005/8/layout/vList2"/>
    <dgm:cxn modelId="{EA13B33B-647A-49A6-8DAC-C3B8581DB159}" srcId="{A9B4825B-AC6C-4483-8034-695806556600}" destId="{0080BCC4-9D7D-423D-92F5-64F6113FAA67}" srcOrd="3" destOrd="0" parTransId="{8C52E68A-FDA9-4182-A068-8C2417BAF922}" sibTransId="{8E68E08C-8887-40AF-BC5A-0C420121735D}"/>
    <dgm:cxn modelId="{BFDE86B3-0A74-44D0-91CD-3525FCA5E8F6}" srcId="{8179D13A-CD73-4C3E-A916-2B7A332E4EEB}" destId="{A9B4825B-AC6C-4483-8034-695806556600}" srcOrd="0" destOrd="0" parTransId="{78F4B482-2F08-4C93-8CFA-0B3FEC8C0606}" sibTransId="{24494F8F-31B5-4450-8D07-A3F43A53D437}"/>
    <dgm:cxn modelId="{04CEDDBF-5E73-4575-B684-166B1D3208DD}" type="presOf" srcId="{B0D49B33-F213-4A48-ACE5-F8F3802D3B82}" destId="{3DD1155B-F0B4-480E-BF35-660C68E9BE5F}" srcOrd="0" destOrd="1" presId="urn:microsoft.com/office/officeart/2005/8/layout/vList2"/>
    <dgm:cxn modelId="{3E0CEAD5-5306-4B92-B987-5B6523766624}" type="presOf" srcId="{A9B4825B-AC6C-4483-8034-695806556600}" destId="{6D7EA198-C6AD-4E20-9C56-7A50B785F2CD}" srcOrd="0" destOrd="0" presId="urn:microsoft.com/office/officeart/2005/8/layout/vList2"/>
    <dgm:cxn modelId="{48CC2FDD-5F45-4E71-8954-87E20639E5C2}" srcId="{A9B4825B-AC6C-4483-8034-695806556600}" destId="{D2F3C5BC-D26D-4EA8-925A-0AC1CF4054BC}" srcOrd="0" destOrd="0" parTransId="{DEB94A58-FBC6-4EBE-BBD9-BE98DC12FCC7}" sibTransId="{D0968B05-C516-4A5E-A231-7830C85C81C9}"/>
    <dgm:cxn modelId="{13CF0CE6-F87F-4869-9FB6-D470E56AC045}" srcId="{A9B4825B-AC6C-4483-8034-695806556600}" destId="{B0D49B33-F213-4A48-ACE5-F8F3802D3B82}" srcOrd="1" destOrd="0" parTransId="{521E6402-077F-46B3-BA33-83162D06349E}" sibTransId="{A69A8BFA-48E1-4EDB-91E5-68BF6D491DE1}"/>
    <dgm:cxn modelId="{1B64A35E-6104-40E6-AA70-435860B82523}" type="presParOf" srcId="{12FBFA96-D9F2-48F5-A70E-43D4888107C2}" destId="{6D7EA198-C6AD-4E20-9C56-7A50B785F2CD}" srcOrd="0" destOrd="0" presId="urn:microsoft.com/office/officeart/2005/8/layout/vList2"/>
    <dgm:cxn modelId="{8CAAF32D-5CDC-467E-96BC-203C793D4EBC}" type="presParOf" srcId="{12FBFA96-D9F2-48F5-A70E-43D4888107C2}" destId="{3DD1155B-F0B4-480E-BF35-660C68E9BE5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EA198-C6AD-4E20-9C56-7A50B785F2CD}">
      <dsp:nvSpPr>
        <dsp:cNvPr id="0" name=""/>
        <dsp:cNvSpPr/>
      </dsp:nvSpPr>
      <dsp:spPr>
        <a:xfrm>
          <a:off x="0" y="170584"/>
          <a:ext cx="9171728"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b="1" kern="1200" dirty="0">
              <a:latin typeface="Arial" panose="020B0604020202020204" pitchFamily="34" charset="0"/>
              <a:cs typeface="Arial" panose="020B0604020202020204" pitchFamily="34" charset="0"/>
            </a:rPr>
            <a:t>Kennisbank inclusiefpubliceren.nl</a:t>
          </a:r>
          <a:endParaRPr lang="en-US" sz="3900" kern="1200" dirty="0">
            <a:latin typeface="Arial" panose="020B0604020202020204" pitchFamily="34" charset="0"/>
            <a:cs typeface="Arial" panose="020B0604020202020204" pitchFamily="34" charset="0"/>
          </a:endParaRPr>
        </a:p>
      </dsp:txBody>
      <dsp:txXfrm>
        <a:off x="44549" y="215133"/>
        <a:ext cx="9082630" cy="823502"/>
      </dsp:txXfrm>
    </dsp:sp>
    <dsp:sp modelId="{3DD1155B-F0B4-480E-BF35-660C68E9BE5F}">
      <dsp:nvSpPr>
        <dsp:cNvPr id="0" name=""/>
        <dsp:cNvSpPr/>
      </dsp:nvSpPr>
      <dsp:spPr>
        <a:xfrm>
          <a:off x="0" y="1083184"/>
          <a:ext cx="9171728" cy="197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20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nl-NL" sz="3000" kern="1200">
              <a:latin typeface="Arial" panose="020B0604020202020204" pitchFamily="34" charset="0"/>
              <a:cs typeface="Arial" panose="020B0604020202020204" pitchFamily="34" charset="0"/>
            </a:rPr>
            <a:t>snelstartgidsen, </a:t>
          </a:r>
          <a:r>
            <a:rPr lang="en-US" sz="3000" kern="1200">
              <a:latin typeface="Arial" panose="020B0604020202020204" pitchFamily="34" charset="0"/>
              <a:cs typeface="Arial" panose="020B0604020202020204" pitchFamily="34" charset="0"/>
            </a:rPr>
            <a:t>bronnen, </a:t>
          </a:r>
          <a:r>
            <a:rPr lang="nl-NL" sz="3000" kern="1200">
              <a:latin typeface="Arial" panose="020B0604020202020204" pitchFamily="34" charset="0"/>
              <a:cs typeface="Arial" panose="020B0604020202020204" pitchFamily="34" charset="0"/>
            </a:rPr>
            <a:t>publicaties, vraagbaak</a:t>
          </a:r>
          <a:endParaRPr lang="en-US" sz="3000" kern="1200" dirty="0">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20000"/>
            </a:spcAft>
            <a:buChar char="•"/>
          </a:pPr>
          <a:r>
            <a:rPr lang="nl-NL" sz="3000" kern="1200">
              <a:latin typeface="Arial" panose="020B0604020202020204" pitchFamily="34" charset="0"/>
              <a:cs typeface="Arial" panose="020B0604020202020204" pitchFamily="34" charset="0"/>
            </a:rPr>
            <a:t>informatie workshops TPUB2</a:t>
          </a:r>
          <a:endParaRPr lang="en-US" sz="3000" kern="1200" dirty="0">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20000"/>
            </a:spcAft>
            <a:buChar char="•"/>
          </a:pPr>
          <a:r>
            <a:rPr lang="nl-NL" sz="3000" kern="1200">
              <a:latin typeface="Arial" panose="020B0604020202020204" pitchFamily="34" charset="0"/>
              <a:cs typeface="Arial" panose="020B0604020202020204" pitchFamily="34" charset="0"/>
            </a:rPr>
            <a:t>Q1 - 2022: gratis online leermateriaal (IPIP)</a:t>
          </a:r>
          <a:endParaRPr lang="en-US" sz="3000" kern="1200" dirty="0">
            <a:latin typeface="Arial" panose="020B0604020202020204" pitchFamily="34" charset="0"/>
            <a:cs typeface="Arial" panose="020B0604020202020204" pitchFamily="34" charset="0"/>
          </a:endParaRPr>
        </a:p>
        <a:p>
          <a:pPr marL="285750" lvl="1" indent="-285750" algn="l" defTabSz="1333500">
            <a:lnSpc>
              <a:spcPct val="90000"/>
            </a:lnSpc>
            <a:spcBef>
              <a:spcPct val="0"/>
            </a:spcBef>
            <a:spcAft>
              <a:spcPct val="20000"/>
            </a:spcAft>
            <a:buChar char="•"/>
          </a:pPr>
          <a:r>
            <a:rPr lang="en-US" sz="3000" kern="1200" dirty="0">
              <a:latin typeface="Arial" panose="020B0604020202020204" pitchFamily="34" charset="0"/>
              <a:cs typeface="Arial" panose="020B0604020202020204" pitchFamily="34" charset="0"/>
            </a:rPr>
            <a:t>Q2 - 2022: herontwerp website</a:t>
          </a:r>
        </a:p>
      </dsp:txBody>
      <dsp:txXfrm>
        <a:off x="0" y="1083184"/>
        <a:ext cx="9171728" cy="19778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129A6-D04F-487B-97E8-FDF7DCB85F0C}" type="datetimeFigureOut">
              <a:rPr lang="nl-NL" smtClean="0"/>
              <a:t>1-7-2022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5BC88-AA0F-432E-A0D5-F22B14322B67}" type="slidenum">
              <a:rPr lang="nl-NL" smtClean="0"/>
              <a:t>‹nr.›</a:t>
            </a:fld>
            <a:endParaRPr lang="nl-NL"/>
          </a:p>
        </p:txBody>
      </p:sp>
    </p:spTree>
    <p:extLst>
      <p:ext uri="{BB962C8B-B14F-4D97-AF65-F5344CB8AC3E}">
        <p14:creationId xmlns:p14="http://schemas.microsoft.com/office/powerpoint/2010/main" val="34201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w3.org/Translations/WCAG21-nl/#linkdoel-in-contex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w3.org/Translations/WCAG21-nl/#dfn-webpagina"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Toegankelijk Publiceren aan de Bron</a:t>
            </a: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1</a:t>
            </a:fld>
            <a:endParaRPr lang="nl-NL"/>
          </a:p>
        </p:txBody>
      </p:sp>
    </p:spTree>
    <p:extLst>
      <p:ext uri="{BB962C8B-B14F-4D97-AF65-F5344CB8AC3E}">
        <p14:creationId xmlns:p14="http://schemas.microsoft.com/office/powerpoint/2010/main" val="167454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dirty="0"/>
          </a:p>
          <a:p>
            <a:r>
              <a:rPr lang="nl-NL" sz="1200" dirty="0"/>
              <a:t>Deadlines producten en diensten</a:t>
            </a:r>
          </a:p>
          <a:p>
            <a:r>
              <a:rPr lang="nl-NL" sz="1200" dirty="0"/>
              <a:t>28-06-2025</a:t>
            </a:r>
          </a:p>
          <a:p>
            <a:endParaRPr lang="nl-NL" sz="1200" dirty="0"/>
          </a:p>
          <a:p>
            <a:endParaRPr lang="nl-NL" sz="1200" dirty="0"/>
          </a:p>
          <a:p>
            <a:pPr fontAlgn="t"/>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10</a:t>
            </a:fld>
            <a:endParaRPr lang="nl-NL"/>
          </a:p>
        </p:txBody>
      </p:sp>
    </p:spTree>
    <p:extLst>
      <p:ext uri="{BB962C8B-B14F-4D97-AF65-F5344CB8AC3E}">
        <p14:creationId xmlns:p14="http://schemas.microsoft.com/office/powerpoint/2010/main" val="603435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11</a:t>
            </a:fld>
            <a:endParaRPr lang="nl-NL"/>
          </a:p>
        </p:txBody>
      </p:sp>
    </p:spTree>
    <p:extLst>
      <p:ext uri="{BB962C8B-B14F-4D97-AF65-F5344CB8AC3E}">
        <p14:creationId xmlns:p14="http://schemas.microsoft.com/office/powerpoint/2010/main" val="1411577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Hellingbaan voor rolstoelgebruikers in </a:t>
            </a:r>
            <a:r>
              <a:rPr lang="nl-NL" sz="1200" b="0" i="0" kern="1200" dirty="0">
                <a:solidFill>
                  <a:schemeClr val="tx1"/>
                </a:solidFill>
                <a:effectLst/>
                <a:latin typeface="+mn-lt"/>
                <a:ea typeface="+mn-ea"/>
                <a:cs typeface="+mn-cs"/>
              </a:rPr>
              <a:t>Spijkenisse City </a:t>
            </a:r>
            <a:r>
              <a:rPr lang="nl-NL" sz="1200" b="0" i="0" kern="1200" dirty="0" err="1">
                <a:solidFill>
                  <a:schemeClr val="tx1"/>
                </a:solidFill>
                <a:effectLst/>
                <a:latin typeface="+mn-lt"/>
                <a:ea typeface="+mn-ea"/>
                <a:cs typeface="+mn-cs"/>
              </a:rPr>
              <a:t>Plaza</a:t>
            </a:r>
            <a:r>
              <a:rPr lang="nl-NL" sz="1200" b="0" i="0" kern="1200" dirty="0">
                <a:solidFill>
                  <a:schemeClr val="tx1"/>
                </a:solidFill>
                <a:effectLst/>
                <a:latin typeface="+mn-lt"/>
                <a:ea typeface="+mn-ea"/>
                <a:cs typeface="+mn-cs"/>
              </a:rPr>
              <a:t>, Trap met hellingbaan</a:t>
            </a:r>
          </a:p>
          <a:p>
            <a:r>
              <a:rPr lang="nl-NL" dirty="0"/>
              <a:t>Maar ook profijtelijk voor kinderwagens, rollators, steekwagens, skaters</a:t>
            </a:r>
          </a:p>
          <a:p>
            <a:r>
              <a:rPr lang="nl-NL" sz="1200" b="0" i="0" kern="1200" dirty="0">
                <a:solidFill>
                  <a:schemeClr val="tx1"/>
                </a:solidFill>
                <a:effectLst/>
                <a:latin typeface="+mn-lt"/>
                <a:ea typeface="+mn-ea"/>
                <a:cs typeface="+mn-cs"/>
              </a:rPr>
              <a:t>Bron:</a:t>
            </a:r>
            <a:r>
              <a:rPr lang="nl-NL" sz="1200" b="0" i="0" kern="1200" baseline="0" dirty="0">
                <a:solidFill>
                  <a:schemeClr val="tx1"/>
                </a:solidFill>
                <a:effectLst/>
                <a:latin typeface="+mn-lt"/>
                <a:ea typeface="+mn-ea"/>
                <a:cs typeface="+mn-cs"/>
              </a:rPr>
              <a:t> </a:t>
            </a:r>
            <a:r>
              <a:rPr lang="nl-NL" sz="1200" b="0" i="0" kern="1200" baseline="0" dirty="0" err="1">
                <a:solidFill>
                  <a:schemeClr val="tx1"/>
                </a:solidFill>
                <a:effectLst/>
                <a:latin typeface="+mn-lt"/>
                <a:ea typeface="+mn-ea"/>
                <a:cs typeface="+mn-cs"/>
              </a:rPr>
              <a:t>Giverbo</a:t>
            </a:r>
            <a:r>
              <a:rPr lang="nl-NL" sz="1200" b="0" i="0" kern="1200" baseline="0" dirty="0">
                <a:solidFill>
                  <a:schemeClr val="tx1"/>
                </a:solidFill>
                <a:effectLst/>
                <a:latin typeface="+mn-lt"/>
                <a:ea typeface="+mn-ea"/>
                <a:cs typeface="+mn-cs"/>
              </a:rPr>
              <a:t>, leverancier voor weg- en waterbouw</a:t>
            </a:r>
            <a:endParaRPr lang="nl-NL" dirty="0"/>
          </a:p>
          <a:p>
            <a:endParaRPr lang="nl-NL" dirty="0"/>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12</a:t>
            </a:fld>
            <a:endParaRPr lang="nl-NL"/>
          </a:p>
        </p:txBody>
      </p:sp>
    </p:spTree>
    <p:extLst>
      <p:ext uri="{BB962C8B-B14F-4D97-AF65-F5344CB8AC3E}">
        <p14:creationId xmlns:p14="http://schemas.microsoft.com/office/powerpoint/2010/main" val="117827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Ondertiteling voor doven en slechthorenden.</a:t>
            </a:r>
          </a:p>
          <a:p>
            <a:r>
              <a:rPr lang="nl-NL" dirty="0"/>
              <a:t>Maar ook profijtelijk voor wie tijdelijk slecht kan horen of door omgevingsgeluiden slecht hoort of geen geluid mag maken (stiltecoupé van de trein)</a:t>
            </a:r>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13</a:t>
            </a:fld>
            <a:endParaRPr lang="nl-NL"/>
          </a:p>
        </p:txBody>
      </p:sp>
    </p:spTree>
    <p:extLst>
      <p:ext uri="{BB962C8B-B14F-4D97-AF65-F5344CB8AC3E}">
        <p14:creationId xmlns:p14="http://schemas.microsoft.com/office/powerpoint/2010/main" val="420584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Teletekst bestaat sinds 1 april 1980 (dus al ruim 40 jaar).</a:t>
            </a:r>
          </a:p>
          <a:p>
            <a:r>
              <a:rPr lang="nl-NL" dirty="0"/>
              <a:t>Ontstaan uit ondertiteling. Uitvinding BBC: als één zin in beeld kan, moeten er ook volledige tekstpagina’s mogelijk zijn.</a:t>
            </a:r>
          </a:p>
          <a:p>
            <a:endParaRPr lang="nl-NL" dirty="0"/>
          </a:p>
          <a:p>
            <a:r>
              <a:rPr lang="nl-NL" dirty="0"/>
              <a:t>Anders gezegd:  toegankelijkheid</a:t>
            </a:r>
            <a:r>
              <a:rPr lang="nl-NL" sz="1200" dirty="0">
                <a:latin typeface="Arial" panose="020B0604020202020204" pitchFamily="34" charset="0"/>
                <a:cs typeface="Arial" panose="020B0604020202020204" pitchFamily="34" charset="0"/>
              </a:rPr>
              <a:t> maakt dingen mogelijke voor mensen met een beperking en makkelijk voor iedereen</a:t>
            </a:r>
          </a:p>
          <a:p>
            <a:endParaRPr lang="nl-NL" dirty="0"/>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14</a:t>
            </a:fld>
            <a:endParaRPr lang="nl-NL"/>
          </a:p>
        </p:txBody>
      </p:sp>
    </p:spTree>
    <p:extLst>
      <p:ext uri="{BB962C8B-B14F-4D97-AF65-F5344CB8AC3E}">
        <p14:creationId xmlns:p14="http://schemas.microsoft.com/office/powerpoint/2010/main" val="709318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15</a:t>
            </a:fld>
            <a:endParaRPr lang="nl-NL"/>
          </a:p>
        </p:txBody>
      </p:sp>
    </p:spTree>
    <p:extLst>
      <p:ext uri="{BB962C8B-B14F-4D97-AF65-F5344CB8AC3E}">
        <p14:creationId xmlns:p14="http://schemas.microsoft.com/office/powerpoint/2010/main" val="418160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16</a:t>
            </a:fld>
            <a:endParaRPr lang="nl-NL"/>
          </a:p>
        </p:txBody>
      </p:sp>
    </p:spTree>
    <p:extLst>
      <p:ext uri="{BB962C8B-B14F-4D97-AF65-F5344CB8AC3E}">
        <p14:creationId xmlns:p14="http://schemas.microsoft.com/office/powerpoint/2010/main" val="2763828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17</a:t>
            </a:fld>
            <a:endParaRPr lang="nl-NL"/>
          </a:p>
        </p:txBody>
      </p:sp>
    </p:spTree>
    <p:extLst>
      <p:ext uri="{BB962C8B-B14F-4D97-AF65-F5344CB8AC3E}">
        <p14:creationId xmlns:p14="http://schemas.microsoft.com/office/powerpoint/2010/main" val="1696448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18</a:t>
            </a:fld>
            <a:endParaRPr lang="nl-NL"/>
          </a:p>
        </p:txBody>
      </p:sp>
    </p:spTree>
    <p:extLst>
      <p:ext uri="{BB962C8B-B14F-4D97-AF65-F5344CB8AC3E}">
        <p14:creationId xmlns:p14="http://schemas.microsoft.com/office/powerpoint/2010/main" val="644892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22</a:t>
            </a:fld>
            <a:endParaRPr lang="nl-NL"/>
          </a:p>
        </p:txBody>
      </p:sp>
    </p:spTree>
    <p:extLst>
      <p:ext uri="{BB962C8B-B14F-4D97-AF65-F5344CB8AC3E}">
        <p14:creationId xmlns:p14="http://schemas.microsoft.com/office/powerpoint/2010/main" val="165362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Video (1.41 minuten)</a:t>
            </a:r>
          </a:p>
          <a:p>
            <a:r>
              <a:rPr lang="nl-NL" dirty="0"/>
              <a:t>Video bevat ondertitels</a:t>
            </a:r>
          </a:p>
        </p:txBody>
      </p:sp>
      <p:sp>
        <p:nvSpPr>
          <p:cNvPr id="4" name="Tijdelijke aanduiding voor dianummer 3"/>
          <p:cNvSpPr>
            <a:spLocks noGrp="1"/>
          </p:cNvSpPr>
          <p:nvPr>
            <p:ph type="sldNum" sz="quarter" idx="5"/>
          </p:nvPr>
        </p:nvSpPr>
        <p:spPr/>
        <p:txBody>
          <a:bodyPr/>
          <a:lstStyle/>
          <a:p>
            <a:fld id="{986B5E88-AF30-413E-90F1-C54D6FB03A14}" type="slidenum">
              <a:rPr lang="nl-NL" smtClean="0"/>
              <a:t>2</a:t>
            </a:fld>
            <a:endParaRPr lang="nl-NL"/>
          </a:p>
        </p:txBody>
      </p:sp>
    </p:spTree>
    <p:extLst>
      <p:ext uri="{BB962C8B-B14F-4D97-AF65-F5344CB8AC3E}">
        <p14:creationId xmlns:p14="http://schemas.microsoft.com/office/powerpoint/2010/main" val="2598238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28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23</a:t>
            </a:fld>
            <a:endParaRPr lang="nl-NL"/>
          </a:p>
        </p:txBody>
      </p:sp>
    </p:spTree>
    <p:extLst>
      <p:ext uri="{BB962C8B-B14F-4D97-AF65-F5344CB8AC3E}">
        <p14:creationId xmlns:p14="http://schemas.microsoft.com/office/powerpoint/2010/main" val="239711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28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24</a:t>
            </a:fld>
            <a:endParaRPr lang="nl-NL"/>
          </a:p>
        </p:txBody>
      </p:sp>
    </p:spTree>
    <p:extLst>
      <p:ext uri="{BB962C8B-B14F-4D97-AF65-F5344CB8AC3E}">
        <p14:creationId xmlns:p14="http://schemas.microsoft.com/office/powerpoint/2010/main" val="146399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NL: Wet gelijke behandeling handicap en chronische ziekte (2003), betreft alleen discriminatie op de volgende gebieden</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Beroepsonderwijs, zoals praktijkonderwijs, mbo-, hbo- en universitaire opleidingen. </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Basis- en voortgezet onderwijs (vanaf 1 augustus 2009)</a:t>
            </a:r>
          </a:p>
          <a:p>
            <a:pPr marL="171450" indent="-171450">
              <a:buFont typeface="Arial" panose="020B0604020202020204" pitchFamily="34" charset="0"/>
              <a:buChar char="•"/>
            </a:pPr>
            <a:r>
              <a:rPr lang="nl-NL" sz="1200" b="1" i="0" kern="1200" dirty="0">
                <a:solidFill>
                  <a:schemeClr val="tx1"/>
                </a:solidFill>
                <a:effectLst/>
                <a:latin typeface="+mn-lt"/>
                <a:ea typeface="+mn-ea"/>
                <a:cs typeface="+mn-cs"/>
              </a:rPr>
              <a:t>Goederen en diensten (vanaf 1 januari 2017)</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Openbaar vervoer (vanaf 9 mei 2012).</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Wonen (vanaf 15 maart 2009). </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Arbeid, het vrije beroep, Lidmaatschap vakbond of vereniging van beroepsgenoten.</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25</a:t>
            </a:fld>
            <a:endParaRPr lang="nl-NL"/>
          </a:p>
        </p:txBody>
      </p:sp>
    </p:spTree>
    <p:extLst>
      <p:ext uri="{BB962C8B-B14F-4D97-AF65-F5344CB8AC3E}">
        <p14:creationId xmlns:p14="http://schemas.microsoft.com/office/powerpoint/2010/main" val="156697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aseline="0" dirty="0"/>
              <a:t>Doel: harmonisatie in de interne markt</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toepassingsgebieden zijn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Computerapparatuur en besturingssystemen.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Zelfbedieningsterminals.</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Telefoniediensten.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Audiovisuele mediadiensten en gerelateerde consumentenapparatuur.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Diensten voor personenvervoer met vliegtuig, bus, trein en over water.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Bankdiensten.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Elektronische boeken.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Elektronische handel.</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26</a:t>
            </a:fld>
            <a:endParaRPr lang="nl-NL"/>
          </a:p>
        </p:txBody>
      </p:sp>
    </p:spTree>
    <p:extLst>
      <p:ext uri="{BB962C8B-B14F-4D97-AF65-F5344CB8AC3E}">
        <p14:creationId xmlns:p14="http://schemas.microsoft.com/office/powerpoint/2010/main" val="3652439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micro-onderneming” =  onderneming met </a:t>
            </a:r>
            <a:r>
              <a:rPr lang="nl-NL" sz="1800" b="1" dirty="0">
                <a:effectLst/>
                <a:latin typeface="Calibri" panose="020F0502020204030204" pitchFamily="34" charset="0"/>
                <a:ea typeface="Calibri" panose="020F0502020204030204" pitchFamily="34" charset="0"/>
              </a:rPr>
              <a:t>minder dan 10 werknemers en een jaaromzet of een jaarlijks balanstotaal van ten hoogste 2 miljoen EUR</a:t>
            </a:r>
            <a:r>
              <a:rPr lang="nl-NL" sz="1800" dirty="0">
                <a:effectLst/>
                <a:latin typeface="Calibri" panose="020F0502020204030204" pitchFamily="34" charset="0"/>
                <a:ea typeface="Calibri" panose="020F0502020204030204" pitchFamily="34" charset="0"/>
              </a:rPr>
              <a:t>;</a:t>
            </a:r>
          </a:p>
          <a:p>
            <a:r>
              <a:rPr lang="nl-NL" dirty="0"/>
              <a:t>onevenredige last: criteria voor opstellen; “h</a:t>
            </a:r>
            <a:r>
              <a:rPr lang="nl-NL" sz="1800" dirty="0">
                <a:solidFill>
                  <a:srgbClr val="000000"/>
                </a:solidFill>
                <a:effectLst/>
                <a:latin typeface="Calibri" panose="020F0502020204030204" pitchFamily="34" charset="0"/>
                <a:ea typeface="Calibri" panose="020F0502020204030204" pitchFamily="34" charset="0"/>
              </a:rPr>
              <a:t>et </a:t>
            </a:r>
            <a:r>
              <a:rPr lang="nl-NL" sz="1800" b="1" dirty="0">
                <a:solidFill>
                  <a:srgbClr val="000000"/>
                </a:solidFill>
                <a:effectLst/>
                <a:latin typeface="Calibri" panose="020F0502020204030204" pitchFamily="34" charset="0"/>
                <a:ea typeface="Calibri" panose="020F0502020204030204" pitchFamily="34" charset="0"/>
              </a:rPr>
              <a:t>ontbreken van prioriteit, tijd of kennis mag niet als legitieme reden worden beschouwd</a:t>
            </a:r>
            <a:r>
              <a:rPr lang="nl-NL" sz="1800" dirty="0">
                <a:solidFill>
                  <a:srgbClr val="000000"/>
                </a:solidFill>
                <a:effectLst/>
                <a:latin typeface="Calibri" panose="020F0502020204030204" pitchFamily="34" charset="0"/>
                <a:ea typeface="Calibri" panose="020F0502020204030204" pitchFamily="34" charset="0"/>
              </a:rPr>
              <a:t>.</a:t>
            </a:r>
            <a:r>
              <a:rPr lang="nl-NL" sz="1800" dirty="0">
                <a:effectLst/>
                <a:latin typeface="Calibri" panose="020F0502020204030204" pitchFamily="34" charset="0"/>
                <a:ea typeface="Calibri" panose="020F0502020204030204" pitchFamily="34" charset="0"/>
              </a:rPr>
              <a:t>”</a:t>
            </a:r>
          </a:p>
          <a:p>
            <a:r>
              <a:rPr lang="nl-NL" sz="1800" dirty="0">
                <a:effectLst/>
                <a:latin typeface="Calibri" panose="020F0502020204030204" pitchFamily="34" charset="0"/>
              </a:rPr>
              <a:t>fundamentele wijziging: </a:t>
            </a:r>
            <a:r>
              <a:rPr lang="nl-NL" dirty="0"/>
              <a:t>criteria voor opstellen</a:t>
            </a:r>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27</a:t>
            </a:fld>
            <a:endParaRPr lang="nl-NL"/>
          </a:p>
        </p:txBody>
      </p:sp>
    </p:spTree>
    <p:extLst>
      <p:ext uri="{BB962C8B-B14F-4D97-AF65-F5344CB8AC3E}">
        <p14:creationId xmlns:p14="http://schemas.microsoft.com/office/powerpoint/2010/main" val="301575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Arial" panose="020B0604020202020204" pitchFamily="34" charset="0"/>
                <a:cs typeface="Arial" panose="020B0604020202020204" pitchFamily="34" charset="0"/>
              </a:rPr>
              <a:t>toegankelijke gebruiksinformatie: handleidingen, instructies, verpakkingen</a:t>
            </a:r>
          </a:p>
          <a:p>
            <a:r>
              <a:rPr lang="nl-NL" sz="1200" dirty="0"/>
              <a:t>toegankelijke voorzieningen: klantenservice, helpdesk</a:t>
            </a:r>
          </a:p>
          <a:p>
            <a:r>
              <a:rPr lang="nl-NL" sz="1200" dirty="0">
                <a:latin typeface="Arial" panose="020B0604020202020204" pitchFamily="34" charset="0"/>
                <a:cs typeface="Arial" panose="020B0604020202020204" pitchFamily="34" charset="0"/>
              </a:rPr>
              <a:t>Bewijslast: beoordeling en documentatie</a:t>
            </a:r>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28</a:t>
            </a:fld>
            <a:endParaRPr lang="nl-NL"/>
          </a:p>
        </p:txBody>
      </p:sp>
    </p:spTree>
    <p:extLst>
      <p:ext uri="{BB962C8B-B14F-4D97-AF65-F5344CB8AC3E}">
        <p14:creationId xmlns:p14="http://schemas.microsoft.com/office/powerpoint/2010/main" val="3192132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29</a:t>
            </a:fld>
            <a:endParaRPr lang="nl-NL"/>
          </a:p>
        </p:txBody>
      </p:sp>
    </p:spTree>
    <p:extLst>
      <p:ext uri="{BB962C8B-B14F-4D97-AF65-F5344CB8AC3E}">
        <p14:creationId xmlns:p14="http://schemas.microsoft.com/office/powerpoint/2010/main" val="3487675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sz="1200" b="0" i="0" u="none" strike="noStrike" baseline="0">
                <a:solidFill>
                  <a:srgbClr val="211D1E"/>
                </a:solidFill>
                <a:latin typeface="EU Albertina"/>
              </a:rPr>
              <a:t>„fabrikant”: natuurlijke of rechtspersoon die een product fabriceert of laat ontwerpen of fabriceren en dat product onder zijn benaming of merk in de handel brengt; </a:t>
            </a:r>
          </a:p>
          <a:p>
            <a:pPr marL="285750" indent="-285750">
              <a:buFont typeface="Arial" panose="020B0604020202020204" pitchFamily="34" charset="0"/>
              <a:buChar char="•"/>
            </a:pPr>
            <a:r>
              <a:rPr lang="nl-NL" sz="1200" b="0" i="0" u="none" strike="noStrike" baseline="0">
                <a:solidFill>
                  <a:srgbClr val="211D1E"/>
                </a:solidFill>
                <a:latin typeface="EU Albertina"/>
              </a:rPr>
              <a:t>„gemachtigde”: in de Unie gevestigde natuurlijke of rechtspersoon die schriftelijk door een fabrikant is gemachtigd om namens hem specifieke taken te verrichten; </a:t>
            </a:r>
          </a:p>
          <a:p>
            <a:pPr marL="285750" indent="-285750">
              <a:buFont typeface="Arial" panose="020B0604020202020204" pitchFamily="34" charset="0"/>
              <a:buChar char="•"/>
            </a:pPr>
            <a:r>
              <a:rPr lang="nl-NL" sz="1200" b="0" i="0" u="none" strike="noStrike" baseline="0">
                <a:solidFill>
                  <a:srgbClr val="211D1E"/>
                </a:solidFill>
                <a:latin typeface="EU Albertina"/>
              </a:rPr>
              <a:t>„importeur”: in de Unie gevestigde natuurlijke of rechtspersoon die een product uit een derde land in de Unie in de handel brengt; </a:t>
            </a:r>
          </a:p>
          <a:p>
            <a:pPr marL="285750" indent="-285750">
              <a:buFont typeface="Arial" panose="020B0604020202020204" pitchFamily="34" charset="0"/>
              <a:buChar char="•"/>
            </a:pPr>
            <a:r>
              <a:rPr lang="nl-NL" sz="1200" b="0" i="0" u="none" strike="noStrike" baseline="0">
                <a:solidFill>
                  <a:srgbClr val="211D1E"/>
                </a:solidFill>
                <a:latin typeface="EU Albertina"/>
              </a:rPr>
              <a:t>„distributeur”: natuurlijke of rechtspersoon in de toeleveringsketen, uitgezonderd de fabrikant of de importeur, die een product op de markt aanbiedt; </a:t>
            </a:r>
          </a:p>
          <a:p>
            <a:pPr marL="285750" indent="-285750">
              <a:buFont typeface="Arial" panose="020B0604020202020204" pitchFamily="34" charset="0"/>
              <a:buChar char="•"/>
            </a:pPr>
            <a:r>
              <a:rPr lang="nl-NL" sz="1200" b="0" i="0" u="none" strike="noStrike" baseline="0">
                <a:solidFill>
                  <a:srgbClr val="221E1F"/>
                </a:solidFill>
                <a:latin typeface="EU Albertina"/>
              </a:rPr>
              <a:t>“dienstverlener”: natuurlijke of rechtspersoon die een dienst verleent op de markt van de Unie of aanbiedt consumenten in de Unie een dienst te verlenen; </a:t>
            </a:r>
            <a:endParaRPr lang="nl-NL" sz="1200" b="0" i="0" u="none" strike="noStrike" baseline="0">
              <a:solidFill>
                <a:srgbClr val="211D1E"/>
              </a:solidFill>
              <a:latin typeface="EU Albertina"/>
            </a:endParaRPr>
          </a:p>
          <a:p>
            <a:endParaRPr lang="nl-NL"/>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30</a:t>
            </a:fld>
            <a:endParaRPr lang="nl-NL"/>
          </a:p>
        </p:txBody>
      </p:sp>
    </p:spTree>
    <p:extLst>
      <p:ext uri="{BB962C8B-B14F-4D97-AF65-F5344CB8AC3E}">
        <p14:creationId xmlns:p14="http://schemas.microsoft.com/office/powerpoint/2010/main" val="36899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endParaRPr lang="nl-NL" sz="1200" b="0" i="0" u="none" strike="noStrike" baseline="0" dirty="0">
              <a:solidFill>
                <a:srgbClr val="211D1E"/>
              </a:solidFill>
              <a:latin typeface="EU Albertina"/>
            </a:endParaRPr>
          </a:p>
        </p:txBody>
      </p:sp>
      <p:sp>
        <p:nvSpPr>
          <p:cNvPr id="4" name="Tijdelijke aanduiding voor dianummer 3"/>
          <p:cNvSpPr>
            <a:spLocks noGrp="1"/>
          </p:cNvSpPr>
          <p:nvPr>
            <p:ph type="sldNum" sz="quarter" idx="10"/>
          </p:nvPr>
        </p:nvSpPr>
        <p:spPr/>
        <p:txBody>
          <a:bodyPr/>
          <a:lstStyle/>
          <a:p>
            <a:fld id="{CEC985D0-45FE-4EDE-8CFB-62A75B5E9D7D}" type="slidenum">
              <a:rPr lang="nl-NL" smtClean="0"/>
              <a:t>31</a:t>
            </a:fld>
            <a:endParaRPr lang="nl-NL"/>
          </a:p>
        </p:txBody>
      </p:sp>
    </p:spTree>
    <p:extLst>
      <p:ext uri="{BB962C8B-B14F-4D97-AF65-F5344CB8AC3E}">
        <p14:creationId xmlns:p14="http://schemas.microsoft.com/office/powerpoint/2010/main" val="1699379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32</a:t>
            </a:fld>
            <a:endParaRPr lang="nl-NL"/>
          </a:p>
        </p:txBody>
      </p:sp>
    </p:spTree>
    <p:extLst>
      <p:ext uri="{BB962C8B-B14F-4D97-AF65-F5344CB8AC3E}">
        <p14:creationId xmlns:p14="http://schemas.microsoft.com/office/powerpoint/2010/main" val="171055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F75BC88-AA0F-432E-A0D5-F22B14322B67}" type="slidenum">
              <a:rPr lang="nl-NL" smtClean="0"/>
              <a:t>3</a:t>
            </a:fld>
            <a:endParaRPr lang="nl-NL"/>
          </a:p>
        </p:txBody>
      </p:sp>
    </p:spTree>
    <p:extLst>
      <p:ext uri="{BB962C8B-B14F-4D97-AF65-F5344CB8AC3E}">
        <p14:creationId xmlns:p14="http://schemas.microsoft.com/office/powerpoint/2010/main" val="3078408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33</a:t>
            </a:fld>
            <a:endParaRPr lang="nl-NL"/>
          </a:p>
        </p:txBody>
      </p:sp>
    </p:spTree>
    <p:extLst>
      <p:ext uri="{BB962C8B-B14F-4D97-AF65-F5344CB8AC3E}">
        <p14:creationId xmlns:p14="http://schemas.microsoft.com/office/powerpoint/2010/main" val="1378553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34</a:t>
            </a:fld>
            <a:endParaRPr lang="nl-NL"/>
          </a:p>
        </p:txBody>
      </p:sp>
    </p:spTree>
    <p:extLst>
      <p:ext uri="{BB962C8B-B14F-4D97-AF65-F5344CB8AC3E}">
        <p14:creationId xmlns:p14="http://schemas.microsoft.com/office/powerpoint/2010/main" val="2687577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35</a:t>
            </a:fld>
            <a:endParaRPr lang="nl-NL"/>
          </a:p>
        </p:txBody>
      </p:sp>
    </p:spTree>
    <p:extLst>
      <p:ext uri="{BB962C8B-B14F-4D97-AF65-F5344CB8AC3E}">
        <p14:creationId xmlns:p14="http://schemas.microsoft.com/office/powerpoint/2010/main" val="347172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36</a:t>
            </a:fld>
            <a:endParaRPr lang="nl-NL"/>
          </a:p>
        </p:txBody>
      </p:sp>
    </p:spTree>
    <p:extLst>
      <p:ext uri="{BB962C8B-B14F-4D97-AF65-F5344CB8AC3E}">
        <p14:creationId xmlns:p14="http://schemas.microsoft.com/office/powerpoint/2010/main" val="2359249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Versie 2.1 dateert van 5 juni 2018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Terminologie uit WCAG 2.1 is overgenomen in EAA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 is laag en minimaal is,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 in de meeste gevallen vereist is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AAA verder gaat en op een hoog niveau aan eisen voldoet. </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dirty="0"/>
              <a:t>Vanaf versie 3 staat de afkorting voor W3c Content Accessibility </a:t>
            </a:r>
            <a:r>
              <a:rPr lang="nl-NL" dirty="0" err="1"/>
              <a:t>Guidelines</a:t>
            </a:r>
            <a:r>
              <a:rPr lang="nl-NL" dirty="0"/>
              <a:t>. Dat is illustratief: de richtlijnen waren aanvankelijk ontworpen voor websites, maar zijn door de jaren heen steeds meer van toepassing geworden op alle digitale informatie. Ook is er steeds meer aandacht gekomen voor andere beperkingen dan visueel, motorisch en auditief. Bijvoorbeeld cognitief.</a:t>
            </a:r>
          </a:p>
          <a:p>
            <a:pPr lvl="0"/>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37</a:t>
            </a:fld>
            <a:endParaRPr lang="nl-NL"/>
          </a:p>
        </p:txBody>
      </p:sp>
    </p:spTree>
    <p:extLst>
      <p:ext uri="{BB962C8B-B14F-4D97-AF65-F5344CB8AC3E}">
        <p14:creationId xmlns:p14="http://schemas.microsoft.com/office/powerpoint/2010/main" val="2087017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Vier principes</a:t>
            </a:r>
          </a:p>
          <a:p>
            <a:pPr marL="171450" lvl="0" indent="-171450">
              <a:buFontTx/>
              <a:buChar char="-"/>
            </a:pPr>
            <a:r>
              <a:rPr lang="nl-NL" sz="1200" kern="1200" dirty="0">
                <a:solidFill>
                  <a:schemeClr val="tx1"/>
                </a:solidFill>
                <a:effectLst/>
                <a:latin typeface="+mn-lt"/>
                <a:ea typeface="+mn-ea"/>
                <a:cs typeface="+mn-cs"/>
              </a:rPr>
              <a:t>Waarneembaar (= niet hetzelfde als zien): alle zintuigen</a:t>
            </a:r>
          </a:p>
          <a:p>
            <a:pPr marL="171450" lvl="0" indent="-171450">
              <a:buFontTx/>
              <a:buChar char="-"/>
            </a:pPr>
            <a:r>
              <a:rPr lang="nl-NL" sz="1200" kern="1200" dirty="0">
                <a:solidFill>
                  <a:schemeClr val="tx1"/>
                </a:solidFill>
                <a:effectLst/>
                <a:latin typeface="+mn-lt"/>
                <a:ea typeface="+mn-ea"/>
                <a:cs typeface="+mn-cs"/>
              </a:rPr>
              <a:t>Bedienbaar: van de interface (navigatie, formulieren, met toetsen)</a:t>
            </a:r>
          </a:p>
          <a:p>
            <a:pPr marL="171450" lvl="0" indent="-171450">
              <a:buFontTx/>
              <a:buChar char="-"/>
            </a:pPr>
            <a:r>
              <a:rPr lang="nl-NL" sz="1200" kern="1200" dirty="0">
                <a:solidFill>
                  <a:schemeClr val="tx1"/>
                </a:solidFill>
                <a:effectLst/>
                <a:latin typeface="+mn-lt"/>
                <a:ea typeface="+mn-ea"/>
                <a:cs typeface="+mn-cs"/>
              </a:rPr>
              <a:t>Begrijpelijk; alle content, acties, handelingen, talen, meldingen, navigatie</a:t>
            </a:r>
          </a:p>
          <a:p>
            <a:pPr marL="171450" lvl="0" indent="-171450">
              <a:buFontTx/>
              <a:buChar char="-"/>
            </a:pPr>
            <a:r>
              <a:rPr lang="nl-NL" sz="1200" kern="1200" dirty="0">
                <a:solidFill>
                  <a:schemeClr val="tx1"/>
                </a:solidFill>
                <a:effectLst/>
                <a:latin typeface="+mn-lt"/>
                <a:ea typeface="+mn-ea"/>
                <a:cs typeface="+mn-cs"/>
              </a:rPr>
              <a:t>Robuust: compatibel met user </a:t>
            </a:r>
            <a:r>
              <a:rPr lang="nl-NL" sz="1200" kern="1200" dirty="0" err="1">
                <a:solidFill>
                  <a:schemeClr val="tx1"/>
                </a:solidFill>
                <a:effectLst/>
                <a:latin typeface="+mn-lt"/>
                <a:ea typeface="+mn-ea"/>
                <a:cs typeface="+mn-cs"/>
              </a:rPr>
              <a:t>agents</a:t>
            </a:r>
            <a:r>
              <a:rPr lang="nl-NL" sz="1200" kern="1200" dirty="0">
                <a:solidFill>
                  <a:schemeClr val="tx1"/>
                </a:solidFill>
                <a:effectLst/>
                <a:latin typeface="+mn-lt"/>
                <a:ea typeface="+mn-ea"/>
                <a:cs typeface="+mn-cs"/>
              </a:rPr>
              <a:t> zoals browsers, voorleestools, hulptechnologie zoals schermlezers</a:t>
            </a:r>
          </a:p>
          <a:p>
            <a:pPr lvl="0"/>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Voorbeelden</a:t>
            </a:r>
          </a:p>
          <a:p>
            <a:pPr lvl="0"/>
            <a:r>
              <a:rPr lang="nl-NL" sz="1200" kern="1200" dirty="0">
                <a:solidFill>
                  <a:schemeClr val="tx1"/>
                </a:solidFill>
                <a:effectLst/>
                <a:latin typeface="+mn-lt"/>
                <a:ea typeface="+mn-ea"/>
                <a:cs typeface="+mn-cs"/>
              </a:rPr>
              <a:t>1.4 = onderscheidbaar</a:t>
            </a:r>
          </a:p>
          <a:p>
            <a:pPr lvl="0"/>
            <a:r>
              <a:rPr lang="nl-NL" sz="1200" kern="1200" dirty="0">
                <a:solidFill>
                  <a:schemeClr val="tx1"/>
                </a:solidFill>
                <a:effectLst/>
                <a:latin typeface="+mn-lt"/>
                <a:ea typeface="+mn-ea"/>
                <a:cs typeface="+mn-cs"/>
              </a:rPr>
              <a:t>2.4 = navigeerbaar</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38</a:t>
            </a:fld>
            <a:endParaRPr lang="nl-NL"/>
          </a:p>
        </p:txBody>
      </p:sp>
    </p:spTree>
    <p:extLst>
      <p:ext uri="{BB962C8B-B14F-4D97-AF65-F5344CB8AC3E}">
        <p14:creationId xmlns:p14="http://schemas.microsoft.com/office/powerpoint/2010/main" val="3139232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b="0" i="0" kern="1200" dirty="0">
              <a:solidFill>
                <a:schemeClr val="tx1"/>
              </a:solidFill>
              <a:effectLst/>
              <a:latin typeface="+mn-lt"/>
              <a:ea typeface="+mn-ea"/>
              <a:cs typeface="+mn-cs"/>
            </a:endParaRPr>
          </a:p>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39</a:t>
            </a:fld>
            <a:endParaRPr lang="nl-NL"/>
          </a:p>
        </p:txBody>
      </p:sp>
    </p:spTree>
    <p:extLst>
      <p:ext uri="{BB962C8B-B14F-4D97-AF65-F5344CB8AC3E}">
        <p14:creationId xmlns:p14="http://schemas.microsoft.com/office/powerpoint/2010/main" val="1352936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Arial" panose="020B0604020202020204" pitchFamily="34" charset="0"/>
                <a:cs typeface="Arial" panose="020B0604020202020204" pitchFamily="34" charset="0"/>
              </a:rPr>
              <a:t>Terminologie uit EPUB accessibility 1.0 is overgenomen in EAA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05-01-2017	EPUB 1,0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09-07-2020	EPUB 3.2: aanbevolen voor overheid NL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Februari 2021	ISO standaard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Arial" panose="020B0604020202020204" pitchFamily="34" charset="0"/>
                <a:cs typeface="Arial" panose="020B0604020202020204" pitchFamily="34" charset="0"/>
              </a:rPr>
              <a:t>websites en EPUB: open web standaarden zoals HTML, CSS</a:t>
            </a:r>
          </a:p>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40</a:t>
            </a:fld>
            <a:endParaRPr lang="nl-NL"/>
          </a:p>
        </p:txBody>
      </p:sp>
    </p:spTree>
    <p:extLst>
      <p:ext uri="{BB962C8B-B14F-4D97-AF65-F5344CB8AC3E}">
        <p14:creationId xmlns:p14="http://schemas.microsoft.com/office/powerpoint/2010/main" val="930642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41</a:t>
            </a:fld>
            <a:endParaRPr lang="nl-NL"/>
          </a:p>
        </p:txBody>
      </p:sp>
    </p:spTree>
    <p:extLst>
      <p:ext uri="{BB962C8B-B14F-4D97-AF65-F5344CB8AC3E}">
        <p14:creationId xmlns:p14="http://schemas.microsoft.com/office/powerpoint/2010/main" val="1628001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Voor een beter begrip kijken we naar de leidende principes van WCAG.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zijn een goed uitgangspunt om te focussen op wat nodig is om websites, software, e-books digitaal toegankelijk te laten zijn.</a:t>
            </a: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42</a:t>
            </a:fld>
            <a:endParaRPr lang="nl-NL"/>
          </a:p>
        </p:txBody>
      </p:sp>
    </p:spTree>
    <p:extLst>
      <p:ext uri="{BB962C8B-B14F-4D97-AF65-F5344CB8AC3E}">
        <p14:creationId xmlns:p14="http://schemas.microsoft.com/office/powerpoint/2010/main" val="4242228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4</a:t>
            </a:fld>
            <a:endParaRPr lang="nl-NL"/>
          </a:p>
        </p:txBody>
      </p:sp>
    </p:spTree>
    <p:extLst>
      <p:ext uri="{BB962C8B-B14F-4D97-AF65-F5344CB8AC3E}">
        <p14:creationId xmlns:p14="http://schemas.microsoft.com/office/powerpoint/2010/main" val="1490959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43</a:t>
            </a:fld>
            <a:endParaRPr lang="nl-NL"/>
          </a:p>
        </p:txBody>
      </p:sp>
    </p:spTree>
    <p:extLst>
      <p:ext uri="{BB962C8B-B14F-4D97-AF65-F5344CB8AC3E}">
        <p14:creationId xmlns:p14="http://schemas.microsoft.com/office/powerpoint/2010/main" val="1466122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44</a:t>
            </a:fld>
            <a:endParaRPr lang="nl-NL"/>
          </a:p>
        </p:txBody>
      </p:sp>
    </p:spTree>
    <p:extLst>
      <p:ext uri="{BB962C8B-B14F-4D97-AF65-F5344CB8AC3E}">
        <p14:creationId xmlns:p14="http://schemas.microsoft.com/office/powerpoint/2010/main" val="4165785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45</a:t>
            </a:fld>
            <a:endParaRPr lang="nl-NL"/>
          </a:p>
        </p:txBody>
      </p:sp>
    </p:spTree>
    <p:extLst>
      <p:ext uri="{BB962C8B-B14F-4D97-AF65-F5344CB8AC3E}">
        <p14:creationId xmlns:p14="http://schemas.microsoft.com/office/powerpoint/2010/main" val="33670073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46</a:t>
            </a:fld>
            <a:endParaRPr lang="nl-NL"/>
          </a:p>
        </p:txBody>
      </p:sp>
    </p:spTree>
    <p:extLst>
      <p:ext uri="{BB962C8B-B14F-4D97-AF65-F5344CB8AC3E}">
        <p14:creationId xmlns:p14="http://schemas.microsoft.com/office/powerpoint/2010/main" val="2428833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Nederlandse vertaling; geen Franse vertaling</a:t>
            </a:r>
          </a:p>
          <a:p>
            <a:pPr lvl="0"/>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Vier principes</a:t>
            </a:r>
          </a:p>
          <a:p>
            <a:pPr marL="171450" lvl="0" indent="-171450">
              <a:buFontTx/>
              <a:buChar char="-"/>
            </a:pPr>
            <a:r>
              <a:rPr lang="nl-NL" sz="1200" kern="1200" dirty="0">
                <a:solidFill>
                  <a:schemeClr val="tx1"/>
                </a:solidFill>
                <a:effectLst/>
                <a:latin typeface="+mn-lt"/>
                <a:ea typeface="+mn-ea"/>
                <a:cs typeface="+mn-cs"/>
              </a:rPr>
              <a:t>Waarneembaar (= niet hetzelfde als zien): alle zintuigen</a:t>
            </a:r>
          </a:p>
          <a:p>
            <a:pPr marL="171450" lvl="0" indent="-171450">
              <a:buFontTx/>
              <a:buChar char="-"/>
            </a:pPr>
            <a:r>
              <a:rPr lang="nl-NL" sz="1200" kern="1200" dirty="0">
                <a:solidFill>
                  <a:schemeClr val="tx1"/>
                </a:solidFill>
                <a:effectLst/>
                <a:latin typeface="+mn-lt"/>
                <a:ea typeface="+mn-ea"/>
                <a:cs typeface="+mn-cs"/>
              </a:rPr>
              <a:t>Bedienbaar: van de interface (navigatie, formulieren, met toetsen)</a:t>
            </a:r>
          </a:p>
          <a:p>
            <a:pPr marL="171450" lvl="0" indent="-171450">
              <a:buFontTx/>
              <a:buChar char="-"/>
            </a:pPr>
            <a:r>
              <a:rPr lang="nl-NL" sz="1200" kern="1200" dirty="0">
                <a:solidFill>
                  <a:schemeClr val="tx1"/>
                </a:solidFill>
                <a:effectLst/>
                <a:latin typeface="+mn-lt"/>
                <a:ea typeface="+mn-ea"/>
                <a:cs typeface="+mn-cs"/>
              </a:rPr>
              <a:t>Begrijpelijk; alle content, acties, handelingen, talen, meldingen, navigatie</a:t>
            </a:r>
          </a:p>
          <a:p>
            <a:pPr marL="171450" lvl="0" indent="-171450">
              <a:buFontTx/>
              <a:buChar char="-"/>
            </a:pPr>
            <a:r>
              <a:rPr lang="nl-NL" sz="1200" kern="1200" dirty="0">
                <a:solidFill>
                  <a:schemeClr val="tx1"/>
                </a:solidFill>
                <a:effectLst/>
                <a:latin typeface="+mn-lt"/>
                <a:ea typeface="+mn-ea"/>
                <a:cs typeface="+mn-cs"/>
              </a:rPr>
              <a:t>Robuust: compatibel met user </a:t>
            </a:r>
            <a:r>
              <a:rPr lang="nl-NL" sz="1200" kern="1200" dirty="0" err="1">
                <a:solidFill>
                  <a:schemeClr val="tx1"/>
                </a:solidFill>
                <a:effectLst/>
                <a:latin typeface="+mn-lt"/>
                <a:ea typeface="+mn-ea"/>
                <a:cs typeface="+mn-cs"/>
              </a:rPr>
              <a:t>agents</a:t>
            </a:r>
            <a:r>
              <a:rPr lang="nl-NL" sz="1200" kern="1200" dirty="0">
                <a:solidFill>
                  <a:schemeClr val="tx1"/>
                </a:solidFill>
                <a:effectLst/>
                <a:latin typeface="+mn-lt"/>
                <a:ea typeface="+mn-ea"/>
                <a:cs typeface="+mn-cs"/>
              </a:rPr>
              <a:t> zoals browsers, voorleestools, hulptechnologie zoals schermlezers</a:t>
            </a:r>
          </a:p>
          <a:p>
            <a:pPr lvl="0"/>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Voorbeelden</a:t>
            </a:r>
          </a:p>
          <a:p>
            <a:pPr lvl="0"/>
            <a:r>
              <a:rPr lang="nl-NL" sz="1200" kern="1200" dirty="0">
                <a:solidFill>
                  <a:schemeClr val="tx1"/>
                </a:solidFill>
                <a:effectLst/>
                <a:latin typeface="+mn-lt"/>
                <a:ea typeface="+mn-ea"/>
                <a:cs typeface="+mn-cs"/>
              </a:rPr>
              <a:t>1.4 = onderscheidbaar</a:t>
            </a:r>
          </a:p>
          <a:p>
            <a:pPr lvl="0"/>
            <a:r>
              <a:rPr lang="nl-NL" sz="1200" kern="1200" dirty="0">
                <a:solidFill>
                  <a:schemeClr val="tx1"/>
                </a:solidFill>
                <a:effectLst/>
                <a:latin typeface="+mn-lt"/>
                <a:ea typeface="+mn-ea"/>
                <a:cs typeface="+mn-cs"/>
              </a:rPr>
              <a:t>2.4 = navigeerbaar</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47</a:t>
            </a:fld>
            <a:endParaRPr lang="nl-NL"/>
          </a:p>
        </p:txBody>
      </p:sp>
    </p:spTree>
    <p:extLst>
      <p:ext uri="{BB962C8B-B14F-4D97-AF65-F5344CB8AC3E}">
        <p14:creationId xmlns:p14="http://schemas.microsoft.com/office/powerpoint/2010/main" val="41982499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a:solidFill>
                  <a:schemeClr val="tx1"/>
                </a:solidFill>
                <a:effectLst/>
                <a:latin typeface="+mn-lt"/>
                <a:ea typeface="+mn-ea"/>
                <a:cs typeface="+mn-cs"/>
              </a:rPr>
              <a:t>Vier principes</a:t>
            </a:r>
          </a:p>
          <a:p>
            <a:pPr marL="171450" lvl="0" indent="-171450">
              <a:buFontTx/>
              <a:buChar char="-"/>
            </a:pPr>
            <a:r>
              <a:rPr lang="nl-NL" sz="1200" kern="1200">
                <a:solidFill>
                  <a:schemeClr val="tx1"/>
                </a:solidFill>
                <a:effectLst/>
                <a:latin typeface="+mn-lt"/>
                <a:ea typeface="+mn-ea"/>
                <a:cs typeface="+mn-cs"/>
              </a:rPr>
              <a:t>Waarneembaar (= niet hetzelfde als zien): alle zintuigen</a:t>
            </a:r>
          </a:p>
          <a:p>
            <a:pPr marL="171450" lvl="0" indent="-171450">
              <a:buFontTx/>
              <a:buChar char="-"/>
            </a:pPr>
            <a:r>
              <a:rPr lang="nl-NL" sz="1200" kern="1200">
                <a:solidFill>
                  <a:schemeClr val="tx1"/>
                </a:solidFill>
                <a:effectLst/>
                <a:latin typeface="+mn-lt"/>
                <a:ea typeface="+mn-ea"/>
                <a:cs typeface="+mn-cs"/>
              </a:rPr>
              <a:t>Bedienbaar: van de interface (navigatie, formulieren, met toetsen)</a:t>
            </a:r>
          </a:p>
          <a:p>
            <a:pPr marL="171450" lvl="0" indent="-171450">
              <a:buFontTx/>
              <a:buChar char="-"/>
            </a:pPr>
            <a:r>
              <a:rPr lang="nl-NL" sz="1200" kern="1200">
                <a:solidFill>
                  <a:schemeClr val="tx1"/>
                </a:solidFill>
                <a:effectLst/>
                <a:latin typeface="+mn-lt"/>
                <a:ea typeface="+mn-ea"/>
                <a:cs typeface="+mn-cs"/>
              </a:rPr>
              <a:t>Begrijpelijk; alle content, acties, handelingen, talen, meldingen, navigatie</a:t>
            </a:r>
          </a:p>
          <a:p>
            <a:pPr marL="171450" lvl="0" indent="-171450">
              <a:buFontTx/>
              <a:buChar char="-"/>
            </a:pPr>
            <a:r>
              <a:rPr lang="nl-NL" sz="1200" kern="1200">
                <a:solidFill>
                  <a:schemeClr val="tx1"/>
                </a:solidFill>
                <a:effectLst/>
                <a:latin typeface="+mn-lt"/>
                <a:ea typeface="+mn-ea"/>
                <a:cs typeface="+mn-cs"/>
              </a:rPr>
              <a:t>Robuust: compatibel met user </a:t>
            </a:r>
            <a:r>
              <a:rPr lang="nl-NL" sz="1200" kern="1200" err="1">
                <a:solidFill>
                  <a:schemeClr val="tx1"/>
                </a:solidFill>
                <a:effectLst/>
                <a:latin typeface="+mn-lt"/>
                <a:ea typeface="+mn-ea"/>
                <a:cs typeface="+mn-cs"/>
              </a:rPr>
              <a:t>agents</a:t>
            </a:r>
            <a:r>
              <a:rPr lang="nl-NL" sz="1200" kern="1200">
                <a:solidFill>
                  <a:schemeClr val="tx1"/>
                </a:solidFill>
                <a:effectLst/>
                <a:latin typeface="+mn-lt"/>
                <a:ea typeface="+mn-ea"/>
                <a:cs typeface="+mn-cs"/>
              </a:rPr>
              <a:t> zoals browsers, voorleestools, hulptechnologie zoals schermlezers</a:t>
            </a:r>
          </a:p>
          <a:p>
            <a:pPr lvl="0"/>
            <a:endParaRPr lang="nl-NL" sz="1200" kern="1200">
              <a:solidFill>
                <a:schemeClr val="tx1"/>
              </a:solidFill>
              <a:effectLst/>
              <a:latin typeface="+mn-lt"/>
              <a:ea typeface="+mn-ea"/>
              <a:cs typeface="+mn-cs"/>
            </a:endParaRPr>
          </a:p>
          <a:p>
            <a:pPr lvl="0"/>
            <a:r>
              <a:rPr lang="nl-NL" sz="1200" kern="1200">
                <a:solidFill>
                  <a:schemeClr val="tx1"/>
                </a:solidFill>
                <a:effectLst/>
                <a:latin typeface="+mn-lt"/>
                <a:ea typeface="+mn-ea"/>
                <a:cs typeface="+mn-cs"/>
              </a:rPr>
              <a:t>Voorbeelden</a:t>
            </a:r>
          </a:p>
          <a:p>
            <a:pPr lvl="0"/>
            <a:r>
              <a:rPr lang="nl-NL" sz="1200" kern="1200">
                <a:solidFill>
                  <a:schemeClr val="tx1"/>
                </a:solidFill>
                <a:effectLst/>
                <a:latin typeface="+mn-lt"/>
                <a:ea typeface="+mn-ea"/>
                <a:cs typeface="+mn-cs"/>
              </a:rPr>
              <a:t>1.4 = onderscheidbaar</a:t>
            </a:r>
          </a:p>
          <a:p>
            <a:pPr lvl="0"/>
            <a:r>
              <a:rPr lang="nl-NL" sz="1200" kern="1200">
                <a:solidFill>
                  <a:schemeClr val="tx1"/>
                </a:solidFill>
                <a:effectLst/>
                <a:latin typeface="+mn-lt"/>
                <a:ea typeface="+mn-ea"/>
                <a:cs typeface="+mn-cs"/>
              </a:rPr>
              <a:t>2.4 = navigeerbaar</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48</a:t>
            </a:fld>
            <a:endParaRPr lang="nl-NL"/>
          </a:p>
        </p:txBody>
      </p:sp>
    </p:spTree>
    <p:extLst>
      <p:ext uri="{BB962C8B-B14F-4D97-AF65-F5344CB8AC3E}">
        <p14:creationId xmlns:p14="http://schemas.microsoft.com/office/powerpoint/2010/main" val="3139232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lnSpc>
                <a:spcPct val="107000"/>
              </a:lnSpc>
            </a:pPr>
            <a:r>
              <a:rPr lang="nl-NL" sz="12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endParaRPr lang="nl-NL" sz="12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Principe: 	2. bedienbaar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Richtlijn: 	2.4 navigeerbaar</a:t>
            </a:r>
          </a:p>
          <a:p>
            <a:pPr marL="342900" lvl="0" indent="-342900">
              <a:lnSpc>
                <a:spcPct val="107000"/>
              </a:lnSpc>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Criterium </a:t>
            </a:r>
            <a:r>
              <a:rPr lang="nl-NL" sz="1200" dirty="0">
                <a:latin typeface="Arial" panose="020B0604020202020204" pitchFamily="34" charset="0"/>
                <a:ea typeface="Calibri" panose="020F0502020204030204" pitchFamily="34" charset="0"/>
                <a:cs typeface="Arial" panose="020B0604020202020204" pitchFamily="34" charset="0"/>
              </a:rPr>
              <a:t>2</a:t>
            </a:r>
            <a:r>
              <a:rPr lang="nl-NL" sz="1200" dirty="0">
                <a:effectLst/>
                <a:latin typeface="Arial" panose="020B0604020202020204" pitchFamily="34" charset="0"/>
                <a:ea typeface="Calibri" panose="020F0502020204030204" pitchFamily="34" charset="0"/>
                <a:cs typeface="Arial" panose="020B0604020202020204" pitchFamily="34" charset="0"/>
              </a:rPr>
              <a:t>.4.4 linkdoel in tekst</a:t>
            </a:r>
          </a:p>
          <a:p>
            <a:pPr marL="342900" lvl="0" indent="-342900">
              <a:lnSpc>
                <a:spcPct val="107000"/>
              </a:lnSpc>
              <a:spcAft>
                <a:spcPts val="800"/>
              </a:spcAft>
              <a:buFont typeface="Symbol" panose="05050102010706020507" pitchFamily="18" charset="2"/>
              <a:buChar char=""/>
            </a:pPr>
            <a:r>
              <a:rPr lang="nl-NL" sz="1200" dirty="0">
                <a:effectLst/>
                <a:latin typeface="Arial" panose="020B0604020202020204" pitchFamily="34" charset="0"/>
                <a:ea typeface="Calibri" panose="020F0502020204030204" pitchFamily="34" charset="0"/>
                <a:cs typeface="Arial" panose="020B0604020202020204" pitchFamily="34" charset="0"/>
              </a:rPr>
              <a:t>Niveau: 	A</a:t>
            </a:r>
          </a:p>
          <a:p>
            <a:pPr marL="342900" lvl="0" indent="-342900">
              <a:lnSpc>
                <a:spcPct val="107000"/>
              </a:lnSpc>
              <a:spcAft>
                <a:spcPts val="800"/>
              </a:spcAft>
              <a:buFont typeface="Symbol" panose="05050102010706020507" pitchFamily="18" charset="2"/>
              <a:buChar char=""/>
            </a:pPr>
            <a:r>
              <a:rPr lang="nl-NL" sz="1200" dirty="0">
                <a:latin typeface="Arial" panose="020B0604020202020204" pitchFamily="34" charset="0"/>
                <a:ea typeface="Calibri" panose="020F0502020204030204" pitchFamily="34" charset="0"/>
                <a:cs typeface="Arial" panose="020B0604020202020204" pitchFamily="34" charset="0"/>
              </a:rPr>
              <a:t>Zie: </a:t>
            </a:r>
            <a:r>
              <a:rPr lang="nl-NL" sz="1200" dirty="0">
                <a:latin typeface="Arial" panose="020B0604020202020204" pitchFamily="34" charset="0"/>
                <a:cs typeface="Arial" panose="020B0604020202020204" pitchFamily="34" charset="0"/>
                <a:hlinkClick r:id="rId3"/>
              </a:rPr>
              <a:t>WCAG 2.1 – linkdoel in tekst</a:t>
            </a:r>
            <a:endParaRPr lang="nl-NL" sz="1200" dirty="0">
              <a:latin typeface="Arial" panose="020B0604020202020204" pitchFamily="34" charset="0"/>
              <a:cs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49</a:t>
            </a:fld>
            <a:endParaRPr lang="nl-NL"/>
          </a:p>
        </p:txBody>
      </p:sp>
    </p:spTree>
    <p:extLst>
      <p:ext uri="{BB962C8B-B14F-4D97-AF65-F5344CB8AC3E}">
        <p14:creationId xmlns:p14="http://schemas.microsoft.com/office/powerpoint/2010/main" val="1113679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a:lnSpc>
                <a:spcPct val="107000"/>
              </a:lnSpc>
            </a:pPr>
            <a:r>
              <a:rPr lang="nl-NL" sz="1800" dirty="0">
                <a:effectLst/>
                <a:latin typeface="Calibri" panose="020F0502020204030204" pitchFamily="34" charset="0"/>
                <a:ea typeface="Calibri" panose="020F0502020204030204" pitchFamily="34" charset="0"/>
                <a:cs typeface="Times New Roman" panose="02020603050405020304" pitchFamily="18" charset="0"/>
              </a:rPr>
              <a:t>Slecht voorbeeld</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51</a:t>
            </a:fld>
            <a:endParaRPr lang="nl-NL"/>
          </a:p>
        </p:txBody>
      </p:sp>
    </p:spTree>
    <p:extLst>
      <p:ext uri="{BB962C8B-B14F-4D97-AF65-F5344CB8AC3E}">
        <p14:creationId xmlns:p14="http://schemas.microsoft.com/office/powerpoint/2010/main" val="2911684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nl-NL" sz="1100">
                <a:effectLst/>
                <a:latin typeface="Calibri" panose="020F0502020204030204" pitchFamily="34" charset="0"/>
                <a:ea typeface="Calibri" panose="020F0502020204030204" pitchFamily="34" charset="0"/>
                <a:cs typeface="Times New Roman" panose="02020603050405020304" pitchFamily="18" charset="0"/>
              </a:rPr>
              <a:t>Nadeel linktekst: je ziet niet wat het webadres is (kan wel eens onveilig zijn, </a:t>
            </a:r>
            <a:r>
              <a:rPr lang="nl-NL" sz="1100" err="1">
                <a:effectLst/>
                <a:latin typeface="Calibri" panose="020F0502020204030204" pitchFamily="34" charset="0"/>
                <a:ea typeface="Calibri" panose="020F0502020204030204" pitchFamily="34" charset="0"/>
                <a:cs typeface="Times New Roman" panose="02020603050405020304" pitchFamily="18" charset="0"/>
              </a:rPr>
              <a:t>phishing</a:t>
            </a:r>
            <a:r>
              <a:rPr lang="nl-NL" sz="110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nl-NL" sz="1100">
                <a:effectLst/>
                <a:latin typeface="Calibri" panose="020F0502020204030204" pitchFamily="34" charset="0"/>
                <a:ea typeface="Calibri" panose="020F0502020204030204" pitchFamily="34" charset="0"/>
                <a:cs typeface="Times New Roman" panose="02020603050405020304" pitchFamily="18" charset="0"/>
              </a:rPr>
              <a:t>Webadres controleren: </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nl-NL" sz="1100">
                <a:effectLst/>
                <a:latin typeface="Calibri" panose="020F0502020204030204" pitchFamily="34" charset="0"/>
                <a:ea typeface="Calibri" panose="020F0502020204030204" pitchFamily="34" charset="0"/>
                <a:cs typeface="Times New Roman" panose="02020603050405020304" pitchFamily="18" charset="0"/>
              </a:rPr>
              <a:t>door muis boven de link te plaatsen. Webadres staat in de mouse-over</a:t>
            </a:r>
          </a:p>
          <a:p>
            <a:pPr marL="800100" marR="0" lvl="1"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nl-NL" sz="1100">
                <a:effectLst/>
                <a:latin typeface="Calibri" panose="020F0502020204030204" pitchFamily="34" charset="0"/>
                <a:ea typeface="Calibri" panose="020F0502020204030204" pitchFamily="34" charset="0"/>
                <a:cs typeface="Times New Roman" panose="02020603050405020304" pitchFamily="18" charset="0"/>
              </a:rPr>
              <a:t>Touch screen: link 2 seconden ingedrukt houden</a:t>
            </a:r>
          </a:p>
          <a:p>
            <a:pPr marL="342900" lvl="0" indent="-342900">
              <a:lnSpc>
                <a:spcPct val="107000"/>
              </a:lnSpc>
              <a:buFont typeface="Symbol" panose="05050102010706020507" pitchFamily="18" charset="2"/>
              <a:buChar char=""/>
            </a:pPr>
            <a:endParaRPr lang="nl-NL"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52</a:t>
            </a:fld>
            <a:endParaRPr lang="nl-NL"/>
          </a:p>
        </p:txBody>
      </p:sp>
    </p:spTree>
    <p:extLst>
      <p:ext uri="{BB962C8B-B14F-4D97-AF65-F5344CB8AC3E}">
        <p14:creationId xmlns:p14="http://schemas.microsoft.com/office/powerpoint/2010/main" val="2180402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53</a:t>
            </a:fld>
            <a:endParaRPr lang="nl-NL"/>
          </a:p>
        </p:txBody>
      </p:sp>
    </p:spTree>
    <p:extLst>
      <p:ext uri="{BB962C8B-B14F-4D97-AF65-F5344CB8AC3E}">
        <p14:creationId xmlns:p14="http://schemas.microsoft.com/office/powerpoint/2010/main" val="236758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5</a:t>
            </a:fld>
            <a:endParaRPr lang="nl-NL"/>
          </a:p>
        </p:txBody>
      </p:sp>
    </p:spTree>
    <p:extLst>
      <p:ext uri="{BB962C8B-B14F-4D97-AF65-F5344CB8AC3E}">
        <p14:creationId xmlns:p14="http://schemas.microsoft.com/office/powerpoint/2010/main" val="33762751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nl-NL" sz="1100" b="1" dirty="0">
                <a:latin typeface="Arial" panose="020B0604020202020204" pitchFamily="34" charset="0"/>
                <a:ea typeface="Calibri" panose="020F0502020204030204" pitchFamily="34" charset="0"/>
                <a:cs typeface="Arial" panose="020B0604020202020204" pitchFamily="34" charset="0"/>
              </a:rPr>
              <a:t>i</a:t>
            </a:r>
            <a:r>
              <a:rPr lang="nl-NL" sz="1100" b="1" dirty="0">
                <a:effectLst/>
                <a:latin typeface="Arial" panose="020B0604020202020204" pitchFamily="34" charset="0"/>
                <a:ea typeface="Calibri" panose="020F0502020204030204" pitchFamily="34" charset="0"/>
                <a:cs typeface="Arial" panose="020B0604020202020204" pitchFamily="34" charset="0"/>
              </a:rPr>
              <a:t>nstrueer auteurs, redacteuren, ontwerpers en ontwikkelaars</a:t>
            </a:r>
          </a:p>
          <a:p>
            <a:pPr marL="342900" lvl="0" indent="-342900">
              <a:lnSpc>
                <a:spcPct val="107000"/>
              </a:lnSpc>
              <a:buFont typeface="Symbol" panose="05050102010706020507" pitchFamily="18" charset="2"/>
              <a:buChar char=""/>
            </a:pPr>
            <a:r>
              <a:rPr lang="nl-NL" sz="1100" dirty="0">
                <a:effectLst/>
                <a:latin typeface="Calibri" panose="020F0502020204030204" pitchFamily="34" charset="0"/>
                <a:ea typeface="Calibri" panose="020F0502020204030204" pitchFamily="34" charset="0"/>
                <a:cs typeface="Times New Roman" panose="02020603050405020304" pitchFamily="18" charset="0"/>
              </a:rPr>
              <a:t>eventueel de zin zo aanpassen dat een frase ontstaat die betekenisvol als linktekst kan dienen. (Liefst aan het einde van de zin)</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54</a:t>
            </a:fld>
            <a:endParaRPr lang="nl-NL"/>
          </a:p>
        </p:txBody>
      </p:sp>
    </p:spTree>
    <p:extLst>
      <p:ext uri="{BB962C8B-B14F-4D97-AF65-F5344CB8AC3E}">
        <p14:creationId xmlns:p14="http://schemas.microsoft.com/office/powerpoint/2010/main" val="1981728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a:lnSpc>
                <a:spcPct val="107000"/>
              </a:lnSpc>
            </a:pPr>
            <a:r>
              <a:rPr lang="nl-NL" sz="1800">
                <a:effectLst/>
                <a:latin typeface="Calibri" panose="020F0502020204030204" pitchFamily="34" charset="0"/>
                <a:ea typeface="Calibri" panose="020F0502020204030204" pitchFamily="34" charset="0"/>
                <a:cs typeface="Times New Roman" panose="02020603050405020304" pitchFamily="18" charset="0"/>
              </a:rPr>
              <a:t>Goed voorbeeld</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55</a:t>
            </a:fld>
            <a:endParaRPr lang="nl-NL"/>
          </a:p>
        </p:txBody>
      </p:sp>
    </p:spTree>
    <p:extLst>
      <p:ext uri="{BB962C8B-B14F-4D97-AF65-F5344CB8AC3E}">
        <p14:creationId xmlns:p14="http://schemas.microsoft.com/office/powerpoint/2010/main" val="2350412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a:lnSpc>
                <a:spcPct val="107000"/>
              </a:lnSpc>
            </a:pPr>
            <a:r>
              <a:rPr lang="nl-NL" sz="1800">
                <a:effectLst/>
                <a:latin typeface="Calibri" panose="020F0502020204030204" pitchFamily="34" charset="0"/>
                <a:ea typeface="Calibri" panose="020F0502020204030204" pitchFamily="34" charset="0"/>
                <a:cs typeface="Times New Roman" panose="02020603050405020304" pitchFamily="18" charset="0"/>
              </a:rPr>
              <a:t>Slecht voorbeeld</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56</a:t>
            </a:fld>
            <a:endParaRPr lang="nl-NL"/>
          </a:p>
        </p:txBody>
      </p:sp>
    </p:spTree>
    <p:extLst>
      <p:ext uri="{BB962C8B-B14F-4D97-AF65-F5344CB8AC3E}">
        <p14:creationId xmlns:p14="http://schemas.microsoft.com/office/powerpoint/2010/main" val="3195949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a:lnSpc>
                <a:spcPct val="107000"/>
              </a:lnSpc>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57</a:t>
            </a:fld>
            <a:endParaRPr lang="nl-NL"/>
          </a:p>
        </p:txBody>
      </p:sp>
    </p:spTree>
    <p:extLst>
      <p:ext uri="{BB962C8B-B14F-4D97-AF65-F5344CB8AC3E}">
        <p14:creationId xmlns:p14="http://schemas.microsoft.com/office/powerpoint/2010/main" val="1135085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58</a:t>
            </a:fld>
            <a:endParaRPr lang="nl-NL"/>
          </a:p>
        </p:txBody>
      </p:sp>
    </p:spTree>
    <p:extLst>
      <p:ext uri="{BB962C8B-B14F-4D97-AF65-F5344CB8AC3E}">
        <p14:creationId xmlns:p14="http://schemas.microsoft.com/office/powerpoint/2010/main" val="315991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59</a:t>
            </a:fld>
            <a:endParaRPr lang="nl-NL"/>
          </a:p>
        </p:txBody>
      </p:sp>
    </p:spTree>
    <p:extLst>
      <p:ext uri="{BB962C8B-B14F-4D97-AF65-F5344CB8AC3E}">
        <p14:creationId xmlns:p14="http://schemas.microsoft.com/office/powerpoint/2010/main" val="4270222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60</a:t>
            </a:fld>
            <a:endParaRPr lang="nl-NL"/>
          </a:p>
        </p:txBody>
      </p:sp>
    </p:spTree>
    <p:extLst>
      <p:ext uri="{BB962C8B-B14F-4D97-AF65-F5344CB8AC3E}">
        <p14:creationId xmlns:p14="http://schemas.microsoft.com/office/powerpoint/2010/main" val="2506402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61</a:t>
            </a:fld>
            <a:endParaRPr lang="nl-NL"/>
          </a:p>
        </p:txBody>
      </p:sp>
    </p:spTree>
    <p:extLst>
      <p:ext uri="{BB962C8B-B14F-4D97-AF65-F5344CB8AC3E}">
        <p14:creationId xmlns:p14="http://schemas.microsoft.com/office/powerpoint/2010/main" val="556995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62</a:t>
            </a:fld>
            <a:endParaRPr lang="nl-NL"/>
          </a:p>
        </p:txBody>
      </p:sp>
    </p:spTree>
    <p:extLst>
      <p:ext uri="{BB962C8B-B14F-4D97-AF65-F5344CB8AC3E}">
        <p14:creationId xmlns:p14="http://schemas.microsoft.com/office/powerpoint/2010/main" val="1414386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63</a:t>
            </a:fld>
            <a:endParaRPr lang="nl-NL"/>
          </a:p>
        </p:txBody>
      </p:sp>
    </p:spTree>
    <p:extLst>
      <p:ext uri="{BB962C8B-B14F-4D97-AF65-F5344CB8AC3E}">
        <p14:creationId xmlns:p14="http://schemas.microsoft.com/office/powerpoint/2010/main" val="3072229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a:t>
            </a:fld>
            <a:endParaRPr lang="nl-NL"/>
          </a:p>
        </p:txBody>
      </p:sp>
    </p:spTree>
    <p:extLst>
      <p:ext uri="{BB962C8B-B14F-4D97-AF65-F5344CB8AC3E}">
        <p14:creationId xmlns:p14="http://schemas.microsoft.com/office/powerpoint/2010/main" val="26081574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Bedienbaar = </a:t>
            </a:r>
            <a:r>
              <a:rPr lang="nl-NL" sz="1200" b="0" i="0" kern="1200" dirty="0">
                <a:solidFill>
                  <a:schemeClr val="tx1"/>
                </a:solidFill>
                <a:effectLst/>
                <a:latin typeface="+mn-lt"/>
                <a:ea typeface="+mn-ea"/>
                <a:cs typeface="+mn-cs"/>
              </a:rPr>
              <a:t>Informatie en componenten van de gebruikersinterface moeten toonbaar zijn aan gebruikers op voor hen waarneembare wijze.</a:t>
            </a:r>
            <a:endParaRPr lang="nl-NL" sz="1200" kern="1200" dirty="0">
              <a:solidFill>
                <a:schemeClr val="tx1"/>
              </a:solidFill>
              <a:effectLst/>
              <a:latin typeface="+mn-lt"/>
              <a:ea typeface="+mn-ea"/>
              <a:cs typeface="+mn-cs"/>
            </a:endParaRPr>
          </a:p>
          <a:p>
            <a:pPr lvl="0"/>
            <a:r>
              <a:rPr lang="nl-NL" sz="1200" kern="1200" dirty="0" err="1">
                <a:solidFill>
                  <a:schemeClr val="tx1"/>
                </a:solidFill>
                <a:effectLst/>
                <a:latin typeface="+mn-lt"/>
                <a:ea typeface="+mn-ea"/>
                <a:cs typeface="+mn-cs"/>
              </a:rPr>
              <a:t>Navigeerbaar</a:t>
            </a:r>
            <a:r>
              <a:rPr lang="nl-NL" sz="1200" kern="1200" dirty="0">
                <a:solidFill>
                  <a:schemeClr val="tx1"/>
                </a:solidFill>
                <a:effectLst/>
                <a:latin typeface="+mn-lt"/>
                <a:ea typeface="+mn-ea"/>
                <a:cs typeface="+mn-cs"/>
              </a:rPr>
              <a:t> = </a:t>
            </a:r>
            <a:r>
              <a:rPr lang="nl-NL" sz="1200" b="0" i="0" kern="1200" dirty="0">
                <a:solidFill>
                  <a:schemeClr val="tx1"/>
                </a:solidFill>
                <a:effectLst/>
                <a:latin typeface="+mn-lt"/>
                <a:ea typeface="+mn-ea"/>
                <a:cs typeface="+mn-cs"/>
              </a:rPr>
              <a:t>Lever manieren om gebruikers te helpen navigeren, content te vinden en te bepalen waar ze zijn.</a:t>
            </a:r>
          </a:p>
          <a:p>
            <a:pPr lvl="0"/>
            <a:r>
              <a:rPr lang="nl-NL" sz="1200" b="0" i="0" kern="1200" dirty="0">
                <a:solidFill>
                  <a:schemeClr val="tx1"/>
                </a:solidFill>
                <a:effectLst/>
                <a:latin typeface="+mn-lt"/>
                <a:ea typeface="+mn-ea"/>
                <a:cs typeface="+mn-cs"/>
              </a:rPr>
              <a:t>Paginatitel = </a:t>
            </a:r>
            <a:r>
              <a:rPr lang="nl-NL" sz="1200" b="0" i="0" kern="1200" dirty="0">
                <a:solidFill>
                  <a:schemeClr val="tx1"/>
                </a:solidFill>
                <a:effectLst/>
                <a:latin typeface="+mn-lt"/>
                <a:ea typeface="+mn-ea"/>
                <a:cs typeface="+mn-cs"/>
                <a:hlinkClick r:id="rId3"/>
              </a:rPr>
              <a:t>Webpagina's</a:t>
            </a:r>
            <a:r>
              <a:rPr lang="nl-NL" sz="1200" b="0" i="0" kern="1200" dirty="0">
                <a:solidFill>
                  <a:schemeClr val="tx1"/>
                </a:solidFill>
                <a:effectLst/>
                <a:latin typeface="+mn-lt"/>
                <a:ea typeface="+mn-ea"/>
                <a:cs typeface="+mn-cs"/>
              </a:rPr>
              <a:t> hebben titels die het onderwerp of doel beschrijven.</a:t>
            </a:r>
          </a:p>
          <a:p>
            <a:pPr lvl="0"/>
            <a:endParaRPr lang="nl-NL" sz="1200" b="0" i="0" kern="1200" dirty="0">
              <a:solidFill>
                <a:schemeClr val="tx1"/>
              </a:solidFill>
              <a:effectLst/>
              <a:latin typeface="+mn-lt"/>
              <a:ea typeface="+mn-ea"/>
              <a:cs typeface="+mn-cs"/>
            </a:endParaRPr>
          </a:p>
          <a:p>
            <a:pPr lvl="0"/>
            <a:r>
              <a:rPr lang="nl-NL" sz="1200" b="0" i="0" kern="1200" dirty="0">
                <a:solidFill>
                  <a:schemeClr val="tx1"/>
                </a:solidFill>
                <a:effectLst/>
                <a:latin typeface="+mn-lt"/>
                <a:ea typeface="+mn-ea"/>
                <a:cs typeface="+mn-cs"/>
              </a:rPr>
              <a:t>Maakt navigeren mogelijk voor blinden en slechtzienden</a:t>
            </a:r>
          </a:p>
          <a:p>
            <a:pPr lvl="0"/>
            <a:r>
              <a:rPr lang="nl-NL" sz="1200" b="0" i="0" kern="1200" dirty="0">
                <a:solidFill>
                  <a:schemeClr val="tx1"/>
                </a:solidFill>
                <a:effectLst/>
                <a:latin typeface="+mn-lt"/>
                <a:ea typeface="+mn-ea"/>
                <a:cs typeface="+mn-cs"/>
              </a:rPr>
              <a:t>Goed voor SEO </a:t>
            </a:r>
          </a:p>
          <a:p>
            <a:pPr lvl="0"/>
            <a:r>
              <a:rPr lang="nl-NL" sz="1200" b="0" i="0" kern="1200" dirty="0">
                <a:solidFill>
                  <a:schemeClr val="tx1"/>
                </a:solidFill>
                <a:effectLst/>
                <a:latin typeface="+mn-lt"/>
                <a:ea typeface="+mn-ea"/>
                <a:cs typeface="+mn-cs"/>
              </a:rPr>
              <a:t>Goed voor duidelijke favorieten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64</a:t>
            </a:fld>
            <a:endParaRPr lang="nl-NL"/>
          </a:p>
        </p:txBody>
      </p:sp>
    </p:spTree>
    <p:extLst>
      <p:ext uri="{BB962C8B-B14F-4D97-AF65-F5344CB8AC3E}">
        <p14:creationId xmlns:p14="http://schemas.microsoft.com/office/powerpoint/2010/main" val="11173805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65</a:t>
            </a:fld>
            <a:endParaRPr lang="nl-NL"/>
          </a:p>
        </p:txBody>
      </p:sp>
    </p:spTree>
    <p:extLst>
      <p:ext uri="{BB962C8B-B14F-4D97-AF65-F5344CB8AC3E}">
        <p14:creationId xmlns:p14="http://schemas.microsoft.com/office/powerpoint/2010/main" val="36252998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66</a:t>
            </a:fld>
            <a:endParaRPr lang="nl-NL"/>
          </a:p>
        </p:txBody>
      </p:sp>
    </p:spTree>
    <p:extLst>
      <p:ext uri="{BB962C8B-B14F-4D97-AF65-F5344CB8AC3E}">
        <p14:creationId xmlns:p14="http://schemas.microsoft.com/office/powerpoint/2010/main" val="2191243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67</a:t>
            </a:fld>
            <a:endParaRPr lang="nl-NL"/>
          </a:p>
        </p:txBody>
      </p:sp>
    </p:spTree>
    <p:extLst>
      <p:ext uri="{BB962C8B-B14F-4D97-AF65-F5344CB8AC3E}">
        <p14:creationId xmlns:p14="http://schemas.microsoft.com/office/powerpoint/2010/main" val="9069308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68</a:t>
            </a:fld>
            <a:endParaRPr lang="nl-NL"/>
          </a:p>
        </p:txBody>
      </p:sp>
    </p:spTree>
    <p:extLst>
      <p:ext uri="{BB962C8B-B14F-4D97-AF65-F5344CB8AC3E}">
        <p14:creationId xmlns:p14="http://schemas.microsoft.com/office/powerpoint/2010/main" val="25296118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600"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69</a:t>
            </a:fld>
            <a:endParaRPr lang="nl-NL"/>
          </a:p>
        </p:txBody>
      </p:sp>
    </p:spTree>
    <p:extLst>
      <p:ext uri="{BB962C8B-B14F-4D97-AF65-F5344CB8AC3E}">
        <p14:creationId xmlns:p14="http://schemas.microsoft.com/office/powerpoint/2010/main" val="3915085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Blind en slechtziend: 	meer dan 350.000 (blind: 84.411 en slechtziend 274.791)</a:t>
            </a:r>
          </a:p>
          <a:p>
            <a:r>
              <a:rPr lang="nl-NL" sz="1200" kern="1200" dirty="0">
                <a:solidFill>
                  <a:schemeClr val="tx1"/>
                </a:solidFill>
                <a:effectLst/>
                <a:latin typeface="+mn-lt"/>
                <a:ea typeface="+mn-ea"/>
                <a:cs typeface="+mn-cs"/>
              </a:rPr>
              <a:t>Kleurenblind: 		700.000 (</a:t>
            </a:r>
            <a:r>
              <a:rPr lang="nl-NL" sz="1200" b="0" i="0" kern="1200" dirty="0">
                <a:solidFill>
                  <a:schemeClr val="tx1"/>
                </a:solidFill>
                <a:effectLst/>
                <a:latin typeface="+mn-lt"/>
                <a:ea typeface="+mn-ea"/>
                <a:cs typeface="+mn-cs"/>
              </a:rPr>
              <a:t>In Nederland is ongeveer 1 op de 12 mannen en 1 op de 200 vrouwen)</a:t>
            </a:r>
          </a:p>
          <a:p>
            <a:r>
              <a:rPr lang="nl-NL" sz="1200" kern="1200" dirty="0">
                <a:solidFill>
                  <a:schemeClr val="tx1"/>
                </a:solidFill>
                <a:effectLst/>
                <a:latin typeface="+mn-lt"/>
                <a:ea typeface="+mn-ea"/>
                <a:cs typeface="+mn-cs"/>
              </a:rPr>
              <a:t>Dyslexie: 		805.000 (bij 5 % van de bevolking voor de groep &gt; 5 jaar)</a:t>
            </a:r>
          </a:p>
          <a:p>
            <a:r>
              <a:rPr lang="nl-NL" sz="1200" kern="1200" dirty="0">
                <a:solidFill>
                  <a:schemeClr val="tx1"/>
                </a:solidFill>
                <a:effectLst/>
                <a:latin typeface="+mn-lt"/>
                <a:ea typeface="+mn-ea"/>
                <a:cs typeface="+mn-cs"/>
              </a:rPr>
              <a:t>Motorisch beperkt: 	1.400.000 (daarbinnen is de groep met matige en ernstige klachten meegerekend)</a:t>
            </a:r>
          </a:p>
          <a:p>
            <a:endParaRPr lang="nl-NL" sz="1200" kern="1200" dirty="0">
              <a:solidFill>
                <a:schemeClr val="tx1"/>
              </a:solidFill>
              <a:effectLst/>
              <a:latin typeface="+mn-lt"/>
              <a:ea typeface="+mn-ea"/>
              <a:cs typeface="+mn-cs"/>
            </a:endParaRPr>
          </a:p>
          <a:p>
            <a:r>
              <a:rPr lang="nl-NL" sz="1200" kern="1200" baseline="0" dirty="0">
                <a:solidFill>
                  <a:schemeClr val="tx1"/>
                </a:solidFill>
                <a:effectLst/>
                <a:latin typeface="+mn-lt"/>
                <a:ea typeface="+mn-ea"/>
                <a:cs typeface="+mn-cs"/>
              </a:rPr>
              <a:t>Slechtziend: veel varianten en gradaties</a:t>
            </a:r>
          </a:p>
          <a:p>
            <a:r>
              <a:rPr lang="nl-NL" sz="1200" kern="1200" baseline="0" dirty="0">
                <a:solidFill>
                  <a:schemeClr val="tx1"/>
                </a:solidFill>
                <a:effectLst/>
                <a:latin typeface="+mn-lt"/>
                <a:ea typeface="+mn-ea"/>
                <a:cs typeface="+mn-cs"/>
              </a:rPr>
              <a:t>Dyslexie: veel varianten en gradaties</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70</a:t>
            </a:fld>
            <a:endParaRPr lang="nl-NL"/>
          </a:p>
        </p:txBody>
      </p:sp>
    </p:spTree>
    <p:extLst>
      <p:ext uri="{BB962C8B-B14F-4D97-AF65-F5344CB8AC3E}">
        <p14:creationId xmlns:p14="http://schemas.microsoft.com/office/powerpoint/2010/main" val="38645250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Aantallen hangen af van de definitie van blind en slechtziend, van de onderzoeksmethode, registratiegegevens en is een gevolg van het extrapoleren van onderzoeksgegevens naar de totale bevolking. </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Veel schattingen van het aantal Nederlanders met zichtverlies, die onderling sterk verschillen variërend van 222.000 tot 477.000. </a:t>
            </a:r>
          </a:p>
          <a:p>
            <a:r>
              <a:rPr lang="nl-NL" sz="1200" b="0" i="0" u="none" strike="noStrike" kern="1200" baseline="0" dirty="0">
                <a:solidFill>
                  <a:schemeClr val="tx1"/>
                </a:solidFill>
                <a:latin typeface="+mn-lt"/>
                <a:ea typeface="+mn-ea"/>
                <a:cs typeface="+mn-cs"/>
              </a:rPr>
              <a:t>Aantal hangt ook af van gehanteerde definitie (geldt ook voor dyslexie)</a:t>
            </a:r>
          </a:p>
          <a:p>
            <a:r>
              <a:rPr lang="nl-NL" sz="1200" b="0" i="0" u="none" strike="noStrike" kern="1200" baseline="0" dirty="0">
                <a:solidFill>
                  <a:schemeClr val="tx1"/>
                </a:solidFill>
                <a:latin typeface="+mn-lt"/>
                <a:ea typeface="+mn-ea"/>
                <a:cs typeface="+mn-cs"/>
              </a:rPr>
              <a:t>Vision2020 schat dat er ongeveer 350.000 mensen met zichtverlies zijn. </a:t>
            </a:r>
          </a:p>
          <a:p>
            <a:r>
              <a:rPr lang="nl-NL" sz="1200" b="0" i="0" u="none" strike="noStrike" kern="1200" baseline="0" dirty="0">
                <a:solidFill>
                  <a:schemeClr val="tx1"/>
                </a:solidFill>
                <a:latin typeface="+mn-lt"/>
                <a:ea typeface="+mn-ea"/>
                <a:cs typeface="+mn-cs"/>
              </a:rPr>
              <a:t>De schattingen omvatten allemaal aantallen met niet gecorrigeerde refractieafwijking. </a:t>
            </a:r>
          </a:p>
          <a:p>
            <a:r>
              <a:rPr lang="nl-NL" sz="1200" b="0" i="0" u="none" strike="noStrike" kern="1200" baseline="0" dirty="0">
                <a:solidFill>
                  <a:schemeClr val="tx1"/>
                </a:solidFill>
                <a:latin typeface="+mn-lt"/>
                <a:ea typeface="+mn-ea"/>
                <a:cs typeface="+mn-cs"/>
              </a:rPr>
              <a:t>Cijfers zijn voor 2017, tenzij anders vermeld. </a:t>
            </a:r>
          </a:p>
          <a:p>
            <a:r>
              <a:rPr lang="nl-NL" sz="1200" b="0" i="0" u="none" strike="noStrike" kern="1200" baseline="0" dirty="0">
                <a:solidFill>
                  <a:schemeClr val="tx1"/>
                </a:solidFill>
                <a:latin typeface="+mn-lt"/>
                <a:ea typeface="+mn-ea"/>
                <a:cs typeface="+mn-cs"/>
              </a:rPr>
              <a:t>SCP, Vision2020, IAPB en de WHO hanteren dezelfde definities voor visuele beperking</a:t>
            </a:r>
          </a:p>
          <a:p>
            <a:r>
              <a:rPr lang="nl-NL" sz="1200" b="0" i="0" u="none" strike="noStrike" kern="1200" baseline="0" dirty="0">
                <a:solidFill>
                  <a:schemeClr val="tx1"/>
                </a:solidFill>
                <a:latin typeface="+mn-lt"/>
                <a:ea typeface="+mn-ea"/>
                <a:cs typeface="+mn-cs"/>
              </a:rPr>
              <a:t>De schattingen van het CBS zijn gebaseerd op een andere definitie van zichtverlies. </a:t>
            </a:r>
          </a:p>
          <a:p>
            <a:r>
              <a:rPr lang="nl-NL" sz="1200" b="0" i="0" u="none" strike="noStrike" kern="1200" baseline="0" dirty="0">
                <a:solidFill>
                  <a:schemeClr val="tx1"/>
                </a:solidFill>
                <a:latin typeface="+mn-lt"/>
                <a:ea typeface="+mn-ea"/>
                <a:cs typeface="+mn-cs"/>
              </a:rPr>
              <a:t>De definitie van zichtverlies van het Oogziekenhuis Rotterdam (HOR) is niet expliciet.</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definitie van het Oogziekenhuis </a:t>
            </a:r>
            <a:r>
              <a:rPr lang="nl-NL" sz="1200" b="0" i="0" u="none" strike="noStrike" kern="1200" baseline="0" dirty="0" err="1">
                <a:solidFill>
                  <a:schemeClr val="tx1"/>
                </a:solidFill>
                <a:latin typeface="+mn-lt"/>
                <a:ea typeface="+mn-ea"/>
                <a:cs typeface="+mn-cs"/>
              </a:rPr>
              <a:t>Rottterdam</a:t>
            </a:r>
            <a:r>
              <a:rPr lang="nl-NL" sz="1200" b="0" i="0" u="none" strike="noStrike" kern="1200" baseline="0" dirty="0">
                <a:solidFill>
                  <a:schemeClr val="tx1"/>
                </a:solidFill>
                <a:latin typeface="+mn-lt"/>
                <a:ea typeface="+mn-ea"/>
                <a:cs typeface="+mn-cs"/>
              </a:rPr>
              <a:t> (HOR) achter de schatting is niet expliciet vermeld, terwijl het Centraal Bureau voor de Statistiek (CBS) zijn inschatting baseert op gegevens van eigen onderzoek waarin respondenten werd gevraagd of ze </a:t>
            </a:r>
            <a:r>
              <a:rPr lang="nl-NL" sz="1200" b="0" i="1" u="none" strike="noStrike" kern="1200" baseline="0" dirty="0">
                <a:solidFill>
                  <a:schemeClr val="tx1"/>
                </a:solidFill>
                <a:latin typeface="+mn-lt"/>
                <a:ea typeface="+mn-ea"/>
                <a:cs typeface="+mn-cs"/>
              </a:rPr>
              <a:t>'kleine letters in de krant kunnen lezen' </a:t>
            </a:r>
            <a:r>
              <a:rPr lang="nl-NL" sz="1200" b="0" i="0" u="none" strike="noStrike" kern="1200" baseline="0" dirty="0">
                <a:solidFill>
                  <a:schemeClr val="tx1"/>
                </a:solidFill>
                <a:latin typeface="+mn-lt"/>
                <a:ea typeface="+mn-ea"/>
                <a:cs typeface="+mn-cs"/>
              </a:rPr>
              <a:t>of </a:t>
            </a:r>
            <a:r>
              <a:rPr lang="nl-NL" sz="1200" b="0" i="1" u="none" strike="noStrike" kern="1200" baseline="0" dirty="0">
                <a:solidFill>
                  <a:schemeClr val="tx1"/>
                </a:solidFill>
                <a:latin typeface="+mn-lt"/>
                <a:ea typeface="+mn-ea"/>
                <a:cs typeface="+mn-cs"/>
              </a:rPr>
              <a:t>'op 4 meter afstand het gezicht van iemand kunnen herkennen' </a:t>
            </a:r>
            <a:r>
              <a:rPr lang="nl-NL" sz="1200" b="0" i="0" u="none" strike="noStrike" kern="1200" baseline="0" dirty="0">
                <a:solidFill>
                  <a:schemeClr val="tx1"/>
                </a:solidFill>
                <a:latin typeface="+mn-lt"/>
                <a:ea typeface="+mn-ea"/>
                <a:cs typeface="+mn-cs"/>
              </a:rPr>
              <a:t>(indien nodig met een bril of contactlenzen). </a:t>
            </a:r>
          </a:p>
          <a:p>
            <a:r>
              <a:rPr lang="nl-NL" sz="1200" b="0" i="0" u="none" strike="noStrike" kern="1200" baseline="0" dirty="0">
                <a:solidFill>
                  <a:schemeClr val="tx1"/>
                </a:solidFill>
                <a:latin typeface="+mn-lt"/>
                <a:ea typeface="+mn-ea"/>
                <a:cs typeface="+mn-cs"/>
              </a:rPr>
              <a:t>Aangezien het Sociaal en Cultureel Planbureau (SCP), Vision2020, IAPB en de WHO hun schattingen echter op dezelfde definities van slechtziendheid baseren, zijn de variaties het gevolg van het ontbreken van goede register-gegevens. Door de vele schattingen is het moeilijk om goede beleidsbeslissingen te nemen op het gebied van zichtverlies, wat weer kan leiden tot een ontoereikend zorgbeleid. Welzijnsinitiatieven zijn hierdoor niet adequaat en efficiënt, met alle gevolgen van dien voor het individu en de samenleving. </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71</a:t>
            </a:fld>
            <a:endParaRPr lang="nl-NL"/>
          </a:p>
        </p:txBody>
      </p:sp>
    </p:spTree>
    <p:extLst>
      <p:ext uri="{BB962C8B-B14F-4D97-AF65-F5344CB8AC3E}">
        <p14:creationId xmlns:p14="http://schemas.microsoft.com/office/powerpoint/2010/main" val="20150705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72</a:t>
            </a:fld>
            <a:endParaRPr lang="nl-NL"/>
          </a:p>
        </p:txBody>
      </p:sp>
    </p:spTree>
    <p:extLst>
      <p:ext uri="{BB962C8B-B14F-4D97-AF65-F5344CB8AC3E}">
        <p14:creationId xmlns:p14="http://schemas.microsoft.com/office/powerpoint/2010/main" val="2088761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demonstreren</a:t>
            </a:r>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73</a:t>
            </a:fld>
            <a:endParaRPr lang="nl-NL"/>
          </a:p>
        </p:txBody>
      </p:sp>
    </p:spTree>
    <p:extLst>
      <p:ext uri="{BB962C8B-B14F-4D97-AF65-F5344CB8AC3E}">
        <p14:creationId xmlns:p14="http://schemas.microsoft.com/office/powerpoint/2010/main" val="53327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7</a:t>
            </a:fld>
            <a:endParaRPr lang="nl-NL"/>
          </a:p>
        </p:txBody>
      </p:sp>
    </p:spTree>
    <p:extLst>
      <p:ext uri="{BB962C8B-B14F-4D97-AF65-F5344CB8AC3E}">
        <p14:creationId xmlns:p14="http://schemas.microsoft.com/office/powerpoint/2010/main" val="2650487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74</a:t>
            </a:fld>
            <a:endParaRPr lang="nl-NL"/>
          </a:p>
        </p:txBody>
      </p:sp>
    </p:spTree>
    <p:extLst>
      <p:ext uri="{BB962C8B-B14F-4D97-AF65-F5344CB8AC3E}">
        <p14:creationId xmlns:p14="http://schemas.microsoft.com/office/powerpoint/2010/main" val="33759239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75</a:t>
            </a:fld>
            <a:endParaRPr lang="nl-NL"/>
          </a:p>
        </p:txBody>
      </p:sp>
    </p:spTree>
    <p:extLst>
      <p:ext uri="{BB962C8B-B14F-4D97-AF65-F5344CB8AC3E}">
        <p14:creationId xmlns:p14="http://schemas.microsoft.com/office/powerpoint/2010/main" val="9496189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76</a:t>
            </a:fld>
            <a:endParaRPr lang="nl-NL"/>
          </a:p>
        </p:txBody>
      </p:sp>
    </p:spTree>
    <p:extLst>
      <p:ext uri="{BB962C8B-B14F-4D97-AF65-F5344CB8AC3E}">
        <p14:creationId xmlns:p14="http://schemas.microsoft.com/office/powerpoint/2010/main" val="13899147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77</a:t>
            </a:fld>
            <a:endParaRPr lang="nl-NL"/>
          </a:p>
        </p:txBody>
      </p:sp>
    </p:spTree>
    <p:extLst>
      <p:ext uri="{BB962C8B-B14F-4D97-AF65-F5344CB8AC3E}">
        <p14:creationId xmlns:p14="http://schemas.microsoft.com/office/powerpoint/2010/main" val="5453219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78</a:t>
            </a:fld>
            <a:endParaRPr lang="nl-NL"/>
          </a:p>
        </p:txBody>
      </p:sp>
    </p:spTree>
    <p:extLst>
      <p:ext uri="{BB962C8B-B14F-4D97-AF65-F5344CB8AC3E}">
        <p14:creationId xmlns:p14="http://schemas.microsoft.com/office/powerpoint/2010/main" val="30470737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79</a:t>
            </a:fld>
            <a:endParaRPr lang="nl-NL"/>
          </a:p>
        </p:txBody>
      </p:sp>
    </p:spTree>
    <p:extLst>
      <p:ext uri="{BB962C8B-B14F-4D97-AF65-F5344CB8AC3E}">
        <p14:creationId xmlns:p14="http://schemas.microsoft.com/office/powerpoint/2010/main" val="37452199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80</a:t>
            </a:fld>
            <a:endParaRPr lang="nl-NL"/>
          </a:p>
        </p:txBody>
      </p:sp>
    </p:spTree>
    <p:extLst>
      <p:ext uri="{BB962C8B-B14F-4D97-AF65-F5344CB8AC3E}">
        <p14:creationId xmlns:p14="http://schemas.microsoft.com/office/powerpoint/2010/main" val="37343521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81</a:t>
            </a:fld>
            <a:endParaRPr lang="nl-NL"/>
          </a:p>
        </p:txBody>
      </p:sp>
    </p:spTree>
    <p:extLst>
      <p:ext uri="{BB962C8B-B14F-4D97-AF65-F5344CB8AC3E}">
        <p14:creationId xmlns:p14="http://schemas.microsoft.com/office/powerpoint/2010/main" val="20425497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82</a:t>
            </a:fld>
            <a:endParaRPr lang="nl-NL"/>
          </a:p>
        </p:txBody>
      </p:sp>
    </p:spTree>
    <p:extLst>
      <p:ext uri="{BB962C8B-B14F-4D97-AF65-F5344CB8AC3E}">
        <p14:creationId xmlns:p14="http://schemas.microsoft.com/office/powerpoint/2010/main" val="42216631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83</a:t>
            </a:fld>
            <a:endParaRPr lang="nl-NL"/>
          </a:p>
        </p:txBody>
      </p:sp>
    </p:spTree>
    <p:extLst>
      <p:ext uri="{BB962C8B-B14F-4D97-AF65-F5344CB8AC3E}">
        <p14:creationId xmlns:p14="http://schemas.microsoft.com/office/powerpoint/2010/main" val="156645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a:t>
            </a:fld>
            <a:endParaRPr lang="nl-NL"/>
          </a:p>
        </p:txBody>
      </p:sp>
    </p:spTree>
    <p:extLst>
      <p:ext uri="{BB962C8B-B14F-4D97-AF65-F5344CB8AC3E}">
        <p14:creationId xmlns:p14="http://schemas.microsoft.com/office/powerpoint/2010/main" val="27003767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84</a:t>
            </a:fld>
            <a:endParaRPr lang="nl-NL"/>
          </a:p>
        </p:txBody>
      </p:sp>
    </p:spTree>
    <p:extLst>
      <p:ext uri="{BB962C8B-B14F-4D97-AF65-F5344CB8AC3E}">
        <p14:creationId xmlns:p14="http://schemas.microsoft.com/office/powerpoint/2010/main" val="985641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85</a:t>
            </a:fld>
            <a:endParaRPr lang="nl-NL"/>
          </a:p>
        </p:txBody>
      </p:sp>
    </p:spTree>
    <p:extLst>
      <p:ext uri="{BB962C8B-B14F-4D97-AF65-F5344CB8AC3E}">
        <p14:creationId xmlns:p14="http://schemas.microsoft.com/office/powerpoint/2010/main" val="16203723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86</a:t>
            </a:fld>
            <a:endParaRPr lang="nl-NL"/>
          </a:p>
        </p:txBody>
      </p:sp>
    </p:spTree>
    <p:extLst>
      <p:ext uri="{BB962C8B-B14F-4D97-AF65-F5344CB8AC3E}">
        <p14:creationId xmlns:p14="http://schemas.microsoft.com/office/powerpoint/2010/main" val="25142339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Downloaden </a:t>
            </a:r>
            <a:r>
              <a:rPr lang="nl-NL"/>
              <a:t>van https://www.inclusiefpubliceren.nl/handige-links </a:t>
            </a:r>
            <a:endParaRPr lang="nl-NL" dirty="0"/>
          </a:p>
        </p:txBody>
      </p:sp>
      <p:sp>
        <p:nvSpPr>
          <p:cNvPr id="4" name="Tijdelijke aanduiding voor dianummer 3"/>
          <p:cNvSpPr>
            <a:spLocks noGrp="1"/>
          </p:cNvSpPr>
          <p:nvPr>
            <p:ph type="sldNum" sz="quarter" idx="5"/>
          </p:nvPr>
        </p:nvSpPr>
        <p:spPr/>
        <p:txBody>
          <a:bodyPr/>
          <a:lstStyle/>
          <a:p>
            <a:fld id="{36C85D18-C292-4168-A778-4538EA32966A}" type="slidenum">
              <a:rPr lang="nl-NL" smtClean="0"/>
              <a:t>87</a:t>
            </a:fld>
            <a:endParaRPr lang="nl-NL"/>
          </a:p>
        </p:txBody>
      </p:sp>
    </p:spTree>
    <p:extLst>
      <p:ext uri="{BB962C8B-B14F-4D97-AF65-F5344CB8AC3E}">
        <p14:creationId xmlns:p14="http://schemas.microsoft.com/office/powerpoint/2010/main" val="52697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06F0C61-CC8A-4BD8-958C-F667B48DE5CF}" type="slidenum">
              <a:rPr lang="nl-NL" smtClean="0"/>
              <a:t>9</a:t>
            </a:fld>
            <a:endParaRPr lang="nl-NL"/>
          </a:p>
        </p:txBody>
      </p:sp>
    </p:spTree>
    <p:extLst>
      <p:ext uri="{BB962C8B-B14F-4D97-AF65-F5344CB8AC3E}">
        <p14:creationId xmlns:p14="http://schemas.microsoft.com/office/powerpoint/2010/main" val="249851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4FB65-BD87-448F-8448-8E763958662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A254186-D2D2-49D9-AFDD-A88F861FF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9E3EF12-FD1A-4ED3-8B20-F80D4E4416E6}"/>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5" name="Tijdelijke aanduiding voor voettekst 4">
            <a:extLst>
              <a:ext uri="{FF2B5EF4-FFF2-40B4-BE49-F238E27FC236}">
                <a16:creationId xmlns:a16="http://schemas.microsoft.com/office/drawing/2014/main" id="{8B9BAE7B-598B-48E3-B543-5EEEBFF404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A288AC-4495-43C5-B8A3-E6F9DB91A072}"/>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404348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E658D-A9AA-4018-A34A-F775D344F16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F2A6245-C942-4D12-8A59-D61798608AC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E17A7D-464F-4FDE-8F59-86FCB97E947A}"/>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5" name="Tijdelijke aanduiding voor voettekst 4">
            <a:extLst>
              <a:ext uri="{FF2B5EF4-FFF2-40B4-BE49-F238E27FC236}">
                <a16:creationId xmlns:a16="http://schemas.microsoft.com/office/drawing/2014/main" id="{24A99206-6934-47C3-8DF7-D32887FAF8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39FC1C-C458-4E7E-B92A-1A926788D510}"/>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8314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130B885-EE26-4F2E-8FFC-A9467C8188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6EB7488-C47C-4F5F-9399-33FAAC50D48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7E20971-E377-4F22-BC32-FF39A88051F4}"/>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5" name="Tijdelijke aanduiding voor voettekst 4">
            <a:extLst>
              <a:ext uri="{FF2B5EF4-FFF2-40B4-BE49-F238E27FC236}">
                <a16:creationId xmlns:a16="http://schemas.microsoft.com/office/drawing/2014/main" id="{621DB18F-733C-4F0F-B0F9-C15BBE9D46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ADEABD-B764-43D3-AC71-D6BE772AF6EB}"/>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43126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zonder afbeelding">
    <p:spTree>
      <p:nvGrpSpPr>
        <p:cNvPr id="1" name=""/>
        <p:cNvGrpSpPr/>
        <p:nvPr/>
      </p:nvGrpSpPr>
      <p:grpSpPr>
        <a:xfrm>
          <a:off x="0" y="0"/>
          <a:ext cx="0" cy="0"/>
          <a:chOff x="0" y="0"/>
          <a:chExt cx="0" cy="0"/>
        </a:xfrm>
      </p:grpSpPr>
      <p:sp>
        <p:nvSpPr>
          <p:cNvPr id="8" name="Titel 3"/>
          <p:cNvSpPr txBox="1">
            <a:spLocks/>
          </p:cNvSpPr>
          <p:nvPr userDrawn="1"/>
        </p:nvSpPr>
        <p:spPr>
          <a:xfrm>
            <a:off x="608238" y="983181"/>
            <a:ext cx="5207332" cy="113136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nl-NL" sz="2000" b="1" dirty="0">
              <a:latin typeface="Arial" panose="020B0604020202020204" pitchFamily="34" charset="0"/>
              <a:cs typeface="Arial" panose="020B0604020202020204" pitchFamily="34" charset="0"/>
            </a:endParaRPr>
          </a:p>
        </p:txBody>
      </p:sp>
      <p:sp>
        <p:nvSpPr>
          <p:cNvPr id="3" name="Tijdelijke aanduiding voor tekst 2"/>
          <p:cNvSpPr>
            <a:spLocks noGrp="1"/>
          </p:cNvSpPr>
          <p:nvPr>
            <p:ph type="body" sz="quarter" idx="10" hasCustomPrompt="1"/>
          </p:nvPr>
        </p:nvSpPr>
        <p:spPr>
          <a:xfrm>
            <a:off x="608013" y="1028700"/>
            <a:ext cx="5116512" cy="10096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latin typeface="Arial" panose="020B0604020202020204" pitchFamily="34" charset="0"/>
                <a:cs typeface="Arial" panose="020B0604020202020204" pitchFamily="34" charset="0"/>
              </a:defRPr>
            </a:lvl1pPr>
          </a:lstStyle>
          <a:p>
            <a:pPr lvl="0"/>
            <a:r>
              <a:rPr lang="nl-NL" dirty="0"/>
              <a:t>Bijschrift of ondertitel waarin iets relevants staat.</a:t>
            </a:r>
          </a:p>
        </p:txBody>
      </p:sp>
      <p:sp>
        <p:nvSpPr>
          <p:cNvPr id="5" name="Tijdelijke aanduiding voor tekst 4"/>
          <p:cNvSpPr>
            <a:spLocks noGrp="1"/>
          </p:cNvSpPr>
          <p:nvPr>
            <p:ph type="body" sz="quarter" idx="11" hasCustomPrompt="1"/>
          </p:nvPr>
        </p:nvSpPr>
        <p:spPr>
          <a:xfrm>
            <a:off x="600075" y="2028826"/>
            <a:ext cx="9182099" cy="2876550"/>
          </a:xfrm>
          <a:prstGeom prst="rect">
            <a:avLst/>
          </a:prstGeom>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aseline="0">
                <a:latin typeface="Arial Black" panose="020B0A040201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600" dirty="0">
                <a:latin typeface="Arial Black" panose="020B0A04020102020204" pitchFamily="34" charset="0"/>
              </a:rPr>
              <a:t>PLAATS HIER DE TITEL VAN JE PRESENTATIE. DEZE KAN DRIE REGELS BEVATTEN.</a:t>
            </a:r>
          </a:p>
        </p:txBody>
      </p:sp>
      <p:sp>
        <p:nvSpPr>
          <p:cNvPr id="11" name="Tijdelijke aanduiding voor tekst 10"/>
          <p:cNvSpPr>
            <a:spLocks noGrp="1"/>
          </p:cNvSpPr>
          <p:nvPr>
            <p:ph type="body" sz="quarter" idx="12" hasCustomPrompt="1"/>
          </p:nvPr>
        </p:nvSpPr>
        <p:spPr>
          <a:xfrm>
            <a:off x="608013" y="6019800"/>
            <a:ext cx="3525837" cy="304800"/>
          </a:xfrm>
          <a:prstGeom prst="rect">
            <a:avLst/>
          </a:prstGeom>
        </p:spPr>
        <p:txBody>
          <a:bodyPr/>
          <a:lstStyle>
            <a:lvl1pPr marL="0" indent="0">
              <a:buNone/>
              <a:defRPr sz="1600" baseline="0">
                <a:latin typeface="Arial" panose="020B0604020202020204" pitchFamily="34" charset="0"/>
                <a:cs typeface="Arial" panose="020B0604020202020204" pitchFamily="34" charset="0"/>
              </a:defRPr>
            </a:lvl1pPr>
          </a:lstStyle>
          <a:p>
            <a:pPr lvl="0"/>
            <a:r>
              <a:rPr lang="nl-NL" sz="1600" dirty="0">
                <a:latin typeface="Arial" panose="020B0604020202020204" pitchFamily="34" charset="0"/>
                <a:cs typeface="Arial" panose="020B0604020202020204" pitchFamily="34" charset="0"/>
              </a:rPr>
              <a:t>Datum van je presentatie</a:t>
            </a:r>
            <a:endParaRPr lang="nl-NL" dirty="0"/>
          </a:p>
        </p:txBody>
      </p:sp>
    </p:spTree>
    <p:extLst>
      <p:ext uri="{BB962C8B-B14F-4D97-AF65-F5344CB8AC3E}">
        <p14:creationId xmlns:p14="http://schemas.microsoft.com/office/powerpoint/2010/main" val="2329796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 met opsomming">
    <p:spTree>
      <p:nvGrpSpPr>
        <p:cNvPr id="1" name=""/>
        <p:cNvGrpSpPr/>
        <p:nvPr/>
      </p:nvGrpSpPr>
      <p:grpSpPr>
        <a:xfrm>
          <a:off x="0" y="0"/>
          <a:ext cx="0" cy="0"/>
          <a:chOff x="0" y="0"/>
          <a:chExt cx="0" cy="0"/>
        </a:xfrm>
      </p:grpSpPr>
      <p:sp>
        <p:nvSpPr>
          <p:cNvPr id="6" name="Tijdelijke aanduiding voor tekst 5"/>
          <p:cNvSpPr>
            <a:spLocks noGrp="1"/>
          </p:cNvSpPr>
          <p:nvPr>
            <p:ph type="body" sz="quarter" idx="11" hasCustomPrompt="1"/>
          </p:nvPr>
        </p:nvSpPr>
        <p:spPr>
          <a:xfrm>
            <a:off x="447675" y="2235993"/>
            <a:ext cx="5276850" cy="2112963"/>
          </a:xfrm>
          <a:prstGeom prst="rect">
            <a:avLst/>
          </a:prstGeom>
        </p:spPr>
        <p:txBody>
          <a:bodyPr anchor="ctr"/>
          <a:lstStyle>
            <a:lvl1pPr marL="0" indent="0">
              <a:buNone/>
              <a:defRPr sz="3000" baseline="0">
                <a:latin typeface="Arial Black" panose="020B0A04020102020204" pitchFamily="34" charset="0"/>
                <a:cs typeface="Arial" panose="020B0604020202020204" pitchFamily="34" charset="0"/>
              </a:defRPr>
            </a:lvl1pPr>
          </a:lstStyle>
          <a:p>
            <a:pPr lvl="0"/>
            <a:r>
              <a:rPr lang="nl-NL" dirty="0"/>
              <a:t>ZET HIER DE TITEL. KAN DRIE REGELS ZIJN.</a:t>
            </a:r>
          </a:p>
        </p:txBody>
      </p:sp>
      <p:sp>
        <p:nvSpPr>
          <p:cNvPr id="15" name="Tijdelijke aanduiding voor tekst 14"/>
          <p:cNvSpPr>
            <a:spLocks noGrp="1"/>
          </p:cNvSpPr>
          <p:nvPr>
            <p:ph type="body" sz="quarter" idx="13" hasCustomPrompt="1"/>
          </p:nvPr>
        </p:nvSpPr>
        <p:spPr>
          <a:xfrm>
            <a:off x="447675" y="6019800"/>
            <a:ext cx="5276850" cy="295275"/>
          </a:xfrm>
          <a:prstGeom prst="rect">
            <a:avLst/>
          </a:prstGeom>
        </p:spPr>
        <p:txBody>
          <a:bodyPr/>
          <a:lstStyle>
            <a:lvl1pPr marL="0" indent="0">
              <a:buNone/>
              <a:defRPr sz="1600" baseline="0">
                <a:latin typeface="Arial" panose="020B0604020202020204" pitchFamily="34" charset="0"/>
                <a:cs typeface="Arial" panose="020B0604020202020204" pitchFamily="34" charset="0"/>
              </a:defRPr>
            </a:lvl1pPr>
          </a:lstStyle>
          <a:p>
            <a:pPr lvl="0"/>
            <a:r>
              <a:rPr lang="nl-NL" dirty="0"/>
              <a:t>Titel van je presentatie.</a:t>
            </a:r>
          </a:p>
        </p:txBody>
      </p:sp>
      <p:sp>
        <p:nvSpPr>
          <p:cNvPr id="3" name="Tijdelijke aanduiding voor tekst 2"/>
          <p:cNvSpPr>
            <a:spLocks noGrp="1"/>
          </p:cNvSpPr>
          <p:nvPr>
            <p:ph type="body" sz="quarter" idx="14" hasCustomPrompt="1"/>
          </p:nvPr>
        </p:nvSpPr>
        <p:spPr>
          <a:xfrm>
            <a:off x="6334125" y="1009650"/>
            <a:ext cx="5857875" cy="4565650"/>
          </a:xfrm>
          <a:prstGeom prst="rect">
            <a:avLst/>
          </a:prstGeom>
        </p:spPr>
        <p:txBody>
          <a:bodyPr anchor="ctr"/>
          <a:lstStyle>
            <a:lvl1pPr marL="342900" indent="-342900">
              <a:buFontTx/>
              <a:buBlip>
                <a:blip r:embed="rId2"/>
              </a:buBlip>
              <a:defRPr sz="2400" baseline="0">
                <a:latin typeface="Arial" panose="020B0604020202020204" pitchFamily="34" charset="0"/>
                <a:cs typeface="Arial" panose="020B0604020202020204" pitchFamily="34" charset="0"/>
              </a:defRPr>
            </a:lvl1pPr>
          </a:lstStyle>
          <a:p>
            <a:pPr lvl="0"/>
            <a:r>
              <a:rPr lang="nl-NL" dirty="0"/>
              <a:t>Hier kan jouw opsomming staan.</a:t>
            </a:r>
          </a:p>
          <a:p>
            <a:pPr lvl="0"/>
            <a:r>
              <a:rPr lang="nl-NL" dirty="0"/>
              <a:t>…</a:t>
            </a:r>
          </a:p>
          <a:p>
            <a:pPr lvl="0"/>
            <a:r>
              <a:rPr lang="nl-NL" dirty="0"/>
              <a:t>…</a:t>
            </a:r>
          </a:p>
          <a:p>
            <a:pPr lvl="0"/>
            <a:r>
              <a:rPr lang="nl-NL" dirty="0"/>
              <a:t>…</a:t>
            </a:r>
          </a:p>
          <a:p>
            <a:pPr lvl="0"/>
            <a:r>
              <a:rPr lang="nl-NL" dirty="0"/>
              <a:t>…</a:t>
            </a:r>
          </a:p>
          <a:p>
            <a:pPr lvl="0"/>
            <a:endParaRPr lang="nl-NL" dirty="0"/>
          </a:p>
        </p:txBody>
      </p:sp>
    </p:spTree>
    <p:extLst>
      <p:ext uri="{BB962C8B-B14F-4D97-AF65-F5344CB8AC3E}">
        <p14:creationId xmlns:p14="http://schemas.microsoft.com/office/powerpoint/2010/main" val="229866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 dia">
    <p:spTree>
      <p:nvGrpSpPr>
        <p:cNvPr id="1" name=""/>
        <p:cNvGrpSpPr/>
        <p:nvPr/>
      </p:nvGrpSpPr>
      <p:grpSpPr>
        <a:xfrm>
          <a:off x="0" y="0"/>
          <a:ext cx="0" cy="0"/>
          <a:chOff x="0" y="0"/>
          <a:chExt cx="0" cy="0"/>
        </a:xfrm>
      </p:grpSpPr>
      <p:sp>
        <p:nvSpPr>
          <p:cNvPr id="4" name="Tijdelijke aanduiding voor tekst 3"/>
          <p:cNvSpPr>
            <a:spLocks noGrp="1"/>
          </p:cNvSpPr>
          <p:nvPr>
            <p:ph type="body" sz="quarter" idx="10" hasCustomPrompt="1"/>
          </p:nvPr>
        </p:nvSpPr>
        <p:spPr>
          <a:xfrm>
            <a:off x="723715" y="1306306"/>
            <a:ext cx="11246612" cy="4073215"/>
          </a:xfrm>
          <a:prstGeom prst="rect">
            <a:avLst/>
          </a:prstGeom>
        </p:spPr>
        <p:txBody>
          <a:bodyPr/>
          <a:lstStyle>
            <a:lvl1pPr>
              <a:buClr>
                <a:srgbClr val="FF6600"/>
              </a:buClr>
              <a:defRPr sz="2200">
                <a:latin typeface="Avenir LT Std 55 Roman" panose="020B0503020203020204" pitchFamily="34" charset="0"/>
              </a:defRPr>
            </a:lvl1pPr>
            <a:lvl2pPr>
              <a:defRPr sz="2200">
                <a:latin typeface="Avenir LT Std 55 Roman" panose="020B0503020203020204" pitchFamily="34" charset="0"/>
              </a:defRPr>
            </a:lvl2pPr>
            <a:lvl3pPr>
              <a:defRPr sz="2200">
                <a:latin typeface="Avenir LT Std 55 Roman" panose="020B0503020203020204" pitchFamily="34" charset="0"/>
              </a:defRPr>
            </a:lvl3pPr>
            <a:lvl4pPr>
              <a:defRPr sz="2200">
                <a:latin typeface="Avenir LT Std 55 Roman" panose="020B0503020203020204" pitchFamily="34" charset="0"/>
              </a:defRPr>
            </a:lvl4pPr>
            <a:lvl5pPr>
              <a:defRPr sz="2200">
                <a:latin typeface="Avenir LT Std 55 Roman" panose="020B0503020203020204" pitchFamily="34" charset="0"/>
              </a:defRPr>
            </a:lvl5pPr>
          </a:lstStyle>
          <a:p>
            <a:pPr lvl="0"/>
            <a:r>
              <a:rPr lang="nl-NL" dirty="0"/>
              <a:t>Tekstregel</a:t>
            </a:r>
          </a:p>
          <a:p>
            <a:pPr lvl="0"/>
            <a:r>
              <a:rPr lang="nl-NL" dirty="0"/>
              <a:t>Tekstregel</a:t>
            </a:r>
          </a:p>
          <a:p>
            <a:pPr lvl="0"/>
            <a:r>
              <a:rPr lang="nl-NL" dirty="0"/>
              <a:t>Tekstregel</a:t>
            </a:r>
          </a:p>
          <a:p>
            <a:pPr lvl="0"/>
            <a:r>
              <a:rPr lang="nl-NL" dirty="0"/>
              <a:t>Tekstregel</a:t>
            </a:r>
          </a:p>
          <a:p>
            <a:pPr lvl="0"/>
            <a:r>
              <a:rPr lang="nl-NL" dirty="0"/>
              <a:t>Tekstregel</a:t>
            </a:r>
          </a:p>
        </p:txBody>
      </p:sp>
      <p:sp>
        <p:nvSpPr>
          <p:cNvPr id="8" name="Tijdelijke aanduiding voor tekst 7"/>
          <p:cNvSpPr>
            <a:spLocks noGrp="1"/>
          </p:cNvSpPr>
          <p:nvPr>
            <p:ph type="body" sz="quarter" idx="11" hasCustomPrompt="1"/>
          </p:nvPr>
        </p:nvSpPr>
        <p:spPr>
          <a:xfrm>
            <a:off x="723715" y="588345"/>
            <a:ext cx="11246612" cy="551687"/>
          </a:xfrm>
          <a:prstGeom prst="rect">
            <a:avLst/>
          </a:prstGeom>
        </p:spPr>
        <p:txBody>
          <a:bodyPr/>
          <a:lstStyle>
            <a:lvl1pPr marL="0" indent="0">
              <a:buNone/>
              <a:defRPr sz="3200" b="1">
                <a:solidFill>
                  <a:srgbClr val="FF6600"/>
                </a:solidFill>
                <a:latin typeface="Avenir LT Std 55 Roman" panose="020B0503020203020204" pitchFamily="34" charset="0"/>
              </a:defRPr>
            </a:lvl1pPr>
            <a:lvl2pPr>
              <a:defRPr sz="3200">
                <a:latin typeface="Avenir LT Std 55 Roman" panose="020B0503020203020204" pitchFamily="34" charset="0"/>
              </a:defRPr>
            </a:lvl2pPr>
            <a:lvl3pPr>
              <a:defRPr sz="3200">
                <a:latin typeface="Avenir LT Std 55 Roman" panose="020B0503020203020204" pitchFamily="34" charset="0"/>
              </a:defRPr>
            </a:lvl3pPr>
            <a:lvl4pPr>
              <a:defRPr sz="3200">
                <a:latin typeface="Avenir LT Std 55 Roman" panose="020B0503020203020204" pitchFamily="34" charset="0"/>
              </a:defRPr>
            </a:lvl4pPr>
            <a:lvl5pPr>
              <a:defRPr sz="3200">
                <a:latin typeface="Avenir LT Std 55 Roman" panose="020B0503020203020204" pitchFamily="34" charset="0"/>
              </a:defRPr>
            </a:lvl5pPr>
          </a:lstStyle>
          <a:p>
            <a:pPr lvl="0"/>
            <a:r>
              <a:rPr lang="nl-NL" dirty="0"/>
              <a:t>Kop</a:t>
            </a:r>
          </a:p>
        </p:txBody>
      </p:sp>
    </p:spTree>
    <p:extLst>
      <p:ext uri="{BB962C8B-B14F-4D97-AF65-F5344CB8AC3E}">
        <p14:creationId xmlns:p14="http://schemas.microsoft.com/office/powerpoint/2010/main" val="810610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dia met afbeelding">
    <p:spTree>
      <p:nvGrpSpPr>
        <p:cNvPr id="1" name=""/>
        <p:cNvGrpSpPr/>
        <p:nvPr/>
      </p:nvGrpSpPr>
      <p:grpSpPr>
        <a:xfrm>
          <a:off x="0" y="0"/>
          <a:ext cx="0" cy="0"/>
          <a:chOff x="0" y="0"/>
          <a:chExt cx="0" cy="0"/>
        </a:xfrm>
      </p:grpSpPr>
      <p:sp>
        <p:nvSpPr>
          <p:cNvPr id="7" name="Ondertitel 4"/>
          <p:cNvSpPr txBox="1">
            <a:spLocks/>
          </p:cNvSpPr>
          <p:nvPr userDrawn="1"/>
        </p:nvSpPr>
        <p:spPr>
          <a:xfrm>
            <a:off x="587828" y="1822862"/>
            <a:ext cx="5155747" cy="327758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3600" dirty="0">
              <a:latin typeface="Arial Black" panose="020B0A04020102020204" pitchFamily="34" charset="0"/>
            </a:endParaRPr>
          </a:p>
        </p:txBody>
      </p:sp>
      <p:sp>
        <p:nvSpPr>
          <p:cNvPr id="8" name="Titel 3"/>
          <p:cNvSpPr txBox="1">
            <a:spLocks/>
          </p:cNvSpPr>
          <p:nvPr userDrawn="1"/>
        </p:nvSpPr>
        <p:spPr>
          <a:xfrm>
            <a:off x="608238" y="983181"/>
            <a:ext cx="5207332" cy="113136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nl-NL" sz="2000" b="1" dirty="0">
              <a:latin typeface="Arial" panose="020B0604020202020204" pitchFamily="34" charset="0"/>
              <a:cs typeface="Arial" panose="020B0604020202020204" pitchFamily="34" charset="0"/>
            </a:endParaRP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34126" y="5357341"/>
            <a:ext cx="5857874" cy="218549"/>
          </a:xfrm>
          <a:prstGeom prst="rect">
            <a:avLst/>
          </a:prstGeom>
        </p:spPr>
      </p:pic>
      <p:sp>
        <p:nvSpPr>
          <p:cNvPr id="12" name="Tijdelijke aanduiding voor afbeelding 11"/>
          <p:cNvSpPr>
            <a:spLocks noGrp="1"/>
          </p:cNvSpPr>
          <p:nvPr>
            <p:ph type="pic" sz="quarter" idx="10"/>
          </p:nvPr>
        </p:nvSpPr>
        <p:spPr>
          <a:xfrm>
            <a:off x="6334126" y="992706"/>
            <a:ext cx="5857874" cy="4346058"/>
          </a:xfrm>
          <a:prstGeom prst="rect">
            <a:avLst/>
          </a:prstGeom>
        </p:spPr>
        <p:txBody>
          <a:bodyPr/>
          <a:lstStyle/>
          <a:p>
            <a:r>
              <a:rPr lang="nl-NL"/>
              <a:t>Klik op het pictogram als u een afbeelding wilt toevoegen</a:t>
            </a:r>
          </a:p>
        </p:txBody>
      </p:sp>
      <p:sp>
        <p:nvSpPr>
          <p:cNvPr id="14" name="Tijdelijke aanduiding voor tekst 13"/>
          <p:cNvSpPr>
            <a:spLocks noGrp="1"/>
          </p:cNvSpPr>
          <p:nvPr>
            <p:ph type="body" sz="quarter" idx="11" hasCustomPrompt="1"/>
          </p:nvPr>
        </p:nvSpPr>
        <p:spPr>
          <a:xfrm>
            <a:off x="608013" y="1019175"/>
            <a:ext cx="5135562" cy="8425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a:latin typeface="Arial" panose="020B0604020202020204" pitchFamily="34" charset="0"/>
                <a:cs typeface="Arial" panose="020B0604020202020204" pitchFamily="34" charset="0"/>
              </a:defRPr>
            </a:lvl1pPr>
          </a:lstStyle>
          <a:p>
            <a:pPr lvl="0"/>
            <a:r>
              <a:rPr lang="nl-NL" dirty="0"/>
              <a:t>Bijschrift of ondertitel waarin iets relevants staat.</a:t>
            </a:r>
          </a:p>
        </p:txBody>
      </p:sp>
      <p:sp>
        <p:nvSpPr>
          <p:cNvPr id="16" name="Tijdelijke aanduiding voor tekst 15"/>
          <p:cNvSpPr>
            <a:spLocks noGrp="1"/>
          </p:cNvSpPr>
          <p:nvPr>
            <p:ph type="body" sz="quarter" idx="12" hasCustomPrompt="1"/>
          </p:nvPr>
        </p:nvSpPr>
        <p:spPr>
          <a:xfrm>
            <a:off x="600075" y="1877015"/>
            <a:ext cx="5143500" cy="3037885"/>
          </a:xfrm>
          <a:prstGeom prst="rect">
            <a:avLst/>
          </a:prstGeom>
        </p:spPr>
        <p:txBody>
          <a:bodyPr anchor="ctr"/>
          <a:lstStyle>
            <a:lvl1pPr marL="0" indent="0">
              <a:buNone/>
              <a:defRPr sz="3600" baseline="0">
                <a:latin typeface="Arial Black" panose="020B0A04020102020204" pitchFamily="34" charset="0"/>
              </a:defRPr>
            </a:lvl1pPr>
          </a:lstStyle>
          <a:p>
            <a:pPr lvl="0"/>
            <a:r>
              <a:rPr lang="nl-NL" sz="3600" dirty="0">
                <a:latin typeface="Arial Black" panose="020B0A04020102020204" pitchFamily="34" charset="0"/>
              </a:rPr>
              <a:t>PLAATS HIER DE TITEL VAN JE PRESENTATIE.</a:t>
            </a:r>
            <a:endParaRPr lang="nl-NL" dirty="0"/>
          </a:p>
        </p:txBody>
      </p:sp>
      <p:sp>
        <p:nvSpPr>
          <p:cNvPr id="18" name="Tijdelijke aanduiding voor tekst 17"/>
          <p:cNvSpPr>
            <a:spLocks noGrp="1"/>
          </p:cNvSpPr>
          <p:nvPr>
            <p:ph type="body" sz="quarter" idx="13" hasCustomPrompt="1"/>
          </p:nvPr>
        </p:nvSpPr>
        <p:spPr>
          <a:xfrm>
            <a:off x="588963" y="6019800"/>
            <a:ext cx="2630487" cy="390525"/>
          </a:xfrm>
          <a:prstGeom prst="rect">
            <a:avLst/>
          </a:prstGeom>
        </p:spPr>
        <p:txBody>
          <a:bodyPr/>
          <a:lstStyle>
            <a:lvl1pPr marL="0" indent="0">
              <a:buNone/>
              <a:defRPr sz="1600" baseline="0">
                <a:latin typeface="Arial" panose="020B0604020202020204" pitchFamily="34" charset="0"/>
                <a:cs typeface="Arial" panose="020B0604020202020204" pitchFamily="34" charset="0"/>
              </a:defRPr>
            </a:lvl1pPr>
          </a:lstStyle>
          <a:p>
            <a:pPr lvl="0"/>
            <a:r>
              <a:rPr lang="nl-NL" dirty="0"/>
              <a:t>Datum van je presentatie</a:t>
            </a:r>
          </a:p>
        </p:txBody>
      </p:sp>
    </p:spTree>
    <p:extLst>
      <p:ext uri="{BB962C8B-B14F-4D97-AF65-F5344CB8AC3E}">
        <p14:creationId xmlns:p14="http://schemas.microsoft.com/office/powerpoint/2010/main" val="238259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F036C-0664-4015-829A-3283F9A899A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4E9122-D37D-4ECF-99EF-9F1BFF0A4A7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B8FEC4-4A52-47BA-8284-53D94E40CA99}"/>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5" name="Tijdelijke aanduiding voor voettekst 4">
            <a:extLst>
              <a:ext uri="{FF2B5EF4-FFF2-40B4-BE49-F238E27FC236}">
                <a16:creationId xmlns:a16="http://schemas.microsoft.com/office/drawing/2014/main" id="{3CD1EBEA-8512-4A57-8942-85188D069FC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49B02D-2DAF-42CE-B9B6-9CA0D9441B0E}"/>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381274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1A545-B5BF-45CD-9DBF-3DBD1096FA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0795AF-D424-4D7C-AF91-106664868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AC94284-4F2F-4035-BB7B-73D00C05C8BF}"/>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5" name="Tijdelijke aanduiding voor voettekst 4">
            <a:extLst>
              <a:ext uri="{FF2B5EF4-FFF2-40B4-BE49-F238E27FC236}">
                <a16:creationId xmlns:a16="http://schemas.microsoft.com/office/drawing/2014/main" id="{704C8BD0-718A-4583-BDB8-52708D1E9C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EB4EE3-3496-4936-9744-B01F56150FA8}"/>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97991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F48FA-6AEB-486F-8EF5-BFEDFEDCB5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CE27B47-A4BC-4487-9660-1B0D17BC81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451962-5A87-49EC-9C73-97C8457878A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1690045-F392-48A7-BAC9-A92F1873575D}"/>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6" name="Tijdelijke aanduiding voor voettekst 5">
            <a:extLst>
              <a:ext uri="{FF2B5EF4-FFF2-40B4-BE49-F238E27FC236}">
                <a16:creationId xmlns:a16="http://schemas.microsoft.com/office/drawing/2014/main" id="{872554AE-01DF-4DEA-ACB0-BC4D2A9780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241EDC-4707-4CCD-A12D-67737C0DA64E}"/>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303608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3A844-EC3C-4444-A14E-3D342998533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BB42F4B-7996-41BA-B1B0-079DABCE98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23B5FD1-B9D8-4616-B57D-25D95364AFE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DD4BEA-C3E0-4477-B791-4B2093CCE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692E80-A041-4304-A9DB-951A55239B1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0E9476F-1B58-4989-ABA3-73866F1D74CC}"/>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8" name="Tijdelijke aanduiding voor voettekst 7">
            <a:extLst>
              <a:ext uri="{FF2B5EF4-FFF2-40B4-BE49-F238E27FC236}">
                <a16:creationId xmlns:a16="http://schemas.microsoft.com/office/drawing/2014/main" id="{1E3ADEB2-44CF-4EDB-AAE0-EA5E76511FD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E2CDB04-6C34-4148-9AB3-2EE21DF1EF13}"/>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260526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B7566-D51A-40BE-99C5-90155D09C5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D6EEE9D-880B-4BD8-9A84-11B1C923E20D}"/>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4" name="Tijdelijke aanduiding voor voettekst 3">
            <a:extLst>
              <a:ext uri="{FF2B5EF4-FFF2-40B4-BE49-F238E27FC236}">
                <a16:creationId xmlns:a16="http://schemas.microsoft.com/office/drawing/2014/main" id="{746032D3-724C-43EB-9540-16638016F2B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5B63B9-6BE6-49AA-9477-44343F3D81F6}"/>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55105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3C6888-349E-41FE-8653-691F1BD8A96B}"/>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3" name="Tijdelijke aanduiding voor voettekst 2">
            <a:extLst>
              <a:ext uri="{FF2B5EF4-FFF2-40B4-BE49-F238E27FC236}">
                <a16:creationId xmlns:a16="http://schemas.microsoft.com/office/drawing/2014/main" id="{29A8EB4B-897C-40C4-9E39-CB286AC017F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80013B-486A-4BA2-A93F-7F39F916B066}"/>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31665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A0A36-50CD-4125-BECD-7276C86E2D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CAA2386-1A19-45AD-9A41-A5B406EC5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6BEDD94-4D46-4C8D-A9D5-BC15EE854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7F6E935-2025-44DE-A6FA-1C82642A8778}"/>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6" name="Tijdelijke aanduiding voor voettekst 5">
            <a:extLst>
              <a:ext uri="{FF2B5EF4-FFF2-40B4-BE49-F238E27FC236}">
                <a16:creationId xmlns:a16="http://schemas.microsoft.com/office/drawing/2014/main" id="{8EDAC844-9ACA-4342-8170-59253B0A8EE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AC19F4-BA39-4DC4-BB4E-3B5D4DAE1B7C}"/>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35653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CE3A0-9203-4518-BA55-9B65705D73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13E1E6-98AF-4C84-AE3C-FF2E500022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61FA970-9713-4F8C-9460-0BA7E9B25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C557547-1044-493E-A1B0-223235485502}"/>
              </a:ext>
            </a:extLst>
          </p:cNvPr>
          <p:cNvSpPr>
            <a:spLocks noGrp="1"/>
          </p:cNvSpPr>
          <p:nvPr>
            <p:ph type="dt" sz="half" idx="10"/>
          </p:nvPr>
        </p:nvSpPr>
        <p:spPr/>
        <p:txBody>
          <a:bodyPr/>
          <a:lstStyle/>
          <a:p>
            <a:fld id="{436ABB71-D8D7-460C-9C34-341D635E5CA8}" type="datetimeFigureOut">
              <a:rPr lang="nl-NL" smtClean="0"/>
              <a:t>1-7-2022</a:t>
            </a:fld>
            <a:endParaRPr lang="nl-NL"/>
          </a:p>
        </p:txBody>
      </p:sp>
      <p:sp>
        <p:nvSpPr>
          <p:cNvPr id="6" name="Tijdelijke aanduiding voor voettekst 5">
            <a:extLst>
              <a:ext uri="{FF2B5EF4-FFF2-40B4-BE49-F238E27FC236}">
                <a16:creationId xmlns:a16="http://schemas.microsoft.com/office/drawing/2014/main" id="{CB112A21-DE58-4186-A52C-0A8FF65784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A1E5F3-1164-4550-A7AB-6A05804C6B00}"/>
              </a:ext>
            </a:extLst>
          </p:cNvPr>
          <p:cNvSpPr>
            <a:spLocks noGrp="1"/>
          </p:cNvSpPr>
          <p:nvPr>
            <p:ph type="sldNum" sz="quarter" idx="12"/>
          </p:nvPr>
        </p:nvSpPr>
        <p:spPr/>
        <p:txBody>
          <a:bodyPr/>
          <a:lstStyle/>
          <a:p>
            <a:fld id="{A09F7705-680E-4F48-802D-898875BE161D}" type="slidenum">
              <a:rPr lang="nl-NL" smtClean="0"/>
              <a:t>‹nr.›</a:t>
            </a:fld>
            <a:endParaRPr lang="nl-NL"/>
          </a:p>
        </p:txBody>
      </p:sp>
    </p:spTree>
    <p:extLst>
      <p:ext uri="{BB962C8B-B14F-4D97-AF65-F5344CB8AC3E}">
        <p14:creationId xmlns:p14="http://schemas.microsoft.com/office/powerpoint/2010/main" val="157285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4C98628-0C05-4249-BCA0-09AC13ABF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9BA3109-35C7-4582-87EF-72E289896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356319-4BEA-46AB-B0F9-E36800A90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ABB71-D8D7-460C-9C34-341D635E5CA8}" type="datetimeFigureOut">
              <a:rPr lang="nl-NL" smtClean="0"/>
              <a:t>1-7-2022</a:t>
            </a:fld>
            <a:endParaRPr lang="nl-NL"/>
          </a:p>
        </p:txBody>
      </p:sp>
      <p:sp>
        <p:nvSpPr>
          <p:cNvPr id="5" name="Tijdelijke aanduiding voor voettekst 4">
            <a:extLst>
              <a:ext uri="{FF2B5EF4-FFF2-40B4-BE49-F238E27FC236}">
                <a16:creationId xmlns:a16="http://schemas.microsoft.com/office/drawing/2014/main" id="{CCD0B54C-BEB5-4188-B245-8E9A436329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5197589-4793-44F2-8A81-C69351552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F7705-680E-4F48-802D-898875BE161D}" type="slidenum">
              <a:rPr lang="nl-NL" smtClean="0"/>
              <a:t>‹nr.›</a:t>
            </a:fld>
            <a:endParaRPr lang="nl-NL"/>
          </a:p>
        </p:txBody>
      </p:sp>
    </p:spTree>
    <p:extLst>
      <p:ext uri="{BB962C8B-B14F-4D97-AF65-F5344CB8AC3E}">
        <p14:creationId xmlns:p14="http://schemas.microsoft.com/office/powerpoint/2010/main" val="2257102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XjR9jRh5Hpo?feature=oembed"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8" Type="http://schemas.openxmlformats.org/officeDocument/2006/relationships/hyperlink" Target="https://www.gutenberg.org/ebooks/45839.epub.images?session_id=af740933c1362bef51be4c76711f364660ba1ac2" TargetMode="External"/><Relationship Id="rId3" Type="http://schemas.openxmlformats.org/officeDocument/2006/relationships/hyperlink" Target="https://www.gutenberg.org/" TargetMode="External"/><Relationship Id="rId7" Type="http://schemas.openxmlformats.org/officeDocument/2006/relationships/hyperlink" Target="https://nl.wikipedia.org/wiki/Project_Laurens_Jz_Coster"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hyperlink" Target="https://nl.wikipedia.org/wiki/Internet" TargetMode="External"/><Relationship Id="rId5" Type="http://schemas.openxmlformats.org/officeDocument/2006/relationships/hyperlink" Target="https://nl.wikipedia.org/wiki/Auteursrecht" TargetMode="External"/><Relationship Id="rId4" Type="http://schemas.openxmlformats.org/officeDocument/2006/relationships/hyperlink" Target="https://nl.wikipedia.org/wiki/Publiek_domein" TargetMode="External"/><Relationship Id="rId9" Type="http://schemas.openxmlformats.org/officeDocument/2006/relationships/hyperlink" Target="https://www.gutenberg.org/help/file_formats.html"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mediafederatie.nl/over-de-mediafederatie/"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hyperlink" Target="https://www.gutenberg.org/ebooks/45839.epub.images?session_id=af740933c1362bef51be4c76711f364660ba1ac2" TargetMode="External"/><Relationship Id="rId3" Type="http://schemas.openxmlformats.org/officeDocument/2006/relationships/hyperlink" Target="https://www.gutenberg.org/" TargetMode="External"/><Relationship Id="rId7" Type="http://schemas.openxmlformats.org/officeDocument/2006/relationships/hyperlink" Target="https://nl.wikipedia.org/wiki/Project_Laurens_Jz_Coster"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6" Type="http://schemas.openxmlformats.org/officeDocument/2006/relationships/hyperlink" Target="https://nl.wikipedia.org/wiki/Internet" TargetMode="External"/><Relationship Id="rId5" Type="http://schemas.openxmlformats.org/officeDocument/2006/relationships/hyperlink" Target="https://nl.wikipedia.org/wiki/Auteursrecht" TargetMode="External"/><Relationship Id="rId4" Type="http://schemas.openxmlformats.org/officeDocument/2006/relationships/hyperlink" Target="https://nl.wikipedia.org/wiki/Publiek_domein" TargetMode="External"/><Relationship Id="rId9" Type="http://schemas.openxmlformats.org/officeDocument/2006/relationships/hyperlink" Target="https://www.gutenberg.org/help/file_formats.html"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www.gutenberg.org/ebooks/45839.epub.images?session_id=af740933c1362bef51be4c76711f364660ba1ac2" TargetMode="External"/><Relationship Id="rId3" Type="http://schemas.openxmlformats.org/officeDocument/2006/relationships/hyperlink" Target="https://www.gutenberg.org/" TargetMode="External"/><Relationship Id="rId7" Type="http://schemas.openxmlformats.org/officeDocument/2006/relationships/hyperlink" Target="https://nl.wikipedia.org/wiki/Project_Laurens_Jz_Coster" TargetMode="External"/><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hyperlink" Target="https://nl.wikipedia.org/wiki/Internet" TargetMode="External"/><Relationship Id="rId5" Type="http://schemas.openxmlformats.org/officeDocument/2006/relationships/hyperlink" Target="https://nl.wikipedia.org/wiki/Auteursrecht" TargetMode="External"/><Relationship Id="rId4" Type="http://schemas.openxmlformats.org/officeDocument/2006/relationships/hyperlink" Target="https://nl.wikipedia.org/wiki/Publiek_domein" TargetMode="External"/><Relationship Id="rId9" Type="http://schemas.openxmlformats.org/officeDocument/2006/relationships/hyperlink" Target="https://www.gutenberg.org/help/file_formats.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4.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4.xml"/><Relationship Id="rId1" Type="http://schemas.openxmlformats.org/officeDocument/2006/relationships/video" Target="https://www.youtube.com/embed/C1okH-z83do?feature=oembed" TargetMode="External"/><Relationship Id="rId5" Type="http://schemas.openxmlformats.org/officeDocument/2006/relationships/image" Target="../media/image30.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6.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4.xml"/><Relationship Id="rId1" Type="http://schemas.openxmlformats.org/officeDocument/2006/relationships/video" Target="https://player.vimeo.com/video/179145024?app_id=122963" TargetMode="External"/><Relationship Id="rId5" Type="http://schemas.openxmlformats.org/officeDocument/2006/relationships/image" Target="../media/image32.jpeg"/><Relationship Id="rId4" Type="http://schemas.openxmlformats.org/officeDocument/2006/relationships/image" Target="../media/image5.jpg"/></Relationships>
</file>

<file path=ppt/slides/_rels/slide8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8.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5.jpg"/></Relationships>
</file>

<file path=ppt/slides/_rels/slide8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6.jp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6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37656D"/>
            </a:solidFill>
          </a:ln>
        </p:spPr>
        <p:style>
          <a:lnRef idx="1">
            <a:schemeClr val="accent1"/>
          </a:lnRef>
          <a:fillRef idx="0">
            <a:schemeClr val="accent1"/>
          </a:fillRef>
          <a:effectRef idx="0">
            <a:schemeClr val="accent1"/>
          </a:effectRef>
          <a:fontRef idx="minor">
            <a:schemeClr val="tx1"/>
          </a:fontRef>
        </p:style>
      </p:cxnSp>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1109980" y="4277356"/>
            <a:ext cx="9966960" cy="156032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ctr" fontAlgn="auto">
              <a:spcAft>
                <a:spcPts val="0"/>
              </a:spcAft>
              <a:buClrTx/>
              <a:buSzTx/>
              <a:tabLst/>
              <a:defRPr/>
            </a:pPr>
            <a:r>
              <a:rPr lang="en-US" sz="5800" dirty="0">
                <a:solidFill>
                  <a:srgbClr val="37656D"/>
                </a:solidFill>
                <a:latin typeface="Arial" panose="020B0604020202020204" pitchFamily="34" charset="0"/>
                <a:cs typeface="Arial" panose="020B0604020202020204" pitchFamily="34" charset="0"/>
              </a:rPr>
              <a:t>TPUB = ?</a:t>
            </a:r>
            <a:endParaRPr kumimoji="0" lang="en-US" sz="5800" b="0" i="0" u="none" strike="noStrike" cap="none" spc="0" normalizeH="0" baseline="0" noProof="0" dirty="0">
              <a:ln>
                <a:noFill/>
              </a:ln>
              <a:solidFill>
                <a:srgbClr val="37656D"/>
              </a:solidFill>
              <a:effectLst/>
              <a:uLnTx/>
              <a:uFillTx/>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6BAA2EFD-C5E8-4B34-9B32-A1C44007757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408" r="1" b="1"/>
          <a:stretch/>
        </p:blipFill>
        <p:spPr>
          <a:xfrm>
            <a:off x="243840" y="256540"/>
            <a:ext cx="11704320" cy="3764276"/>
          </a:xfrm>
          <a:prstGeom prst="rect">
            <a:avLst/>
          </a:prstGeom>
        </p:spPr>
      </p:pic>
      <p:sp>
        <p:nvSpPr>
          <p:cNvPr id="7" name="Tekstvak 6">
            <a:extLst>
              <a:ext uri="{FF2B5EF4-FFF2-40B4-BE49-F238E27FC236}">
                <a16:creationId xmlns:a16="http://schemas.microsoft.com/office/drawing/2014/main" id="{B6ADE9E3-E8F9-4640-B9BA-B5900B256E4A}"/>
              </a:ext>
            </a:extLst>
          </p:cNvPr>
          <p:cNvSpPr txBox="1"/>
          <p:nvPr/>
        </p:nvSpPr>
        <p:spPr>
          <a:xfrm>
            <a:off x="3624472" y="5909550"/>
            <a:ext cx="5329028" cy="369332"/>
          </a:xfrm>
          <a:prstGeom prst="rect">
            <a:avLst/>
          </a:prstGeom>
          <a:noFill/>
        </p:spPr>
        <p:txBody>
          <a:bodyPr wrap="square" rtlCol="0">
            <a:spAutoFit/>
          </a:bodyPr>
          <a:lstStyle/>
          <a:p>
            <a:r>
              <a:rPr lang="nl-NL" kern="1200" dirty="0">
                <a:solidFill>
                  <a:schemeClr val="tx1"/>
                </a:solidFill>
                <a:effectLst/>
                <a:latin typeface="Arial" panose="020B0604020202020204" pitchFamily="34" charset="0"/>
                <a:cs typeface="Arial" panose="020B0604020202020204" pitchFamily="34" charset="0"/>
              </a:rPr>
              <a:t>Projec</a:t>
            </a:r>
            <a:r>
              <a:rPr lang="nl-NL" dirty="0">
                <a:latin typeface="Arial" panose="020B0604020202020204" pitchFamily="34" charset="0"/>
                <a:cs typeface="Arial" panose="020B0604020202020204" pitchFamily="34" charset="0"/>
              </a:rPr>
              <a:t>t </a:t>
            </a:r>
            <a:r>
              <a:rPr lang="nl-NL" kern="1200" dirty="0">
                <a:solidFill>
                  <a:schemeClr val="tx1"/>
                </a:solidFill>
                <a:effectLst/>
                <a:latin typeface="Arial" panose="020B0604020202020204" pitchFamily="34" charset="0"/>
                <a:cs typeface="Arial" panose="020B0604020202020204" pitchFamily="34" charset="0"/>
              </a:rPr>
              <a:t>Toegankelijke Publiceren aan de Bron </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55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648445"/>
          </a:xfrm>
        </p:spPr>
        <p:txBody>
          <a:bodyPr/>
          <a:lstStyle/>
          <a:p>
            <a:endParaRPr lang="nl-NL" sz="2800" dirty="0">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omdat het hoort (ethisch)</a:t>
            </a:r>
          </a:p>
          <a:p>
            <a:pPr lvl="1"/>
            <a:r>
              <a:rPr lang="nl-NL" sz="2800" dirty="0">
                <a:latin typeface="Arial" panose="020B0604020202020204" pitchFamily="34" charset="0"/>
                <a:cs typeface="Arial" panose="020B0604020202020204" pitchFamily="34" charset="0"/>
              </a:rPr>
              <a:t>samenleving zonder drempels</a:t>
            </a:r>
          </a:p>
          <a:p>
            <a:pPr lvl="1"/>
            <a:r>
              <a:rPr lang="nl-NL" sz="2800" dirty="0">
                <a:latin typeface="Arial" panose="020B0604020202020204" pitchFamily="34" charset="0"/>
                <a:cs typeface="Arial" panose="020B0604020202020204" pitchFamily="34" charset="0"/>
              </a:rPr>
              <a:t>participatie, integratie, inclusie</a:t>
            </a:r>
          </a:p>
          <a:p>
            <a:pPr lvl="1"/>
            <a:r>
              <a:rPr lang="nl-NL" sz="2800" dirty="0">
                <a:latin typeface="Arial" panose="020B0604020202020204" pitchFamily="34" charset="0"/>
                <a:cs typeface="Arial" panose="020B0604020202020204" pitchFamily="34" charset="0"/>
              </a:rPr>
              <a:t>zodat iedereen kan meedoen</a:t>
            </a:r>
          </a:p>
          <a:p>
            <a:pPr lvl="1"/>
            <a:endParaRPr lang="nl-NL" sz="2800" dirty="0">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omdat het moet (juridisch)</a:t>
            </a:r>
          </a:p>
          <a:p>
            <a:pPr lvl="1"/>
            <a:r>
              <a:rPr lang="nl-NL" sz="2800" dirty="0">
                <a:latin typeface="Arial" panose="020B0604020202020204" pitchFamily="34" charset="0"/>
                <a:cs typeface="Arial" panose="020B0604020202020204" pitchFamily="34" charset="0"/>
              </a:rPr>
              <a:t>wetten, regelgeving, verplichtingen</a:t>
            </a:r>
          </a:p>
          <a:p>
            <a:pPr lvl="1"/>
            <a:r>
              <a:rPr lang="nl-NL" sz="2800" dirty="0">
                <a:latin typeface="Arial" panose="020B0604020202020204" pitchFamily="34" charset="0"/>
                <a:cs typeface="Arial" panose="020B0604020202020204" pitchFamily="34" charset="0"/>
              </a:rPr>
              <a:t>wet gelijke behandeling, VN verdrag, </a:t>
            </a:r>
          </a:p>
          <a:p>
            <a:pPr lvl="1"/>
            <a:r>
              <a:rPr lang="nl-NL" sz="2800" dirty="0">
                <a:latin typeface="Arial" panose="020B0604020202020204" pitchFamily="34" charset="0"/>
                <a:cs typeface="Arial" panose="020B0604020202020204" pitchFamily="34" charset="0"/>
              </a:rPr>
              <a:t>EU toegankelijkheidsakte</a:t>
            </a:r>
          </a:p>
          <a:p>
            <a:pPr marL="0" indent="0">
              <a:buNone/>
            </a:pPr>
            <a:endParaRPr lang="nl-NL" sz="2800" dirty="0"/>
          </a:p>
          <a:p>
            <a:endParaRPr lang="nl-NL" sz="2800" dirty="0"/>
          </a:p>
        </p:txBody>
      </p:sp>
      <p:sp>
        <p:nvSpPr>
          <p:cNvPr id="3" name="Tijdelijke aanduiding voor tekst 2" descr="toegankelijkheid: waarom? (1/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toegankelijkheid: waarom? (1/3)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18723132-05BA-4C3E-AC86-7E2A7C3C33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54585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659596"/>
          </a:xfrm>
        </p:spPr>
        <p:txBody>
          <a:bodyPr>
            <a:normAutofit lnSpcReduction="10000"/>
          </a:bodyPr>
          <a:lstStyle/>
          <a:p>
            <a:endParaRPr lang="nl-NL" sz="2800" dirty="0"/>
          </a:p>
          <a:p>
            <a:r>
              <a:rPr lang="nl-NL" sz="2800" b="1" dirty="0">
                <a:latin typeface="Arial" panose="020B0604020202020204" pitchFamily="34" charset="0"/>
                <a:cs typeface="Arial" panose="020B0604020202020204" pitchFamily="34" charset="0"/>
              </a:rPr>
              <a:t>omdat het kan (praktisch)</a:t>
            </a:r>
          </a:p>
          <a:p>
            <a:pPr lvl="1"/>
            <a:r>
              <a:rPr lang="nl-NL" sz="2800" dirty="0">
                <a:latin typeface="Arial" panose="020B0604020202020204" pitchFamily="34" charset="0"/>
                <a:cs typeface="Arial" panose="020B0604020202020204" pitchFamily="34" charset="0"/>
              </a:rPr>
              <a:t>standaarden, richtlijnen </a:t>
            </a:r>
          </a:p>
          <a:p>
            <a:pPr lvl="1"/>
            <a:r>
              <a:rPr lang="nl-NL" sz="2800" dirty="0">
                <a:latin typeface="Arial" panose="020B0604020202020204" pitchFamily="34" charset="0"/>
                <a:cs typeface="Arial" panose="020B0604020202020204" pitchFamily="34" charset="0"/>
              </a:rPr>
              <a:t>handvatten, goede praktijkvoorbeelden</a:t>
            </a:r>
          </a:p>
          <a:p>
            <a:pPr lvl="1"/>
            <a:r>
              <a:rPr lang="nl-NL" sz="2800" dirty="0">
                <a:latin typeface="Arial" panose="020B0604020202020204" pitchFamily="34" charset="0"/>
                <a:cs typeface="Arial" panose="020B0604020202020204" pitchFamily="34" charset="0"/>
              </a:rPr>
              <a:t>meetinstrumenten</a:t>
            </a:r>
          </a:p>
          <a:p>
            <a:endParaRPr lang="nl-NL" sz="2800" dirty="0">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omdat het helpt (kwalitatief)</a:t>
            </a:r>
          </a:p>
          <a:p>
            <a:pPr lvl="1"/>
            <a:r>
              <a:rPr lang="nl-NL" sz="2800" dirty="0">
                <a:latin typeface="Arial" panose="020B0604020202020204" pitchFamily="34" charset="0"/>
                <a:cs typeface="Arial" panose="020B0604020202020204" pitchFamily="34" charset="0"/>
              </a:rPr>
              <a:t>maakt dingen mogelijk voor mensen met een beperking</a:t>
            </a:r>
          </a:p>
          <a:p>
            <a:pPr lvl="1"/>
            <a:r>
              <a:rPr lang="nl-NL" sz="2800" dirty="0">
                <a:latin typeface="Arial" panose="020B0604020202020204" pitchFamily="34" charset="0"/>
                <a:cs typeface="Arial" panose="020B0604020202020204" pitchFamily="34" charset="0"/>
              </a:rPr>
              <a:t>maakt dingen makkelijk voor mensen zonder een beperking</a:t>
            </a:r>
          </a:p>
          <a:p>
            <a:pPr lvl="1"/>
            <a:r>
              <a:rPr lang="nl-NL" sz="2800" dirty="0">
                <a:latin typeface="Arial" panose="020B0604020202020204" pitchFamily="34" charset="0"/>
                <a:cs typeface="Arial" panose="020B0604020202020204" pitchFamily="34" charset="0"/>
              </a:rPr>
              <a:t>verhoogt kwaliteit, productiviteit, communicatie</a:t>
            </a:r>
          </a:p>
          <a:p>
            <a:pPr marL="0" indent="0">
              <a:buNone/>
            </a:pPr>
            <a:endParaRPr lang="nl-NL" sz="2800" dirty="0"/>
          </a:p>
        </p:txBody>
      </p:sp>
      <p:sp>
        <p:nvSpPr>
          <p:cNvPr id="3" name="Tijdelijke aanduiding voor tekst 2" descr="toegankelijkheid: waarom? (2/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toegankelijkheid: waarom? (2/3)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DDB21A11-0AA5-4B86-B78B-7B8B2A4E44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6991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C183D7F6-B498-43B3-948B-1728B52AA6E4}">
                <adec:decorative xmlns:adec="http://schemas.microsoft.com/office/drawing/2017/decorative" val="1"/>
              </a:ext>
            </a:extLst>
          </p:cNvPr>
          <p:cNvSpPr txBox="1"/>
          <p:nvPr/>
        </p:nvSpPr>
        <p:spPr>
          <a:xfrm>
            <a:off x="133816" y="4828478"/>
            <a:ext cx="11991278" cy="2029522"/>
          </a:xfrm>
          <a:prstGeom prst="rect">
            <a:avLst/>
          </a:prstGeom>
          <a:solidFill>
            <a:schemeClr val="bg1"/>
          </a:solidFill>
        </p:spPr>
        <p:txBody>
          <a:bodyPr wrap="square" rtlCol="0">
            <a:spAutoFit/>
          </a:bodyPr>
          <a:lstStyle/>
          <a:p>
            <a:endParaRPr lang="nl-NL" dirty="0"/>
          </a:p>
        </p:txBody>
      </p:sp>
      <p:pic>
        <p:nvPicPr>
          <p:cNvPr id="5" name="Picture 2" descr="Hellingbaan voor rolstoelgebruikers&#10;">
            <a:extLst>
              <a:ext uri="{FF2B5EF4-FFF2-40B4-BE49-F238E27FC236}">
                <a16:creationId xmlns:a16="http://schemas.microsoft.com/office/drawing/2014/main" id="{CA3DD12D-6D4D-45F2-85D7-38735142A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1" b="481"/>
          <a:stretch>
            <a:fillRect/>
          </a:stretch>
        </p:blipFill>
        <p:spPr bwMode="auto">
          <a:xfrm>
            <a:off x="0" y="0"/>
            <a:ext cx="92436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551F94A8-F5E8-40AB-827B-2EA70726CCA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2" name="Titel 1">
            <a:extLst>
              <a:ext uri="{FF2B5EF4-FFF2-40B4-BE49-F238E27FC236}">
                <a16:creationId xmlns:a16="http://schemas.microsoft.com/office/drawing/2014/main" id="{74A2B62C-1A1C-4F4D-BF00-BD7DBCAA545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Hellingbaan</a:t>
            </a:r>
          </a:p>
        </p:txBody>
      </p:sp>
    </p:spTree>
    <p:extLst>
      <p:ext uri="{BB962C8B-B14F-4D97-AF65-F5344CB8AC3E}">
        <p14:creationId xmlns:p14="http://schemas.microsoft.com/office/powerpoint/2010/main" val="2461261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C183D7F6-B498-43B3-948B-1728B52AA6E4}">
                <adec:decorative xmlns:adec="http://schemas.microsoft.com/office/drawing/2017/decorative" val="1"/>
              </a:ext>
            </a:extLst>
          </p:cNvPr>
          <p:cNvSpPr txBox="1"/>
          <p:nvPr/>
        </p:nvSpPr>
        <p:spPr>
          <a:xfrm>
            <a:off x="133816" y="4828478"/>
            <a:ext cx="11991278" cy="2029522"/>
          </a:xfrm>
          <a:prstGeom prst="rect">
            <a:avLst/>
          </a:prstGeom>
          <a:solidFill>
            <a:schemeClr val="bg1"/>
          </a:solidFill>
        </p:spPr>
        <p:txBody>
          <a:bodyPr wrap="square" rtlCol="0">
            <a:spAutoFit/>
          </a:bodyPr>
          <a:lstStyle/>
          <a:p>
            <a:endParaRPr lang="nl-NL" dirty="0"/>
          </a:p>
        </p:txBody>
      </p:sp>
      <p:pic>
        <p:nvPicPr>
          <p:cNvPr id="8" name="Afbeelding 7" descr="Afbeelding van een scene uit de maffiafilm The Godfather waar vader en zoon Corleone met elkaar spreken. De dreigende uitspraak van de vader ‘I’m gonna make him an offer he can’t refuse” is in de ondertiteling weergegeven als “Ik maak voor hem een offerte waar hij geen nee tegen zal zeggen”.">
            <a:extLst>
              <a:ext uri="{FF2B5EF4-FFF2-40B4-BE49-F238E27FC236}">
                <a16:creationId xmlns:a16="http://schemas.microsoft.com/office/drawing/2014/main" id="{2E6D0CE1-A5FB-4EDC-A301-858BF301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8" y="-252678"/>
            <a:ext cx="12478050" cy="7110678"/>
          </a:xfrm>
          <a:prstGeom prst="rect">
            <a:avLst/>
          </a:prstGeom>
        </p:spPr>
      </p:pic>
      <p:sp>
        <p:nvSpPr>
          <p:cNvPr id="2" name="Titel 1" descr="Afbeelding van een scene uit de maffiafilm The Godfather waar vader en zoon Corleone met elkaar spreken. De dreigende uitspraak van de vader ‘I’m gonna make him an offer he can’t refuse” is in de ondertiteling weergegeven als “Ik maak voor hem een offerte waar hij geen nee tegen zal zeggen”.">
            <a:extLst>
              <a:ext uri="{FF2B5EF4-FFF2-40B4-BE49-F238E27FC236}">
                <a16:creationId xmlns:a16="http://schemas.microsoft.com/office/drawing/2014/main" id="{7BFC0499-8DB9-4200-AAF8-1A3DF2F1DDC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ondertiteling</a:t>
            </a:r>
          </a:p>
        </p:txBody>
      </p:sp>
    </p:spTree>
    <p:extLst>
      <p:ext uri="{BB962C8B-B14F-4D97-AF65-F5344CB8AC3E}">
        <p14:creationId xmlns:p14="http://schemas.microsoft.com/office/powerpoint/2010/main" val="210117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a:xfrm>
            <a:off x="608012" y="1019175"/>
            <a:ext cx="5335587" cy="842555"/>
          </a:xfrm>
        </p:spPr>
        <p:txBody>
          <a:bodyPr>
            <a:normAutofit lnSpcReduction="10000"/>
          </a:bodyPr>
          <a:lstStyle/>
          <a:p>
            <a:r>
              <a:rPr lang="nl-NL" sz="2800">
                <a:latin typeface="Arial Black" panose="020B0A04020102020204" pitchFamily="34" charset="0"/>
              </a:rPr>
              <a:t>goede gebruikservaringen voor iedereen</a:t>
            </a:r>
          </a:p>
        </p:txBody>
      </p:sp>
      <p:sp>
        <p:nvSpPr>
          <p:cNvPr id="4" name="Tijdelijke aanduiding voor tekst 3"/>
          <p:cNvSpPr>
            <a:spLocks noGrp="1"/>
          </p:cNvSpPr>
          <p:nvPr>
            <p:ph type="body" sz="quarter" idx="12"/>
          </p:nvPr>
        </p:nvSpPr>
        <p:spPr/>
        <p:txBody>
          <a:bodyPr/>
          <a:lstStyle/>
          <a:p>
            <a:r>
              <a:rPr lang="nl-NL"/>
              <a:t>teletekst</a:t>
            </a:r>
          </a:p>
        </p:txBody>
      </p:sp>
      <p:sp>
        <p:nvSpPr>
          <p:cNvPr id="5" name="Tijdelijke aanduiding voor tekst 2"/>
          <p:cNvSpPr>
            <a:spLocks noGrp="1"/>
          </p:cNvSpPr>
          <p:nvPr>
            <p:ph type="body" sz="quarter" idx="11"/>
          </p:nvPr>
        </p:nvSpPr>
        <p:spPr>
          <a:xfrm>
            <a:off x="608013" y="3746333"/>
            <a:ext cx="5135562" cy="842555"/>
          </a:xfrm>
        </p:spPr>
        <p:txBody>
          <a:bodyPr/>
          <a:lstStyle/>
          <a:p>
            <a:r>
              <a:rPr lang="nl-NL"/>
              <a:t>voor dove en slechthorende mensen?</a:t>
            </a:r>
          </a:p>
        </p:txBody>
      </p:sp>
      <p:sp>
        <p:nvSpPr>
          <p:cNvPr id="6" name="Tijdelijke aanduiding voor tekst 3">
            <a:extLst>
              <a:ext uri="{FF2B5EF4-FFF2-40B4-BE49-F238E27FC236}">
                <a16:creationId xmlns:a16="http://schemas.microsoft.com/office/drawing/2014/main" id="{40EEFD76-9761-401B-A10F-AF30192943A4}"/>
              </a:ext>
            </a:extLst>
          </p:cNvPr>
          <p:cNvSpPr txBox="1">
            <a:spLocks/>
          </p:cNvSpPr>
          <p:nvPr/>
        </p:nvSpPr>
        <p:spPr>
          <a:xfrm>
            <a:off x="10058400" y="6583681"/>
            <a:ext cx="2200511" cy="2743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a:t>Bron: Vertaalexperts.nl</a:t>
            </a:r>
          </a:p>
        </p:txBody>
      </p:sp>
      <p:pic>
        <p:nvPicPr>
          <p:cNvPr id="8" name="Afbeelding 7" descr="schermafbeelding van een teletektspagina met als titel NOS Teletekst bestaat 35 jaar (gecorrigeerd naar: 41 jaar)">
            <a:extLst>
              <a:ext uri="{FF2B5EF4-FFF2-40B4-BE49-F238E27FC236}">
                <a16:creationId xmlns:a16="http://schemas.microsoft.com/office/drawing/2014/main" id="{3165A6F3-74C9-4A26-9A3F-F1796EBDAA63}"/>
              </a:ext>
            </a:extLst>
          </p:cNvPr>
          <p:cNvPicPr>
            <a:picLocks noChangeAspect="1"/>
          </p:cNvPicPr>
          <p:nvPr/>
        </p:nvPicPr>
        <p:blipFill>
          <a:blip r:embed="rId3"/>
          <a:stretch>
            <a:fillRect/>
          </a:stretch>
        </p:blipFill>
        <p:spPr>
          <a:xfrm>
            <a:off x="6347461" y="728483"/>
            <a:ext cx="5759657" cy="4653563"/>
          </a:xfrm>
          <a:prstGeom prst="rect">
            <a:avLst/>
          </a:prstGeom>
        </p:spPr>
      </p:pic>
      <p:sp>
        <p:nvSpPr>
          <p:cNvPr id="2" name="Tekstvak 1">
            <a:extLst>
              <a:ext uri="{FF2B5EF4-FFF2-40B4-BE49-F238E27FC236}">
                <a16:creationId xmlns:a16="http://schemas.microsoft.com/office/drawing/2014/main" id="{BC03EB0E-DF71-4436-A112-1DCF799582BA}"/>
              </a:ext>
            </a:extLst>
          </p:cNvPr>
          <p:cNvSpPr txBox="1"/>
          <p:nvPr/>
        </p:nvSpPr>
        <p:spPr>
          <a:xfrm>
            <a:off x="9923250" y="810905"/>
            <a:ext cx="453179" cy="523220"/>
          </a:xfrm>
          <a:prstGeom prst="rect">
            <a:avLst/>
          </a:prstGeom>
          <a:solidFill>
            <a:schemeClr val="accent1">
              <a:lumMod val="75000"/>
            </a:schemeClr>
          </a:solidFill>
        </p:spPr>
        <p:txBody>
          <a:bodyPr wrap="square" rtlCol="0">
            <a:spAutoFit/>
          </a:bodyPr>
          <a:lstStyle/>
          <a:p>
            <a:r>
              <a:rPr lang="nl-NL" sz="2800" b="1" dirty="0">
                <a:solidFill>
                  <a:srgbClr val="FFFF00"/>
                </a:solidFill>
                <a:latin typeface="Agency FB" panose="020B0503020202020204" pitchFamily="34" charset="0"/>
              </a:rPr>
              <a:t>41</a:t>
            </a:r>
          </a:p>
        </p:txBody>
      </p:sp>
    </p:spTree>
    <p:extLst>
      <p:ext uri="{BB962C8B-B14F-4D97-AF65-F5344CB8AC3E}">
        <p14:creationId xmlns:p14="http://schemas.microsoft.com/office/powerpoint/2010/main" val="42097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marL="0" indent="0">
              <a:buNone/>
            </a:pPr>
            <a:endParaRPr lang="nl-NL" sz="2800" b="1" dirty="0"/>
          </a:p>
          <a:p>
            <a:pPr marL="0" indent="0">
              <a:buNone/>
            </a:pPr>
            <a:r>
              <a:rPr lang="nl-NL" sz="2800" b="1" dirty="0">
                <a:latin typeface="Arial" panose="020B0604020202020204" pitchFamily="34" charset="0"/>
                <a:cs typeface="Arial" panose="020B0604020202020204" pitchFamily="34" charset="0"/>
              </a:rPr>
              <a:t>beperkingen</a:t>
            </a:r>
          </a:p>
          <a:p>
            <a:pPr marL="0" indent="0">
              <a:buNone/>
            </a:pPr>
            <a:endParaRPr lang="nl-NL" sz="2800" b="1"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visueel		blind, slechtziend, kleurenblind</a:t>
            </a:r>
          </a:p>
          <a:p>
            <a:r>
              <a:rPr lang="nl-NL" sz="2800" dirty="0">
                <a:latin typeface="Arial" panose="020B0604020202020204" pitchFamily="34" charset="0"/>
                <a:cs typeface="Arial" panose="020B0604020202020204" pitchFamily="34" charset="0"/>
              </a:rPr>
              <a:t>auditief		doof, slechthorend</a:t>
            </a:r>
          </a:p>
          <a:p>
            <a:r>
              <a:rPr lang="nl-NL" sz="2800" dirty="0">
                <a:latin typeface="Arial" panose="020B0604020202020204" pitchFamily="34" charset="0"/>
                <a:cs typeface="Arial" panose="020B0604020202020204" pitchFamily="34" charset="0"/>
              </a:rPr>
              <a:t>fysiek		o.a. reuma, coördinatie, tremor, RSI</a:t>
            </a:r>
          </a:p>
          <a:p>
            <a:r>
              <a:rPr lang="nl-NL" sz="2800" dirty="0">
                <a:latin typeface="Arial" panose="020B0604020202020204" pitchFamily="34" charset="0"/>
                <a:cs typeface="Arial" panose="020B0604020202020204" pitchFamily="34" charset="0"/>
              </a:rPr>
              <a:t>spraak		o.a. stomheid, stotteren</a:t>
            </a:r>
          </a:p>
          <a:p>
            <a:r>
              <a:rPr lang="nl-NL" sz="2800" dirty="0">
                <a:latin typeface="Arial" panose="020B0604020202020204" pitchFamily="34" charset="0"/>
                <a:cs typeface="Arial" panose="020B0604020202020204" pitchFamily="34" charset="0"/>
              </a:rPr>
              <a:t>cognitief		o.a. ADHD, autisme, epilepsie, migraine</a:t>
            </a:r>
          </a:p>
          <a:p>
            <a:pPr marL="0" indent="0">
              <a:buNone/>
            </a:pPr>
            <a:endParaRPr lang="nl-NL" sz="2800" dirty="0"/>
          </a:p>
        </p:txBody>
      </p:sp>
      <p:sp>
        <p:nvSpPr>
          <p:cNvPr id="3" name="Tijdelijke aanduiding voor tekst 2" descr="toegankelijkheid: wie?&#10;"/>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toegankelijkheid: wie?</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73818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lstStyle/>
          <a:p>
            <a:pPr marL="0" indent="0">
              <a:buNone/>
            </a:pPr>
            <a:endParaRPr lang="nl-NL" sz="2800" b="1" dirty="0">
              <a:latin typeface="Arial" panose="020B0604020202020204" pitchFamily="34" charset="0"/>
              <a:cs typeface="Arial" panose="020B0604020202020204" pitchFamily="34" charset="0"/>
            </a:endParaRPr>
          </a:p>
          <a:p>
            <a:pPr marL="0" indent="0">
              <a:buNone/>
            </a:pPr>
            <a:r>
              <a:rPr lang="nl-NL" sz="2800" b="1" dirty="0">
                <a:latin typeface="Arial" panose="020B0604020202020204" pitchFamily="34" charset="0"/>
                <a:cs typeface="Arial" panose="020B0604020202020204" pitchFamily="34" charset="0"/>
              </a:rPr>
              <a:t>iedereen kent beperkingen</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permanent		door permanente stoornis of aandoening</a:t>
            </a:r>
          </a:p>
          <a:p>
            <a:r>
              <a:rPr lang="nl-NL" sz="2800" dirty="0">
                <a:latin typeface="Arial" panose="020B0604020202020204" pitchFamily="34" charset="0"/>
                <a:cs typeface="Arial" panose="020B0604020202020204" pitchFamily="34" charset="0"/>
              </a:rPr>
              <a:t>tijdelijk			door tijdelijke stoornis of aandoening</a:t>
            </a:r>
          </a:p>
          <a:p>
            <a:r>
              <a:rPr lang="nl-NL" sz="2800" dirty="0">
                <a:latin typeface="Arial" panose="020B0604020202020204" pitchFamily="34" charset="0"/>
                <a:cs typeface="Arial" panose="020B0604020202020204" pitchFamily="34" charset="0"/>
              </a:rPr>
              <a:t>situationeel		door omgeving, situatie, context</a:t>
            </a:r>
          </a:p>
          <a:p>
            <a:pPr marL="0" indent="0">
              <a:buNone/>
            </a:pPr>
            <a:endParaRPr lang="nl-NL"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p:txBody>
      </p:sp>
      <p:sp>
        <p:nvSpPr>
          <p:cNvPr id="3" name="Tijdelijke aanduiding voor tekst 2" descr="toegankelijkheid: wie?"/>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t>toegankelijkheid: wie?</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645D4FF4-133D-4E41-B53C-A7166E25D2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97981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6776680" cy="4073215"/>
          </a:xfrm>
        </p:spPr>
        <p:txBody>
          <a:bodyPr/>
          <a:lstStyle/>
          <a:p>
            <a:pPr marL="0" indent="0">
              <a:buNone/>
            </a:pPr>
            <a:endParaRPr lang="nl-NL" sz="2800" b="1" dirty="0">
              <a:latin typeface="Arial" panose="020B0604020202020204" pitchFamily="34" charset="0"/>
              <a:cs typeface="Arial" panose="020B0604020202020204" pitchFamily="34" charset="0"/>
            </a:endParaRPr>
          </a:p>
          <a:p>
            <a:pPr marL="0" indent="0">
              <a:buNone/>
            </a:pPr>
            <a:endParaRPr lang="nl-NL" sz="2800" b="1" dirty="0">
              <a:latin typeface="Arial" panose="020B0604020202020204" pitchFamily="34" charset="0"/>
              <a:cs typeface="Arial" panose="020B0604020202020204" pitchFamily="34" charset="0"/>
            </a:endParaRPr>
          </a:p>
          <a:p>
            <a:pPr marL="0" indent="0">
              <a:buNone/>
            </a:pPr>
            <a:endParaRPr lang="nl-NL" sz="2800" b="1"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permanent:	slechtziend</a:t>
            </a:r>
          </a:p>
          <a:p>
            <a:r>
              <a:rPr lang="nl-NL" sz="2800" dirty="0">
                <a:latin typeface="Arial" panose="020B0604020202020204" pitchFamily="34" charset="0"/>
                <a:cs typeface="Arial" panose="020B0604020202020204" pitchFamily="34" charset="0"/>
              </a:rPr>
              <a:t>tijdelijk:		ooginfectie</a:t>
            </a:r>
          </a:p>
          <a:p>
            <a:r>
              <a:rPr lang="nl-NL" sz="2800" dirty="0">
                <a:latin typeface="Arial" panose="020B0604020202020204" pitchFamily="34" charset="0"/>
                <a:cs typeface="Arial" panose="020B0604020202020204" pitchFamily="34" charset="0"/>
              </a:rPr>
              <a:t>situationeel:	tijdens autorijden</a:t>
            </a:r>
          </a:p>
          <a:p>
            <a:endParaRPr lang="nl-NL" sz="2800" dirty="0">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p:txBody>
      </p:sp>
      <p:sp>
        <p:nvSpPr>
          <p:cNvPr id="3" name="Tijdelijke aanduiding voor tekst 2" descr="visuele beperking (1/5)"/>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visuele beperking (1/5)</a:t>
            </a:r>
          </a:p>
        </p:txBody>
      </p:sp>
      <p:pic>
        <p:nvPicPr>
          <p:cNvPr id="5" name="Afbeelding 4" title="pictogram oog"/>
          <p:cNvPicPr>
            <a:picLocks noChangeAspect="1"/>
          </p:cNvPicPr>
          <p:nvPr/>
        </p:nvPicPr>
        <p:blipFill>
          <a:blip r:embed="rId3"/>
          <a:stretch>
            <a:fillRect/>
          </a:stretch>
        </p:blipFill>
        <p:spPr>
          <a:xfrm>
            <a:off x="8989884" y="2500106"/>
            <a:ext cx="1676400" cy="1676400"/>
          </a:xfrm>
          <a:prstGeom prst="rect">
            <a:avLst/>
          </a:prstGeom>
        </p:spPr>
      </p:pic>
      <p:pic>
        <p:nvPicPr>
          <p:cNvPr id="6" name="Afbeelding 5">
            <a:extLst>
              <a:ext uri="{FF2B5EF4-FFF2-40B4-BE49-F238E27FC236}">
                <a16:creationId xmlns:a16="http://schemas.microsoft.com/office/drawing/2014/main" id="{DDB2198C-BA6D-47D7-83DB-E4B5B170ABA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78617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6776680" cy="4073215"/>
          </a:xfrm>
        </p:spPr>
        <p:txBody>
          <a:bodyPr/>
          <a:lstStyle/>
          <a:p>
            <a:endParaRPr lang="nl-NL" sz="2800" dirty="0">
              <a:latin typeface="Arial" panose="020B0604020202020204" pitchFamily="34" charset="0"/>
              <a:cs typeface="Arial" panose="020B0604020202020204" pitchFamily="34" charset="0"/>
            </a:endParaRPr>
          </a:p>
          <a:p>
            <a:pPr marL="0" indent="0">
              <a:buNone/>
            </a:pPr>
            <a:endParaRPr lang="nl-NL" sz="2800" b="1" dirty="0">
              <a:latin typeface="Arial" panose="020B0604020202020204" pitchFamily="34" charset="0"/>
              <a:cs typeface="Arial" panose="020B0604020202020204" pitchFamily="34" charset="0"/>
            </a:endParaRPr>
          </a:p>
          <a:p>
            <a:pPr marL="0" indent="0">
              <a:buNone/>
            </a:pPr>
            <a:endParaRPr lang="nl-NL" sz="2800" b="1"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permanent:	één arm</a:t>
            </a:r>
          </a:p>
          <a:p>
            <a:r>
              <a:rPr lang="nl-NL" sz="2800" dirty="0">
                <a:latin typeface="Arial" panose="020B0604020202020204" pitchFamily="34" charset="0"/>
                <a:cs typeface="Arial" panose="020B0604020202020204" pitchFamily="34" charset="0"/>
              </a:rPr>
              <a:t>tijdelijk:		gebroken arm, RSI</a:t>
            </a:r>
          </a:p>
          <a:p>
            <a:r>
              <a:rPr lang="nl-NL" sz="2800" dirty="0">
                <a:latin typeface="Arial" panose="020B0604020202020204" pitchFamily="34" charset="0"/>
                <a:cs typeface="Arial" panose="020B0604020202020204" pitchFamily="34" charset="0"/>
              </a:rPr>
              <a:t>situationeel:	met kind op de arm</a:t>
            </a:r>
          </a:p>
          <a:p>
            <a:endParaRPr lang="nl-NL" sz="2800" dirty="0">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fysieke beperking (2/5)</a:t>
            </a:r>
          </a:p>
        </p:txBody>
      </p:sp>
      <p:pic>
        <p:nvPicPr>
          <p:cNvPr id="6" name="Afbeelding 5" title="pictogram hand"/>
          <p:cNvPicPr>
            <a:picLocks noChangeAspect="1"/>
          </p:cNvPicPr>
          <p:nvPr/>
        </p:nvPicPr>
        <p:blipFill>
          <a:blip r:embed="rId3"/>
          <a:stretch>
            <a:fillRect/>
          </a:stretch>
        </p:blipFill>
        <p:spPr>
          <a:xfrm>
            <a:off x="9002584" y="2525350"/>
            <a:ext cx="1666875" cy="1685925"/>
          </a:xfrm>
          <a:prstGeom prst="rect">
            <a:avLst/>
          </a:prstGeom>
        </p:spPr>
      </p:pic>
      <p:pic>
        <p:nvPicPr>
          <p:cNvPr id="5" name="Afbeelding 4">
            <a:extLst>
              <a:ext uri="{FF2B5EF4-FFF2-40B4-BE49-F238E27FC236}">
                <a16:creationId xmlns:a16="http://schemas.microsoft.com/office/drawing/2014/main" id="{7DF6EF95-10D4-46CF-9519-58211FA995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93708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auditieve beperking (3/5)</a:t>
            </a:r>
          </a:p>
        </p:txBody>
      </p:sp>
      <p:sp>
        <p:nvSpPr>
          <p:cNvPr id="5" name="Tijdelijke aanduiding voor tekst 1"/>
          <p:cNvSpPr txBox="1">
            <a:spLocks/>
          </p:cNvSpPr>
          <p:nvPr/>
        </p:nvSpPr>
        <p:spPr>
          <a:xfrm>
            <a:off x="723714" y="1317881"/>
            <a:ext cx="7150285" cy="4073215"/>
          </a:xfrm>
          <a:prstGeom prst="rect">
            <a:avLst/>
          </a:prstGeom>
        </p:spPr>
        <p:txBody>
          <a:bodyPr/>
          <a:lstStyle>
            <a:lvl1pPr marL="228600" indent="-228600" algn="l" defTabSz="914400" rtl="0" eaLnBrk="1" latinLnBrk="0" hangingPunct="1">
              <a:lnSpc>
                <a:spcPct val="90000"/>
              </a:lnSpc>
              <a:spcBef>
                <a:spcPts val="1000"/>
              </a:spcBef>
              <a:buClr>
                <a:srgbClr val="FF6600"/>
              </a:buClr>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28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28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2800" b="1"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permanent:	doof</a:t>
            </a:r>
          </a:p>
          <a:p>
            <a:r>
              <a:rPr lang="nl-NL" sz="2800" dirty="0">
                <a:latin typeface="Arial" panose="020B0604020202020204" pitchFamily="34" charset="0"/>
                <a:cs typeface="Arial" panose="020B0604020202020204" pitchFamily="34" charset="0"/>
              </a:rPr>
              <a:t>tijdelijk:		verstopte oren</a:t>
            </a:r>
          </a:p>
          <a:p>
            <a:r>
              <a:rPr lang="nl-NL" sz="2800" dirty="0">
                <a:latin typeface="Arial" panose="020B0604020202020204" pitchFamily="34" charset="0"/>
                <a:cs typeface="Arial" panose="020B0604020202020204" pitchFamily="34" charset="0"/>
              </a:rPr>
              <a:t>situationeel:	in een discotheek</a:t>
            </a:r>
          </a:p>
          <a:p>
            <a:endParaRPr lang="nl-NL" sz="2800" dirty="0">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p:txBody>
      </p:sp>
      <p:pic>
        <p:nvPicPr>
          <p:cNvPr id="2" name="Afbeelding 1" title="pictogram oor"/>
          <p:cNvPicPr>
            <a:picLocks noChangeAspect="1"/>
          </p:cNvPicPr>
          <p:nvPr/>
        </p:nvPicPr>
        <p:blipFill>
          <a:blip r:embed="rId2"/>
          <a:stretch>
            <a:fillRect/>
          </a:stretch>
        </p:blipFill>
        <p:spPr>
          <a:xfrm>
            <a:off x="8969674" y="2498981"/>
            <a:ext cx="1685925" cy="1676400"/>
          </a:xfrm>
          <a:prstGeom prst="rect">
            <a:avLst/>
          </a:prstGeom>
        </p:spPr>
      </p:pic>
      <p:pic>
        <p:nvPicPr>
          <p:cNvPr id="6" name="Afbeelding 5">
            <a:extLst>
              <a:ext uri="{FF2B5EF4-FFF2-40B4-BE49-F238E27FC236}">
                <a16:creationId xmlns:a16="http://schemas.microsoft.com/office/drawing/2014/main" id="{F3EC9B1D-6082-4F46-84A3-2C900984DCC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00153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CFB5C-A634-45CE-AA22-45909C6A312D}"/>
              </a:ext>
            </a:extLst>
          </p:cNvPr>
          <p:cNvSpPr>
            <a:spLocks noGrp="1"/>
          </p:cNvSpPr>
          <p:nvPr>
            <p:ph type="title"/>
          </p:nvPr>
        </p:nvSpPr>
        <p:spPr/>
        <p:txBody>
          <a:bodyPr/>
          <a:lstStyle/>
          <a:p>
            <a:r>
              <a:rPr lang="nl-NL">
                <a:latin typeface="Arial Black" panose="020B0A04020102020204" pitchFamily="34" charset="0"/>
              </a:rPr>
              <a:t>Introductie</a:t>
            </a:r>
          </a:p>
        </p:txBody>
      </p:sp>
      <p:pic>
        <p:nvPicPr>
          <p:cNvPr id="4" name="Onlinemedia 3" title="Introductievideo Inclusief Publiceren">
            <a:hlinkClick r:id="" action="ppaction://media"/>
            <a:extLst>
              <a:ext uri="{FF2B5EF4-FFF2-40B4-BE49-F238E27FC236}">
                <a16:creationId xmlns:a16="http://schemas.microsoft.com/office/drawing/2014/main" id="{D862E459-7547-44E7-BFD8-9B286751A900}"/>
              </a:ext>
            </a:extLst>
          </p:cNvPr>
          <p:cNvPicPr>
            <a:picLocks noGrp="1" noRot="1" noChangeAspect="1"/>
          </p:cNvPicPr>
          <p:nvPr>
            <p:ph idx="1"/>
            <a:videoFile r:link="rId1"/>
          </p:nvPr>
        </p:nvPicPr>
        <p:blipFill>
          <a:blip r:embed="rId4"/>
          <a:stretch>
            <a:fillRect/>
          </a:stretch>
        </p:blipFill>
        <p:spPr>
          <a:xfrm>
            <a:off x="0" y="0"/>
            <a:ext cx="12192000" cy="6888945"/>
          </a:xfrm>
          <a:prstGeom prst="rect">
            <a:avLst/>
          </a:prstGeom>
        </p:spPr>
      </p:pic>
    </p:spTree>
    <p:extLst>
      <p:ext uri="{BB962C8B-B14F-4D97-AF65-F5344CB8AC3E}">
        <p14:creationId xmlns:p14="http://schemas.microsoft.com/office/powerpoint/2010/main" val="324891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spraakbeperking (4/5)</a:t>
            </a:r>
          </a:p>
        </p:txBody>
      </p:sp>
      <p:sp>
        <p:nvSpPr>
          <p:cNvPr id="5" name="Tijdelijke aanduiding voor tekst 1"/>
          <p:cNvSpPr txBox="1">
            <a:spLocks/>
          </p:cNvSpPr>
          <p:nvPr/>
        </p:nvSpPr>
        <p:spPr>
          <a:xfrm>
            <a:off x="723715" y="1317881"/>
            <a:ext cx="6371566" cy="4073215"/>
          </a:xfrm>
          <a:prstGeom prst="rect">
            <a:avLst/>
          </a:prstGeom>
        </p:spPr>
        <p:txBody>
          <a:bodyPr/>
          <a:lstStyle>
            <a:lvl1pPr marL="228600" indent="-228600" algn="l" defTabSz="914400" rtl="0" eaLnBrk="1" latinLnBrk="0" hangingPunct="1">
              <a:lnSpc>
                <a:spcPct val="90000"/>
              </a:lnSpc>
              <a:spcBef>
                <a:spcPts val="1000"/>
              </a:spcBef>
              <a:buClr>
                <a:srgbClr val="FF6600"/>
              </a:buClr>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28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2800" b="1"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permanent:	‘stom’</a:t>
            </a:r>
          </a:p>
          <a:p>
            <a:r>
              <a:rPr lang="nl-NL" sz="2800" dirty="0">
                <a:latin typeface="Arial" panose="020B0604020202020204" pitchFamily="34" charset="0"/>
                <a:cs typeface="Arial" panose="020B0604020202020204" pitchFamily="34" charset="0"/>
              </a:rPr>
              <a:t>tijdelijk:		keelontsteking</a:t>
            </a:r>
          </a:p>
          <a:p>
            <a:r>
              <a:rPr lang="nl-NL" sz="2800" dirty="0">
                <a:latin typeface="Arial" panose="020B0604020202020204" pitchFamily="34" charset="0"/>
                <a:cs typeface="Arial" panose="020B0604020202020204" pitchFamily="34" charset="0"/>
              </a:rPr>
              <a:t>situationeel:	zwaar accent</a:t>
            </a:r>
          </a:p>
          <a:p>
            <a:endParaRPr lang="nl-NL" sz="2800" dirty="0">
              <a:latin typeface="Arial" panose="020B0604020202020204" pitchFamily="34" charset="0"/>
              <a:cs typeface="Arial" panose="020B0604020202020204" pitchFamily="34" charset="0"/>
            </a:endParaRPr>
          </a:p>
        </p:txBody>
      </p:sp>
      <p:pic>
        <p:nvPicPr>
          <p:cNvPr id="4" name="Afbeelding 3" title="pictogram mond"/>
          <p:cNvPicPr>
            <a:picLocks noChangeAspect="1"/>
          </p:cNvPicPr>
          <p:nvPr/>
        </p:nvPicPr>
        <p:blipFill>
          <a:blip r:embed="rId2"/>
          <a:stretch>
            <a:fillRect/>
          </a:stretch>
        </p:blipFill>
        <p:spPr>
          <a:xfrm>
            <a:off x="9071274" y="2569690"/>
            <a:ext cx="1752600" cy="1714500"/>
          </a:xfrm>
          <a:prstGeom prst="rect">
            <a:avLst/>
          </a:prstGeom>
        </p:spPr>
      </p:pic>
      <p:pic>
        <p:nvPicPr>
          <p:cNvPr id="6" name="Afbeelding 5">
            <a:extLst>
              <a:ext uri="{FF2B5EF4-FFF2-40B4-BE49-F238E27FC236}">
                <a16:creationId xmlns:a16="http://schemas.microsoft.com/office/drawing/2014/main" id="{376669B2-4D20-47FB-83BB-27A177F1BB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598069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cognitieve beperking (5/5)</a:t>
            </a:r>
          </a:p>
        </p:txBody>
      </p:sp>
      <p:sp>
        <p:nvSpPr>
          <p:cNvPr id="5" name="Tijdelijke aanduiding voor tekst 1"/>
          <p:cNvSpPr txBox="1">
            <a:spLocks/>
          </p:cNvSpPr>
          <p:nvPr/>
        </p:nvSpPr>
        <p:spPr>
          <a:xfrm>
            <a:off x="723714" y="1317881"/>
            <a:ext cx="7193651" cy="4073215"/>
          </a:xfrm>
          <a:prstGeom prst="rect">
            <a:avLst/>
          </a:prstGeom>
        </p:spPr>
        <p:txBody>
          <a:bodyPr/>
          <a:lstStyle>
            <a:lvl1pPr marL="228600" indent="-228600" algn="l" defTabSz="914400" rtl="0" eaLnBrk="1" latinLnBrk="0" hangingPunct="1">
              <a:lnSpc>
                <a:spcPct val="90000"/>
              </a:lnSpc>
              <a:spcBef>
                <a:spcPts val="1000"/>
              </a:spcBef>
              <a:buClr>
                <a:srgbClr val="FF6600"/>
              </a:buClr>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8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28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l-NL" sz="2800" b="1"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permanent:	ADHD</a:t>
            </a:r>
          </a:p>
          <a:p>
            <a:r>
              <a:rPr lang="nl-NL" sz="2800" dirty="0">
                <a:latin typeface="Arial" panose="020B0604020202020204" pitchFamily="34" charset="0"/>
                <a:cs typeface="Arial" panose="020B0604020202020204" pitchFamily="34" charset="0"/>
              </a:rPr>
              <a:t>tijdelijk:		zwak geheugen na een val</a:t>
            </a:r>
          </a:p>
          <a:p>
            <a:r>
              <a:rPr lang="nl-NL" sz="2800" dirty="0">
                <a:latin typeface="Arial" panose="020B0604020202020204" pitchFamily="34" charset="0"/>
                <a:cs typeface="Arial" panose="020B0604020202020204" pitchFamily="34" charset="0"/>
              </a:rPr>
              <a:t>situationeel:	einde van een drukke dag</a:t>
            </a:r>
          </a:p>
          <a:p>
            <a:endParaRPr lang="nl-NL" sz="2800" dirty="0">
              <a:latin typeface="Arial" panose="020B0604020202020204" pitchFamily="34" charset="0"/>
              <a:cs typeface="Arial" panose="020B0604020202020204" pitchFamily="34" charset="0"/>
            </a:endParaRPr>
          </a:p>
        </p:txBody>
      </p:sp>
      <p:pic>
        <p:nvPicPr>
          <p:cNvPr id="3076" name="Picture 4" descr="Afbeeldingsresultaat voor icoon hersen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7575" y="2274253"/>
            <a:ext cx="2587625" cy="258762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2CB0413E-AAF3-49B4-9C60-B31E4A06B7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22476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9172574"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1000"/>
              </a:spcBef>
              <a:defRPr/>
            </a:pP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2.</a:t>
            </a:r>
            <a:r>
              <a:rPr lang="nl-NL" sz="3600" b="1" dirty="0">
                <a:latin typeface="Arial" panose="020B0604020202020204" pitchFamily="34" charset="0"/>
                <a:cs typeface="Arial" panose="020B0604020202020204" pitchFamily="34" charset="0"/>
              </a:rPr>
              <a:t> toegankelijkheidsrichtlijnen</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7BFD1953-1A5E-4708-9BEA-E1AD8E03B7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5648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820340"/>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marL="0" marR="0" lvl="0" indent="0" fontAlgn="auto">
              <a:spcAft>
                <a:spcPts val="0"/>
              </a:spcAft>
              <a:buClrTx/>
              <a:buSzTx/>
              <a:tabLst/>
              <a:defRPr/>
            </a:pPr>
            <a:r>
              <a:rPr lang="en-US" b="1" dirty="0" err="1"/>
              <a:t>wetgeving</a:t>
            </a:r>
            <a:r>
              <a:rPr lang="en-US" b="1" dirty="0"/>
              <a:t> in </a:t>
            </a:r>
            <a:r>
              <a:rPr lang="en-US" b="1" dirty="0" err="1"/>
              <a:t>vogelvlucht</a:t>
            </a:r>
            <a:endParaRPr kumimoji="0" lang="en-US" b="1" i="0" u="none" strike="noStrike" cap="none" spc="0" normalizeH="0" baseline="0" noProof="0" dirty="0">
              <a:ln>
                <a:noFill/>
              </a:ln>
              <a:effectLst/>
              <a:uLnTx/>
              <a:uFillTx/>
            </a:endParaRPr>
          </a:p>
          <a:p>
            <a:pPr marL="0" marR="0" lvl="0" indent="0" fontAlgn="auto">
              <a:spcAft>
                <a:spcPts val="0"/>
              </a:spcAft>
              <a:buClrTx/>
              <a:buSzTx/>
              <a:tabLst/>
              <a:defRPr/>
            </a:pPr>
            <a:endParaRPr kumimoji="0" lang="en-US" b="1" i="0" u="none" strike="noStrike" cap="none" spc="0" normalizeH="0" baseline="0" noProof="0" dirty="0">
              <a:ln>
                <a:noFill/>
              </a:ln>
              <a:effectLst/>
              <a:uLnTx/>
              <a:uFillTx/>
            </a:endParaRPr>
          </a:p>
          <a:p>
            <a:pPr marL="0" marR="0" lvl="0" indent="0" fontAlgn="auto">
              <a:spcAft>
                <a:spcPts val="0"/>
              </a:spcAft>
              <a:buClrTx/>
              <a:buSzTx/>
              <a:tabLst/>
              <a:defRPr/>
            </a:pPr>
            <a:endParaRPr kumimoji="0" lang="en-US" b="1" i="0" u="none" strike="noStrike" cap="none" spc="0" normalizeH="0" baseline="0" noProof="0" dirty="0">
              <a:ln>
                <a:noFill/>
              </a:ln>
              <a:effectLst/>
              <a:uLnTx/>
              <a:uFillTx/>
            </a:endParaRPr>
          </a:p>
          <a:p>
            <a:pPr marL="0" marR="0" lvl="0" indent="0" fontAlgn="auto">
              <a:spcAft>
                <a:spcPts val="0"/>
              </a:spcAft>
              <a:buClrTx/>
              <a:buSzTx/>
              <a:tabLst/>
              <a:defRPr/>
            </a:pPr>
            <a:endParaRPr kumimoji="0" lang="en-US" b="1" i="0" u="none" strike="noStrike" cap="none" spc="0" normalizeH="0" baseline="0" noProof="0" dirty="0">
              <a:ln>
                <a:noFill/>
              </a:ln>
              <a:effectLst/>
              <a:uLnTx/>
              <a:uFillTx/>
            </a:endParaRPr>
          </a:p>
          <a:p>
            <a:pPr marL="0" marR="0" lvl="0" indent="0" fontAlgn="auto">
              <a:spcAft>
                <a:spcPts val="0"/>
              </a:spcAft>
              <a:buClrTx/>
              <a:buSzTx/>
              <a:tabLst/>
              <a:defRPr/>
            </a:pPr>
            <a:r>
              <a:rPr lang="nl-NL" b="1" dirty="0">
                <a:latin typeface="Arial" panose="020B0604020202020204" pitchFamily="34" charset="0"/>
                <a:cs typeface="Arial" panose="020B0604020202020204" pitchFamily="34" charset="0"/>
              </a:rPr>
              <a:t>wetgeving</a:t>
            </a:r>
            <a:endParaRPr kumimoji="0" lang="nl-NL" b="1" i="0" u="none" strike="noStrike" cap="none" spc="0" normalizeH="0" baseline="0" dirty="0">
              <a:ln>
                <a:noFill/>
              </a:ln>
              <a:effectLst/>
              <a:uLnTx/>
              <a:uFillTx/>
            </a:endParaRPr>
          </a:p>
        </p:txBody>
      </p:sp>
      <p:sp>
        <p:nvSpPr>
          <p:cNvPr id="2" name="Tijdelijke aanduiding voor tekst 1"/>
          <p:cNvSpPr>
            <a:spLocks noGrp="1"/>
          </p:cNvSpPr>
          <p:nvPr>
            <p:ph type="body" sz="quarter" idx="10"/>
          </p:nvPr>
        </p:nvSpPr>
        <p:spPr>
          <a:xfrm>
            <a:off x="4942369" y="2948284"/>
            <a:ext cx="6586489" cy="3785419"/>
          </a:xfrm>
        </p:spPr>
        <p:txBody>
          <a:bodyPr vert="horz" lIns="91440" tIns="45720" rIns="91440" bIns="45720" rtlCol="0">
            <a:normAutofit/>
          </a:bodyPr>
          <a:lstStyle/>
          <a:p>
            <a:pPr marL="0"/>
            <a:endParaRPr lang="en-US" sz="2000" b="1" dirty="0">
              <a:latin typeface="+mn-lt"/>
            </a:endParaRPr>
          </a:p>
          <a:p>
            <a:r>
              <a:rPr lang="nl-NL" sz="2800" dirty="0">
                <a:latin typeface="Arial" panose="020B0604020202020204" pitchFamily="34" charset="0"/>
                <a:cs typeface="Arial" panose="020B0604020202020204" pitchFamily="34" charset="0"/>
              </a:rPr>
              <a:t>Internationale verdragen</a:t>
            </a:r>
          </a:p>
          <a:p>
            <a:r>
              <a:rPr lang="nl-NL" sz="2800" dirty="0">
                <a:latin typeface="Arial" panose="020B0604020202020204" pitchFamily="34" charset="0"/>
                <a:cs typeface="Arial" panose="020B0604020202020204" pitchFamily="34" charset="0"/>
              </a:rPr>
              <a:t>EU-verordeningen</a:t>
            </a:r>
          </a:p>
          <a:p>
            <a:r>
              <a:rPr lang="nl-NL" sz="2800" dirty="0">
                <a:latin typeface="Arial" panose="020B0604020202020204" pitchFamily="34" charset="0"/>
                <a:cs typeface="Arial" panose="020B0604020202020204" pitchFamily="34" charset="0"/>
              </a:rPr>
              <a:t>EU-richtlijnen</a:t>
            </a:r>
          </a:p>
          <a:p>
            <a:r>
              <a:rPr lang="nl-NL" sz="2800" dirty="0">
                <a:latin typeface="Arial" panose="020B0604020202020204" pitchFamily="34" charset="0"/>
                <a:cs typeface="Arial" panose="020B0604020202020204" pitchFamily="34" charset="0"/>
              </a:rPr>
              <a:t>Lokale wetgeving</a:t>
            </a:r>
          </a:p>
        </p:txBody>
      </p:sp>
      <p:pic>
        <p:nvPicPr>
          <p:cNvPr id="6" name="Afbeelding 5" descr="standbeeld van vrouwe jusititia met blinddoek voor ogen, kroon op het hooft en in de hooggeheven linkerarm een weegschaal ">
            <a:extLst>
              <a:ext uri="{FF2B5EF4-FFF2-40B4-BE49-F238E27FC236}">
                <a16:creationId xmlns:a16="http://schemas.microsoft.com/office/drawing/2014/main" id="{7FE9FEDA-7553-4761-BA24-14184B85CCCF}"/>
              </a:ext>
            </a:extLst>
          </p:cNvPr>
          <p:cNvPicPr>
            <a:picLocks noChangeAspect="1"/>
          </p:cNvPicPr>
          <p:nvPr/>
        </p:nvPicPr>
        <p:blipFill rotWithShape="1">
          <a:blip r:embed="rId3">
            <a:extLst>
              <a:ext uri="{28A0092B-C50C-407E-A947-70E740481C1C}">
                <a14:useLocalDpi xmlns:a14="http://schemas.microsoft.com/office/drawing/2010/main" val="0"/>
              </a:ext>
            </a:extLst>
          </a:blip>
          <a:srcRect l="24576" r="30305"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FAC41"/>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7271E35F-5E1B-44FC-AEC4-0625B58E3DF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87630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646625"/>
          </a:xfrm>
        </p:spPr>
        <p:txBody>
          <a:bodyPr>
            <a:noAutofit/>
          </a:bodyPr>
          <a:lstStyle/>
          <a:p>
            <a:pPr marL="0" indent="0">
              <a:buNone/>
            </a:pPr>
            <a:endParaRPr lang="nl-NL" sz="2800" b="1" dirty="0">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verdrag inzake de rechten van personen met een handicap</a:t>
            </a:r>
          </a:p>
          <a:p>
            <a:pPr lvl="1"/>
            <a:r>
              <a:rPr lang="nl-NL" sz="2800" dirty="0">
                <a:latin typeface="Arial" panose="020B0604020202020204" pitchFamily="34" charset="0"/>
                <a:cs typeface="Arial" panose="020B0604020202020204" pitchFamily="34" charset="0"/>
              </a:rPr>
              <a:t>13 december 2006, VN, ratificatie door Nederland in 2016</a:t>
            </a:r>
          </a:p>
          <a:p>
            <a:r>
              <a:rPr lang="nl-NL" sz="2800" b="1" dirty="0">
                <a:latin typeface="Arial" panose="020B0604020202020204" pitchFamily="34" charset="0"/>
                <a:cs typeface="Arial" panose="020B0604020202020204" pitchFamily="34" charset="0"/>
              </a:rPr>
              <a:t>verdrag van Marrakesh </a:t>
            </a:r>
          </a:p>
          <a:p>
            <a:pPr lvl="1"/>
            <a:r>
              <a:rPr lang="nl-NL" sz="2800" dirty="0">
                <a:latin typeface="Arial" panose="020B0604020202020204" pitchFamily="34" charset="0"/>
                <a:cs typeface="Arial" panose="020B0604020202020204" pitchFamily="34" charset="0"/>
              </a:rPr>
              <a:t>27 juni 2013, WIPO</a:t>
            </a:r>
          </a:p>
          <a:p>
            <a:r>
              <a:rPr lang="nl-NL" sz="2800" b="1" i="0" kern="1200" dirty="0">
                <a:solidFill>
                  <a:schemeClr val="tx1"/>
                </a:solidFill>
                <a:effectLst/>
                <a:latin typeface="Arial" panose="020B0604020202020204" pitchFamily="34" charset="0"/>
                <a:cs typeface="Arial" panose="020B0604020202020204" pitchFamily="34" charset="0"/>
              </a:rPr>
              <a:t>richtlijn (EU) 2016/2102</a:t>
            </a:r>
          </a:p>
          <a:p>
            <a:pPr lvl="1"/>
            <a:r>
              <a:rPr lang="nl-NL" sz="2800" i="0" kern="1200" dirty="0">
                <a:solidFill>
                  <a:schemeClr val="tx1"/>
                </a:solidFill>
                <a:effectLst/>
                <a:latin typeface="Arial" panose="020B0604020202020204" pitchFamily="34" charset="0"/>
                <a:cs typeface="Arial" panose="020B0604020202020204" pitchFamily="34" charset="0"/>
              </a:rPr>
              <a:t>inzake toegankelijkheid websites en apps overheidsinstanties</a:t>
            </a:r>
          </a:p>
          <a:p>
            <a:r>
              <a:rPr lang="nl-NL" sz="2800" b="1" i="0" kern="1200" dirty="0">
                <a:solidFill>
                  <a:schemeClr val="tx1"/>
                </a:solidFill>
                <a:effectLst/>
                <a:latin typeface="Arial" panose="020B0604020202020204" pitchFamily="34" charset="0"/>
                <a:cs typeface="Arial" panose="020B0604020202020204" pitchFamily="34" charset="0"/>
              </a:rPr>
              <a:t>richtlijn (EU) 2019/882 - </a:t>
            </a:r>
            <a:r>
              <a:rPr lang="nl-NL" sz="2800" dirty="0">
                <a:latin typeface="Arial" panose="020B0604020202020204" pitchFamily="34" charset="0"/>
                <a:cs typeface="Arial" panose="020B0604020202020204" pitchFamily="34" charset="0"/>
              </a:rPr>
              <a:t>17 april 2019</a:t>
            </a:r>
          </a:p>
          <a:p>
            <a:pPr lvl="1"/>
            <a:r>
              <a:rPr lang="nl-NL" sz="2800" i="0" kern="1200" dirty="0">
                <a:solidFill>
                  <a:schemeClr val="tx1"/>
                </a:solidFill>
                <a:effectLst/>
                <a:latin typeface="Arial" panose="020B0604020202020204" pitchFamily="34" charset="0"/>
                <a:cs typeface="Arial" panose="020B0604020202020204" pitchFamily="34" charset="0"/>
              </a:rPr>
              <a:t>betreffende toegankelijkheidsvoorschriften producten en diensten</a:t>
            </a:r>
            <a:endParaRPr lang="nl-NL" sz="2800" dirty="0">
              <a:latin typeface="Arial" panose="020B0604020202020204" pitchFamily="34" charset="0"/>
              <a:cs typeface="Arial" panose="020B0604020202020204" pitchFamily="34" charset="0"/>
            </a:endParaRPr>
          </a:p>
        </p:txBody>
      </p:sp>
      <p:sp>
        <p:nvSpPr>
          <p:cNvPr id="3" name="Tijdelijke aanduiding voor tekst 2"/>
          <p:cNvSpPr>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a:ln>
                  <a:noFill/>
                </a:ln>
                <a:solidFill>
                  <a:schemeClr val="tx1"/>
                </a:solidFill>
                <a:effectLst/>
                <a:uLnTx/>
                <a:uFillTx/>
                <a:latin typeface="Arial Black" panose="020B0A04020102020204" pitchFamily="34" charset="0"/>
                <a:ea typeface="+mn-ea"/>
                <a:cs typeface="+mn-cs"/>
              </a:rPr>
              <a:t>Verdragen en richtlijnen</a:t>
            </a:r>
          </a:p>
        </p:txBody>
      </p:sp>
      <p:pic>
        <p:nvPicPr>
          <p:cNvPr id="4" name="Afbeelding 3">
            <a:extLst>
              <a:ext uri="{FF2B5EF4-FFF2-40B4-BE49-F238E27FC236}">
                <a16:creationId xmlns:a16="http://schemas.microsoft.com/office/drawing/2014/main" id="{3B9FDD9B-B321-4D19-AF5C-708B7198F5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98752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 calcmode="lin" valueType="num">
                                      <p:cBhvr additive="base">
                                        <p:cTn id="1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140031"/>
            <a:ext cx="11246612" cy="5129623"/>
          </a:xfrm>
        </p:spPr>
        <p:txBody>
          <a:bodyPr>
            <a:normAutofit/>
          </a:bodyPr>
          <a:lstStyle/>
          <a:p>
            <a:pPr marL="0" indent="0">
              <a:buNone/>
            </a:pPr>
            <a:endParaRPr lang="nl-NL" sz="2400" b="1" dirty="0">
              <a:latin typeface="Arial" panose="020B0604020202020204" pitchFamily="34" charset="0"/>
              <a:cs typeface="Arial" panose="020B0604020202020204" pitchFamily="34" charset="0"/>
            </a:endParaRPr>
          </a:p>
          <a:p>
            <a:pPr marL="457200" lvl="1" indent="0">
              <a:buNone/>
            </a:pPr>
            <a:endParaRPr lang="nl-NL" sz="2400" dirty="0">
              <a:latin typeface="Arial" panose="020B0604020202020204" pitchFamily="34" charset="0"/>
              <a:cs typeface="Arial" panose="020B0604020202020204" pitchFamily="34" charset="0"/>
            </a:endParaRPr>
          </a:p>
          <a:p>
            <a:r>
              <a:rPr lang="nl-NL" sz="2400" b="1" dirty="0">
                <a:latin typeface="Arial" panose="020B0604020202020204" pitchFamily="34" charset="0"/>
                <a:cs typeface="Arial" panose="020B0604020202020204" pitchFamily="34" charset="0"/>
              </a:rPr>
              <a:t>Wetgeving voor toegankelijke producten en diensten </a:t>
            </a:r>
          </a:p>
          <a:p>
            <a:pPr lvl="1"/>
            <a:r>
              <a:rPr lang="nl-NL" sz="2400" dirty="0">
                <a:latin typeface="Arial" panose="020B0604020202020204" pitchFamily="34" charset="0"/>
                <a:cs typeface="Arial" panose="020B0604020202020204" pitchFamily="34" charset="0"/>
              </a:rPr>
              <a:t>uitvoering EU-richtlijn toegankelijke producten en diensten (EAA)</a:t>
            </a:r>
          </a:p>
          <a:p>
            <a:pPr lvl="1"/>
            <a:r>
              <a:rPr lang="nl-NL" sz="2400" dirty="0">
                <a:latin typeface="Arial" panose="020B0604020202020204" pitchFamily="34" charset="0"/>
                <a:cs typeface="Arial" panose="020B0604020202020204" pitchFamily="34" charset="0"/>
              </a:rPr>
              <a:t>uiterlijk 28 juni 2022</a:t>
            </a:r>
          </a:p>
          <a:p>
            <a:pPr lvl="1"/>
            <a:endParaRPr lang="nl-NL" sz="2400" dirty="0">
              <a:latin typeface="Arial" panose="020B0604020202020204" pitchFamily="34" charset="0"/>
              <a:cs typeface="Arial" panose="020B0604020202020204" pitchFamily="34" charset="0"/>
            </a:endParaRPr>
          </a:p>
          <a:p>
            <a:r>
              <a:rPr lang="nl-NL" sz="2400" b="1" dirty="0">
                <a:latin typeface="Arial" panose="020B0604020202020204" pitchFamily="34" charset="0"/>
                <a:cs typeface="Arial" panose="020B0604020202020204" pitchFamily="34" charset="0"/>
              </a:rPr>
              <a:t>Antidiscriminatiewetten</a:t>
            </a:r>
          </a:p>
          <a:p>
            <a:pPr lvl="1"/>
            <a:r>
              <a:rPr lang="nl-NL" sz="2400" b="1" dirty="0">
                <a:latin typeface="Arial" panose="020B0604020202020204" pitchFamily="34" charset="0"/>
                <a:cs typeface="Arial" panose="020B0604020202020204" pitchFamily="34" charset="0"/>
              </a:rPr>
              <a:t>NL: WGBH/CZ: wet gelijke behandeling handicap en chronische ziekte</a:t>
            </a:r>
            <a:endParaRPr lang="nl-NL" sz="2400" dirty="0">
              <a:latin typeface="Arial" panose="020B0604020202020204" pitchFamily="34" charset="0"/>
              <a:cs typeface="Arial" panose="020B0604020202020204" pitchFamily="34" charset="0"/>
            </a:endParaRPr>
          </a:p>
          <a:p>
            <a:pPr lvl="2"/>
            <a:r>
              <a:rPr lang="nl-NL" sz="2400" dirty="0">
                <a:latin typeface="Arial" panose="020B0604020202020204" pitchFamily="34" charset="0"/>
                <a:cs typeface="Arial" panose="020B0604020202020204" pitchFamily="34" charset="0"/>
              </a:rPr>
              <a:t>uitvoering VN-verdrag rechten van personen met een handicap</a:t>
            </a:r>
          </a:p>
          <a:p>
            <a:pPr lvl="2"/>
            <a:r>
              <a:rPr lang="nl-NL" sz="2400" dirty="0">
                <a:latin typeface="Arial" panose="020B0604020202020204" pitchFamily="34" charset="0"/>
                <a:cs typeface="Arial" panose="020B0604020202020204" pitchFamily="34" charset="0"/>
              </a:rPr>
              <a:t>geldt o.a. voor basis-, voortgezet, beroeps- en hoger onderwijs</a:t>
            </a:r>
          </a:p>
          <a:p>
            <a:pPr lvl="2"/>
            <a:r>
              <a:rPr lang="nl-NL" sz="2400" dirty="0">
                <a:latin typeface="Arial" panose="020B0604020202020204" pitchFamily="34" charset="0"/>
                <a:cs typeface="Arial" panose="020B0604020202020204" pitchFamily="34" charset="0"/>
              </a:rPr>
              <a:t>in 2017 uitgebreid voor goederen en diensten</a:t>
            </a:r>
          </a:p>
          <a:p>
            <a:pPr lvl="1"/>
            <a:endParaRPr lang="nl-NL" sz="2400" dirty="0">
              <a:latin typeface="Arial" panose="020B0604020202020204" pitchFamily="34" charset="0"/>
              <a:cs typeface="Arial" panose="020B0604020202020204" pitchFamily="34" charset="0"/>
            </a:endParaRP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nl-NL" sz="4000" b="1" dirty="0">
                <a:latin typeface="Arial Black" panose="020B0A04020102020204" pitchFamily="34" charset="0"/>
                <a:ea typeface="+mn-ea"/>
                <a:cs typeface="+mn-cs"/>
              </a:rPr>
              <a:t>Lokale wetgeving</a:t>
            </a: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54072"/>
            <a:ext cx="1996425" cy="1017562"/>
          </a:xfrm>
          <a:prstGeom prst="rect">
            <a:avLst/>
          </a:prstGeom>
        </p:spPr>
      </p:pic>
    </p:spTree>
    <p:extLst>
      <p:ext uri="{BB962C8B-B14F-4D97-AF65-F5344CB8AC3E}">
        <p14:creationId xmlns:p14="http://schemas.microsoft.com/office/powerpoint/2010/main" val="337099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963349"/>
          </a:xfrm>
        </p:spPr>
        <p:txBody>
          <a:bodyPr>
            <a:noAutofit/>
          </a:bodyPr>
          <a:lstStyle/>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b="1" dirty="0">
                <a:latin typeface="Arial" panose="020B0604020202020204" pitchFamily="34" charset="0"/>
                <a:cs typeface="Arial" panose="020B0604020202020204" pitchFamily="34" charset="0"/>
              </a:rPr>
              <a:t>producten en diensten</a:t>
            </a:r>
            <a:r>
              <a:rPr lang="nl-NL" sz="2800" dirty="0">
                <a:latin typeface="Arial" panose="020B0604020202020204" pitchFamily="34" charset="0"/>
                <a:cs typeface="Arial" panose="020B0604020202020204" pitchFamily="34" charset="0"/>
              </a:rPr>
              <a:t>, o.a. </a:t>
            </a:r>
          </a:p>
          <a:p>
            <a:r>
              <a:rPr lang="nl-NL" sz="2800" dirty="0">
                <a:latin typeface="Arial" panose="020B0604020202020204" pitchFamily="34" charset="0"/>
                <a:cs typeface="Arial" panose="020B0604020202020204" pitchFamily="34" charset="0"/>
              </a:rPr>
              <a:t>ICT producten (computers, smartphones, e-readers), AVM-diensten</a:t>
            </a:r>
          </a:p>
          <a:p>
            <a:r>
              <a:rPr lang="nl-NL" sz="2800" dirty="0">
                <a:latin typeface="Arial" panose="020B0604020202020204" pitchFamily="34" charset="0"/>
                <a:cs typeface="Arial" panose="020B0604020202020204" pitchFamily="34" charset="0"/>
              </a:rPr>
              <a:t>bank- en transportdiensten (o.a. kaartautomaten)</a:t>
            </a:r>
          </a:p>
          <a:p>
            <a:r>
              <a:rPr lang="nl-NL" sz="2800" dirty="0">
                <a:latin typeface="Arial" panose="020B0604020202020204" pitchFamily="34" charset="0"/>
                <a:cs typeface="Arial" panose="020B0604020202020204" pitchFamily="34" charset="0"/>
              </a:rPr>
              <a:t>e-books en e-commerce</a:t>
            </a:r>
          </a:p>
          <a:p>
            <a:r>
              <a:rPr lang="nl-NL" sz="2800" dirty="0">
                <a:latin typeface="Arial" panose="020B0604020202020204" pitchFamily="34" charset="0"/>
                <a:cs typeface="Arial" panose="020B0604020202020204" pitchFamily="34" charset="0"/>
              </a:rPr>
              <a:t>informatie voor gebruikers (handleidingen, instructies, verpakking)</a:t>
            </a:r>
          </a:p>
          <a:p>
            <a:endParaRPr lang="nl-NL" sz="2800" dirty="0">
              <a:latin typeface="Arial" panose="020B0604020202020204" pitchFamily="34" charset="0"/>
              <a:cs typeface="Arial" panose="020B0604020202020204" pitchFamily="34" charset="0"/>
            </a:endParaRPr>
          </a:p>
          <a:p>
            <a:pPr marL="0" indent="0">
              <a:buNone/>
            </a:pPr>
            <a:r>
              <a:rPr lang="nl-NL" sz="2800" b="1" dirty="0">
                <a:latin typeface="Arial" panose="020B0604020202020204" pitchFamily="34" charset="0"/>
                <a:cs typeface="Arial" panose="020B0604020202020204" pitchFamily="34" charset="0"/>
              </a:rPr>
              <a:t>tijdspad</a:t>
            </a:r>
          </a:p>
          <a:p>
            <a:r>
              <a:rPr lang="nl-NL" sz="2800" dirty="0">
                <a:latin typeface="Arial" panose="020B0604020202020204" pitchFamily="34" charset="0"/>
                <a:cs typeface="Arial" panose="020B0604020202020204" pitchFamily="34" charset="0"/>
              </a:rPr>
              <a:t>28-6-2022: wetgeving in lidstaten</a:t>
            </a:r>
          </a:p>
          <a:p>
            <a:r>
              <a:rPr lang="nl-NL" sz="2800" dirty="0">
                <a:latin typeface="Arial" panose="020B0604020202020204" pitchFamily="34" charset="0"/>
                <a:cs typeface="Arial" panose="020B0604020202020204" pitchFamily="34" charset="0"/>
              </a:rPr>
              <a:t>28-6-2025: intrede wetgeving in lidstaten</a:t>
            </a:r>
          </a:p>
        </p:txBody>
      </p:sp>
      <p:sp>
        <p:nvSpPr>
          <p:cNvPr id="3" name="Tijdelijke aanduiding voor tekst 2"/>
          <p:cNvSpPr>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latin typeface="Arial Black" panose="020B0A04020102020204" pitchFamily="34" charset="0"/>
              </a:rPr>
              <a:t>European Accessibility Act</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358D244-7476-49A5-8AAC-802E3B2984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7681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title" idx="4294967295"/>
          </p:nvPr>
        </p:nvSpPr>
        <p:spPr>
          <a:xfrm>
            <a:off x="447674" y="2235993"/>
            <a:ext cx="5511691" cy="2112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3200" b="0" i="0" u="none" strike="noStrike" kern="1200" cap="none" spc="0" normalizeH="0" baseline="0" noProof="0" dirty="0">
                <a:ln>
                  <a:noFill/>
                </a:ln>
                <a:solidFill>
                  <a:schemeClr val="tx1"/>
                </a:solidFill>
                <a:effectLst/>
                <a:uLnTx/>
                <a:uFillTx/>
                <a:latin typeface="Arial Black" panose="020B0A04020102020204" pitchFamily="34" charset="0"/>
                <a:ea typeface="+mn-ea"/>
                <a:cs typeface="Arial" panose="020B0604020202020204" pitchFamily="34" charset="0"/>
              </a:rPr>
              <a:t>EAA: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chemeClr val="tx1"/>
                </a:solidFill>
                <a:effectLst/>
                <a:uLnTx/>
                <a:uFillTx/>
                <a:latin typeface="Arial Black" panose="020B0A04020102020204" pitchFamily="34" charset="0"/>
                <a:ea typeface="+mn-ea"/>
                <a:cs typeface="Arial" panose="020B0604020202020204" pitchFamily="34" charset="0"/>
              </a:rPr>
              <a:t>uitzonderingen</a:t>
            </a:r>
          </a:p>
        </p:txBody>
      </p:sp>
      <p:sp>
        <p:nvSpPr>
          <p:cNvPr id="4" name="Tijdelijke aanduiding voor tekst 3"/>
          <p:cNvSpPr>
            <a:spLocks noGrp="1"/>
          </p:cNvSpPr>
          <p:nvPr>
            <p:ph type="body" sz="quarter" idx="14"/>
          </p:nvPr>
        </p:nvSpPr>
        <p:spPr>
          <a:xfrm>
            <a:off x="6232637" y="1009649"/>
            <a:ext cx="5959363" cy="4840165"/>
          </a:xfrm>
        </p:spPr>
        <p:txBody>
          <a:bodyPr/>
          <a:lstStyle/>
          <a:p>
            <a:pPr>
              <a:buFont typeface="Arial" panose="020B0604020202020204" pitchFamily="34" charset="0"/>
              <a:buChar char="•"/>
            </a:pPr>
            <a:r>
              <a:rPr lang="nl-NL" sz="2800" dirty="0"/>
              <a:t>m</a:t>
            </a:r>
            <a:r>
              <a:rPr lang="nl-NL" sz="2800" dirty="0">
                <a:latin typeface="Arial" panose="020B0604020202020204" pitchFamily="34" charset="0"/>
                <a:cs typeface="Arial" panose="020B0604020202020204" pitchFamily="34" charset="0"/>
              </a:rPr>
              <a:t>icro-ondernemingen</a:t>
            </a:r>
          </a:p>
          <a:p>
            <a:pPr>
              <a:buFont typeface="Arial" panose="020B0604020202020204" pitchFamily="34" charset="0"/>
              <a:buChar char="•"/>
            </a:pPr>
            <a:r>
              <a:rPr lang="nl-NL" sz="2800" dirty="0"/>
              <a:t>onevenredige last</a:t>
            </a:r>
          </a:p>
          <a:p>
            <a:pPr>
              <a:buFont typeface="Arial" panose="020B0604020202020204" pitchFamily="34" charset="0"/>
              <a:buChar char="•"/>
            </a:pPr>
            <a:r>
              <a:rPr lang="nl-NL" sz="2800" dirty="0"/>
              <a:t>f</a:t>
            </a:r>
            <a:r>
              <a:rPr lang="nl-NL" sz="2800" dirty="0">
                <a:latin typeface="Arial" panose="020B0604020202020204" pitchFamily="34" charset="0"/>
                <a:cs typeface="Arial" panose="020B0604020202020204" pitchFamily="34" charset="0"/>
              </a:rPr>
              <a:t>undamentele wijziging</a:t>
            </a:r>
          </a:p>
          <a:p>
            <a:pPr>
              <a:buFont typeface="Arial" panose="020B0604020202020204" pitchFamily="34" charset="0"/>
              <a:buChar char="•"/>
            </a:pPr>
            <a:endParaRPr lang="nl-NL"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nl-NL" sz="2800" dirty="0">
                <a:latin typeface="Arial" panose="020B0604020202020204" pitchFamily="34" charset="0"/>
                <a:cs typeface="Arial" panose="020B0604020202020204" pitchFamily="34" charset="0"/>
              </a:rPr>
              <a:t>beoordeling en documentatie</a:t>
            </a:r>
          </a:p>
          <a:p>
            <a:endParaRPr lang="nl-NL" sz="2800"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6DA8E7D2-9398-4FD4-9279-E7E10E0CB5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332153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title" idx="4294967295"/>
          </p:nvPr>
        </p:nvSpPr>
        <p:spPr>
          <a:xfrm>
            <a:off x="447674" y="2235993"/>
            <a:ext cx="5511691" cy="2112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32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rPr>
              <a:t>EAA en e-books: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rPr>
              <a:t>eisen samengevat</a:t>
            </a:r>
          </a:p>
        </p:txBody>
      </p:sp>
      <p:sp>
        <p:nvSpPr>
          <p:cNvPr id="4" name="Tijdelijke aanduiding voor tekst 3"/>
          <p:cNvSpPr>
            <a:spLocks noGrp="1"/>
          </p:cNvSpPr>
          <p:nvPr>
            <p:ph type="body" sz="quarter" idx="14"/>
          </p:nvPr>
        </p:nvSpPr>
        <p:spPr>
          <a:xfrm>
            <a:off x="6232637" y="1009649"/>
            <a:ext cx="5959363" cy="4840165"/>
          </a:xfrm>
        </p:spPr>
        <p:txBody>
          <a:bodyPr>
            <a:normAutofit/>
          </a:bodyPr>
          <a:lstStyle/>
          <a:p>
            <a:pPr>
              <a:buFont typeface="Arial" panose="020B0604020202020204" pitchFamily="34" charset="0"/>
              <a:buChar char="•"/>
            </a:pPr>
            <a:r>
              <a:rPr lang="nl-NL" sz="2800" dirty="0">
                <a:latin typeface="Arial" panose="020B0604020202020204" pitchFamily="34" charset="0"/>
                <a:cs typeface="Arial" panose="020B0604020202020204" pitchFamily="34" charset="0"/>
              </a:rPr>
              <a:t>e-book = dienst!</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t>di</a:t>
            </a:r>
            <a:r>
              <a:rPr lang="nl-NL" sz="2800" dirty="0">
                <a:latin typeface="Arial" panose="020B0604020202020204" pitchFamily="34" charset="0"/>
                <a:cs typeface="Arial" panose="020B0604020202020204" pitchFamily="34" charset="0"/>
              </a:rPr>
              <a:t>t vergt toegankelijke</a:t>
            </a:r>
          </a:p>
          <a:p>
            <a:pPr>
              <a:buFont typeface="Arial" panose="020B0604020202020204" pitchFamily="34" charset="0"/>
              <a:buChar char="•"/>
            </a:pPr>
            <a:r>
              <a:rPr lang="nl-NL" sz="2800" dirty="0">
                <a:latin typeface="Arial" panose="020B0604020202020204" pitchFamily="34" charset="0"/>
                <a:cs typeface="Arial" panose="020B0604020202020204" pitchFamily="34" charset="0"/>
              </a:rPr>
              <a:t>“e-boekbestanden”</a:t>
            </a:r>
          </a:p>
          <a:p>
            <a:pPr>
              <a:buFont typeface="Arial" panose="020B0604020202020204" pitchFamily="34" charset="0"/>
              <a:buChar char="•"/>
            </a:pPr>
            <a:r>
              <a:rPr lang="nl-NL" sz="2800" dirty="0">
                <a:latin typeface="Arial" panose="020B0604020202020204" pitchFamily="34" charset="0"/>
                <a:cs typeface="Arial" panose="020B0604020202020204" pitchFamily="34" charset="0"/>
              </a:rPr>
              <a:t>catalogi</a:t>
            </a:r>
          </a:p>
          <a:p>
            <a:pPr>
              <a:buFont typeface="Arial" panose="020B0604020202020204" pitchFamily="34" charset="0"/>
              <a:buChar char="•"/>
            </a:pPr>
            <a:r>
              <a:rPr lang="nl-NL" sz="2800" dirty="0">
                <a:latin typeface="Arial" panose="020B0604020202020204" pitchFamily="34" charset="0"/>
                <a:cs typeface="Arial" panose="020B0604020202020204" pitchFamily="34" charset="0"/>
              </a:rPr>
              <a:t>software/e-reader</a:t>
            </a:r>
          </a:p>
          <a:p>
            <a:pPr>
              <a:buFont typeface="Arial" panose="020B0604020202020204" pitchFamily="34" charset="0"/>
              <a:buChar char="•"/>
            </a:pPr>
            <a:r>
              <a:rPr lang="nl-NL" sz="2800" dirty="0">
                <a:latin typeface="Arial" panose="020B0604020202020204" pitchFamily="34" charset="0"/>
                <a:cs typeface="Arial" panose="020B0604020202020204" pitchFamily="34" charset="0"/>
              </a:rPr>
              <a:t>boekgegevens (metadata)</a:t>
            </a:r>
          </a:p>
          <a:p>
            <a:pPr>
              <a:buFont typeface="Arial" panose="020B0604020202020204" pitchFamily="34" charset="0"/>
              <a:buChar char="•"/>
            </a:pPr>
            <a:r>
              <a:rPr lang="nl-NL" sz="2800" dirty="0">
                <a:latin typeface="Arial" panose="020B0604020202020204" pitchFamily="34" charset="0"/>
                <a:cs typeface="Arial" panose="020B0604020202020204" pitchFamily="34" charset="0"/>
              </a:rPr>
              <a:t>gebruiksinformatie</a:t>
            </a:r>
          </a:p>
          <a:p>
            <a:pPr>
              <a:buFont typeface="Arial" panose="020B0604020202020204" pitchFamily="34" charset="0"/>
              <a:buChar char="•"/>
            </a:pPr>
            <a:r>
              <a:rPr lang="nl-NL" sz="2800" dirty="0"/>
              <a:t>voorzieningen (service)</a:t>
            </a:r>
          </a:p>
        </p:txBody>
      </p:sp>
      <p:pic>
        <p:nvPicPr>
          <p:cNvPr id="5" name="Afbeelding 4">
            <a:extLst>
              <a:ext uri="{FF2B5EF4-FFF2-40B4-BE49-F238E27FC236}">
                <a16:creationId xmlns:a16="http://schemas.microsoft.com/office/drawing/2014/main" id="{2A9EA0A5-5259-4EE6-B4C8-C0718CD1C0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874774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title" idx="4294967295"/>
          </p:nvPr>
        </p:nvSpPr>
        <p:spPr>
          <a:xfrm>
            <a:off x="447674" y="2235993"/>
            <a:ext cx="5511691" cy="2112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32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rPr>
              <a:t>EAA en e-books: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rPr>
              <a:t>metadata</a:t>
            </a:r>
          </a:p>
        </p:txBody>
      </p:sp>
      <p:sp>
        <p:nvSpPr>
          <p:cNvPr id="4" name="Tijdelijke aanduiding voor tekst 3"/>
          <p:cNvSpPr>
            <a:spLocks noGrp="1"/>
          </p:cNvSpPr>
          <p:nvPr>
            <p:ph type="body" sz="quarter" idx="14"/>
          </p:nvPr>
        </p:nvSpPr>
        <p:spPr>
          <a:xfrm>
            <a:off x="6232637" y="1009649"/>
            <a:ext cx="5959363" cy="4840165"/>
          </a:xfrm>
        </p:spPr>
        <p:txBody>
          <a:bodyPr/>
          <a:lstStyle/>
          <a:p>
            <a:pPr>
              <a:buFont typeface="Arial" panose="020B0604020202020204" pitchFamily="34" charset="0"/>
              <a:buChar char="•"/>
            </a:pPr>
            <a:r>
              <a:rPr lang="nl-NL" sz="2800" dirty="0"/>
              <a:t>m</a:t>
            </a:r>
            <a:r>
              <a:rPr lang="nl-NL" sz="2800" dirty="0">
                <a:latin typeface="Arial" panose="020B0604020202020204" pitchFamily="34" charset="0"/>
                <a:cs typeface="Arial" panose="020B0604020202020204" pitchFamily="34" charset="0"/>
              </a:rPr>
              <a:t>etadata toegankelijkheid voor</a:t>
            </a:r>
          </a:p>
          <a:p>
            <a:pPr lvl="1"/>
            <a:r>
              <a:rPr lang="nl-NL" sz="2800" dirty="0">
                <a:latin typeface="Arial" panose="020B0604020202020204" pitchFamily="34" charset="0"/>
                <a:cs typeface="Arial" panose="020B0604020202020204" pitchFamily="34" charset="0"/>
              </a:rPr>
              <a:t>vindbaarheid (catalogi)</a:t>
            </a:r>
          </a:p>
          <a:p>
            <a:pPr lvl="1"/>
            <a:r>
              <a:rPr lang="nl-NL" sz="2800" dirty="0">
                <a:latin typeface="Arial" panose="020B0604020202020204" pitchFamily="34" charset="0"/>
                <a:cs typeface="Arial" panose="020B0604020202020204" pitchFamily="34" charset="0"/>
              </a:rPr>
              <a:t>toegankelijkheid (informatie)</a:t>
            </a:r>
          </a:p>
          <a:p>
            <a:endParaRPr lang="nl-NL" sz="2800" dirty="0">
              <a:latin typeface="Arial" panose="020B0604020202020204" pitchFamily="34" charset="0"/>
              <a:cs typeface="Arial" panose="020B0604020202020204" pitchFamily="34" charset="0"/>
            </a:endParaRPr>
          </a:p>
          <a:p>
            <a:pPr>
              <a:buFont typeface="Arial" panose="020B0604020202020204" pitchFamily="34" charset="0"/>
              <a:buChar char="•"/>
            </a:pPr>
            <a:r>
              <a:rPr lang="nl-NL" sz="2800" dirty="0"/>
              <a:t>t</a:t>
            </a:r>
            <a:r>
              <a:rPr lang="nl-NL" sz="2800" dirty="0">
                <a:latin typeface="Arial" panose="020B0604020202020204" pitchFamily="34" charset="0"/>
                <a:cs typeface="Arial" panose="020B0604020202020204" pitchFamily="34" charset="0"/>
              </a:rPr>
              <a:t>oegankelijkheidsmetadata, o.a.</a:t>
            </a:r>
          </a:p>
          <a:p>
            <a:pPr lvl="1"/>
            <a:r>
              <a:rPr lang="nl-NL" sz="2800" dirty="0">
                <a:latin typeface="Arial" panose="020B0604020202020204" pitchFamily="34" charset="0"/>
                <a:cs typeface="Arial" panose="020B0604020202020204" pitchFamily="34" charset="0"/>
              </a:rPr>
              <a:t>samenvatting toegankelijkheid</a:t>
            </a:r>
          </a:p>
          <a:p>
            <a:pPr lvl="1"/>
            <a:r>
              <a:rPr lang="nl-NL" sz="2800" dirty="0">
                <a:latin typeface="Arial" panose="020B0604020202020204" pitchFamily="34" charset="0"/>
                <a:cs typeface="Arial" panose="020B0604020202020204" pitchFamily="34" charset="0"/>
              </a:rPr>
              <a:t>manieren van lezen</a:t>
            </a:r>
          </a:p>
          <a:p>
            <a:pPr lvl="1"/>
            <a:r>
              <a:rPr lang="nl-NL" sz="2800" dirty="0">
                <a:latin typeface="Arial" panose="020B0604020202020204" pitchFamily="34" charset="0"/>
                <a:cs typeface="Arial" panose="020B0604020202020204" pitchFamily="34" charset="0"/>
              </a:rPr>
              <a:t>kenmerken </a:t>
            </a:r>
          </a:p>
          <a:p>
            <a:pPr lvl="1"/>
            <a:r>
              <a:rPr lang="nl-NL" sz="2800" dirty="0">
                <a:latin typeface="Arial" panose="020B0604020202020204" pitchFamily="34" charset="0"/>
                <a:cs typeface="Arial" panose="020B0604020202020204" pitchFamily="34" charset="0"/>
              </a:rPr>
              <a:t>gebruiksrisico’s</a:t>
            </a:r>
          </a:p>
          <a:p>
            <a:pPr lvl="1"/>
            <a:r>
              <a:rPr lang="nl-NL" sz="2800" dirty="0">
                <a:latin typeface="Arial" panose="020B0604020202020204" pitchFamily="34" charset="0"/>
                <a:cs typeface="Arial" panose="020B0604020202020204" pitchFamily="34" charset="0"/>
              </a:rPr>
              <a:t>toetsing en certificering</a:t>
            </a:r>
          </a:p>
        </p:txBody>
      </p:sp>
      <p:pic>
        <p:nvPicPr>
          <p:cNvPr id="5" name="Afbeelding 4">
            <a:extLst>
              <a:ext uri="{FF2B5EF4-FFF2-40B4-BE49-F238E27FC236}">
                <a16:creationId xmlns:a16="http://schemas.microsoft.com/office/drawing/2014/main" id="{CFD448F4-A1DE-4AF0-959F-F743170542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013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C55C3E-1977-492F-948E-DAB895BE859D}"/>
              </a:ext>
            </a:extLst>
          </p:cNvPr>
          <p:cNvSpPr>
            <a:spLocks noGrp="1"/>
          </p:cNvSpPr>
          <p:nvPr>
            <p:ph type="title"/>
          </p:nvPr>
        </p:nvSpPr>
        <p:spPr/>
        <p:txBody>
          <a:bodyPr>
            <a:normAutofit/>
          </a:bodyPr>
          <a:lstStyle/>
          <a:p>
            <a:r>
              <a:rPr lang="en-GB" dirty="0">
                <a:latin typeface="Arial Black" panose="020B0A04020102020204" pitchFamily="34" charset="0"/>
                <a:cs typeface="Arial" panose="020B0604020202020204" pitchFamily="34" charset="0"/>
              </a:rPr>
              <a:t>workshops en tijdlijn</a:t>
            </a:r>
            <a:endParaRPr lang="nl-NL" dirty="0">
              <a:latin typeface="Arial Black" panose="020B0A040201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61C88878-484D-40B1-A43E-C7620378C278}"/>
              </a:ext>
            </a:extLst>
          </p:cNvPr>
          <p:cNvSpPr>
            <a:spLocks noGrp="1"/>
          </p:cNvSpPr>
          <p:nvPr>
            <p:ph idx="1"/>
          </p:nvPr>
        </p:nvSpPr>
        <p:spPr>
          <a:xfrm>
            <a:off x="838200" y="1664308"/>
            <a:ext cx="10515600" cy="4512655"/>
          </a:xfrm>
        </p:spPr>
        <p:txBody>
          <a:bodyPr>
            <a:normAutofit fontScale="85000" lnSpcReduction="20000"/>
          </a:bodyPr>
          <a:lstStyle/>
          <a:p>
            <a:pPr marL="0" lvl="2" indent="0">
              <a:spcBef>
                <a:spcPts val="600"/>
              </a:spcBef>
              <a:spcAft>
                <a:spcPts val="600"/>
              </a:spcAft>
              <a:buNone/>
            </a:pPr>
            <a:endParaRPr lang="nl-NL" sz="2600" b="1"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zomer 2021		</a:t>
            </a:r>
            <a:r>
              <a:rPr lang="nl-NL" sz="2600" dirty="0">
                <a:latin typeface="Arial" panose="020B0604020202020204" pitchFamily="34" charset="0"/>
                <a:cs typeface="Arial" panose="020B0604020202020204" pitchFamily="34" charset="0"/>
              </a:rPr>
              <a:t>module </a:t>
            </a:r>
            <a:r>
              <a:rPr lang="nl-NL" sz="2600" dirty="0">
                <a:latin typeface="Arial" panose="020B0604020202020204" pitchFamily="34" charset="0"/>
                <a:cs typeface="Arial" panose="020B0604020202020204" pitchFamily="34" charset="0"/>
                <a:sym typeface="Wingdings" panose="05000000000000000000" pitchFamily="2" charset="2"/>
              </a:rPr>
              <a:t>1 	bewustwording</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najaar 2021</a:t>
            </a:r>
            <a:r>
              <a:rPr lang="nl-NL" sz="2600" dirty="0">
                <a:latin typeface="Arial" panose="020B0604020202020204" pitchFamily="34" charset="0"/>
                <a:cs typeface="Arial" panose="020B0604020202020204" pitchFamily="34" charset="0"/>
              </a:rPr>
              <a:t>		module</a:t>
            </a:r>
            <a:r>
              <a:rPr lang="nl-NL" sz="2600" dirty="0">
                <a:latin typeface="Arial" panose="020B0604020202020204" pitchFamily="34" charset="0"/>
                <a:cs typeface="Arial" panose="020B0604020202020204" pitchFamily="34" charset="0"/>
                <a:sym typeface="Wingdings" panose="05000000000000000000" pitchFamily="2" charset="2"/>
              </a:rPr>
              <a:t> 2	introductie: basale kennis en vaardigheden</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 websites en apps: WCAG (eenvoudig)</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 e-books: EPUB (inleiding)</a:t>
            </a:r>
          </a:p>
          <a:p>
            <a:pPr marL="0" lvl="2" indent="0">
              <a:spcBef>
                <a:spcPts val="600"/>
              </a:spcBef>
              <a:spcAft>
                <a:spcPts val="600"/>
              </a:spcAft>
              <a:buNone/>
            </a:pP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begin 2022</a:t>
            </a:r>
            <a:r>
              <a:rPr lang="nl-NL" sz="2600" dirty="0">
                <a:latin typeface="Arial" panose="020B0604020202020204" pitchFamily="34" charset="0"/>
                <a:cs typeface="Arial" panose="020B0604020202020204" pitchFamily="34" charset="0"/>
              </a:rPr>
              <a:t>		module</a:t>
            </a:r>
            <a:r>
              <a:rPr lang="nl-NL" sz="2600" dirty="0">
                <a:latin typeface="Arial" panose="020B0604020202020204" pitchFamily="34" charset="0"/>
                <a:cs typeface="Arial" panose="020B0604020202020204" pitchFamily="34" charset="0"/>
                <a:sym typeface="Wingdings" panose="05000000000000000000" pitchFamily="2" charset="2"/>
              </a:rPr>
              <a:t> 3	introductie: verdiepende kennis (</a:t>
            </a:r>
            <a:r>
              <a:rPr lang="nl-NL" sz="2600" dirty="0" err="1">
                <a:latin typeface="Arial" panose="020B0604020202020204" pitchFamily="34" charset="0"/>
                <a:cs typeface="Arial" panose="020B0604020202020204" pitchFamily="34" charset="0"/>
                <a:sym typeface="Wingdings" panose="05000000000000000000" pitchFamily="2" charset="2"/>
              </a:rPr>
              <a:t>febr</a:t>
            </a:r>
            <a:r>
              <a:rPr lang="nl-NL" sz="2600" dirty="0">
                <a:latin typeface="Arial" panose="020B0604020202020204" pitchFamily="34" charset="0"/>
                <a:cs typeface="Arial" panose="020B0604020202020204" pitchFamily="34" charset="0"/>
                <a:sym typeface="Wingdings" panose="05000000000000000000" pitchFamily="2" charset="2"/>
              </a:rPr>
              <a:t>/mrt)</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 websites en apps: WCAG (april/mei/juni)</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 e-books: EPUB (april/mei/juni)</a:t>
            </a:r>
          </a:p>
          <a:p>
            <a:pPr marL="0" lvl="2" indent="0">
              <a:spcBef>
                <a:spcPts val="600"/>
              </a:spcBef>
              <a:spcAft>
                <a:spcPts val="600"/>
              </a:spcAft>
              <a:buNone/>
            </a:pPr>
            <a:r>
              <a:rPr lang="nl-NL" sz="2600" dirty="0">
                <a:latin typeface="Arial" panose="020B0604020202020204" pitchFamily="34" charset="0"/>
                <a:cs typeface="Arial" panose="020B0604020202020204" pitchFamily="34" charset="0"/>
                <a:sym typeface="Wingdings" panose="05000000000000000000" pitchFamily="2" charset="2"/>
              </a:rPr>
              <a:t>						</a:t>
            </a:r>
            <a:endParaRPr lang="nl-NL" sz="2600" dirty="0">
              <a:latin typeface="Arial" panose="020B0604020202020204" pitchFamily="34" charset="0"/>
              <a:cs typeface="Arial" panose="020B0604020202020204" pitchFamily="34" charset="0"/>
            </a:endParaRPr>
          </a:p>
          <a:p>
            <a:pPr marL="0" lvl="2" indent="0">
              <a:spcBef>
                <a:spcPts val="600"/>
              </a:spcBef>
              <a:spcAft>
                <a:spcPts val="600"/>
              </a:spcAft>
              <a:buNone/>
            </a:pPr>
            <a:r>
              <a:rPr lang="nl-NL" sz="2600" b="1" dirty="0">
                <a:latin typeface="Arial" panose="020B0604020202020204" pitchFamily="34" charset="0"/>
                <a:cs typeface="Arial" panose="020B0604020202020204" pitchFamily="34" charset="0"/>
              </a:rPr>
              <a:t>najaar 2022</a:t>
            </a:r>
            <a:r>
              <a:rPr lang="nl-NL" sz="2600" dirty="0">
                <a:latin typeface="Arial" panose="020B0604020202020204" pitchFamily="34" charset="0"/>
                <a:cs typeface="Arial" panose="020B0604020202020204" pitchFamily="34" charset="0"/>
              </a:rPr>
              <a:t>		module 4 	verankering in organisatie (sept/okt)</a:t>
            </a:r>
          </a:p>
        </p:txBody>
      </p:sp>
      <p:pic>
        <p:nvPicPr>
          <p:cNvPr id="10" name="Afbeelding 9">
            <a:extLst>
              <a:ext uri="{FF2B5EF4-FFF2-40B4-BE49-F238E27FC236}">
                <a16:creationId xmlns:a16="http://schemas.microsoft.com/office/drawing/2014/main" id="{F197A656-FCDA-48F7-AC9F-BFC82D86A4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201581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title" idx="4294967295"/>
          </p:nvPr>
        </p:nvSpPr>
        <p:spPr>
          <a:xfrm>
            <a:off x="447674" y="2235993"/>
            <a:ext cx="5511691" cy="2112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32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rPr>
              <a:t>EAA en e-books: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a:ln>
                  <a:noFill/>
                </a:ln>
                <a:solidFill>
                  <a:schemeClr val="tx1"/>
                </a:solidFill>
                <a:effectLst/>
                <a:uLnTx/>
                <a:uFillTx/>
                <a:latin typeface="Arial Black" panose="020B0A04020102020204" pitchFamily="34" charset="0"/>
                <a:ea typeface="+mn-ea"/>
                <a:cs typeface="Arial" panose="020B0604020202020204" pitchFamily="34" charset="0"/>
              </a:rPr>
              <a:t>marktdeelnemers</a:t>
            </a:r>
          </a:p>
        </p:txBody>
      </p:sp>
      <p:sp>
        <p:nvSpPr>
          <p:cNvPr id="4" name="Tijdelijke aanduiding voor tekst 3"/>
          <p:cNvSpPr>
            <a:spLocks noGrp="1"/>
          </p:cNvSpPr>
          <p:nvPr>
            <p:ph type="body" sz="quarter" idx="14"/>
          </p:nvPr>
        </p:nvSpPr>
        <p:spPr>
          <a:xfrm>
            <a:off x="6232637" y="1009649"/>
            <a:ext cx="5959363" cy="4840165"/>
          </a:xfrm>
        </p:spPr>
        <p:txBody>
          <a:bodyPr/>
          <a:lstStyle/>
          <a:p>
            <a:pPr>
              <a:buFont typeface="Arial" panose="020B0604020202020204" pitchFamily="34" charset="0"/>
              <a:buChar char="•"/>
            </a:pPr>
            <a:r>
              <a:rPr lang="nl-NL" sz="2800" dirty="0">
                <a:latin typeface="Arial" panose="020B0604020202020204" pitchFamily="34" charset="0"/>
                <a:cs typeface="Arial" panose="020B0604020202020204" pitchFamily="34" charset="0"/>
              </a:rPr>
              <a:t>“fabrikant”</a:t>
            </a:r>
          </a:p>
          <a:p>
            <a:pPr>
              <a:buFont typeface="Arial" panose="020B0604020202020204" pitchFamily="34" charset="0"/>
              <a:buChar char="•"/>
            </a:pPr>
            <a:r>
              <a:rPr lang="nl-NL" sz="2800" dirty="0"/>
              <a:t>“gemachtigde”</a:t>
            </a:r>
          </a:p>
          <a:p>
            <a:pPr>
              <a:buFont typeface="Arial" panose="020B0604020202020204" pitchFamily="34" charset="0"/>
              <a:buChar char="•"/>
            </a:pPr>
            <a:r>
              <a:rPr lang="nl-NL" sz="2800" dirty="0"/>
              <a:t>“importeur”</a:t>
            </a:r>
          </a:p>
          <a:p>
            <a:pPr>
              <a:buFont typeface="Arial" panose="020B0604020202020204" pitchFamily="34" charset="0"/>
              <a:buChar char="•"/>
            </a:pPr>
            <a:r>
              <a:rPr lang="nl-NL" sz="2800" dirty="0"/>
              <a:t>“distributeur”</a:t>
            </a:r>
          </a:p>
          <a:p>
            <a:pPr>
              <a:buFont typeface="Arial" panose="020B0604020202020204" pitchFamily="34" charset="0"/>
              <a:buChar char="•"/>
            </a:pPr>
            <a:r>
              <a:rPr lang="nl-NL" sz="2800" dirty="0"/>
              <a:t>“dienstverlener”</a:t>
            </a:r>
          </a:p>
        </p:txBody>
      </p:sp>
      <p:pic>
        <p:nvPicPr>
          <p:cNvPr id="5" name="Afbeelding 4">
            <a:extLst>
              <a:ext uri="{FF2B5EF4-FFF2-40B4-BE49-F238E27FC236}">
                <a16:creationId xmlns:a16="http://schemas.microsoft.com/office/drawing/2014/main" id="{9F283053-531D-4F6F-AAF2-879A2221EE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785838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title" idx="4294967295"/>
          </p:nvPr>
        </p:nvSpPr>
        <p:spPr>
          <a:xfrm>
            <a:off x="447674" y="2235993"/>
            <a:ext cx="5511691" cy="21129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3200" b="0" i="0" u="none" strike="noStrike" kern="1200" cap="none" spc="0" normalizeH="0" baseline="0" noProof="0" dirty="0">
                <a:ln>
                  <a:noFill/>
                </a:ln>
                <a:solidFill>
                  <a:schemeClr val="tx1"/>
                </a:solidFill>
                <a:effectLst/>
                <a:uLnTx/>
                <a:uFillTx/>
                <a:latin typeface="Arial Black" panose="020B0A04020102020204" pitchFamily="34" charset="0"/>
                <a:ea typeface="+mn-ea"/>
                <a:cs typeface="Arial" panose="020B0604020202020204" pitchFamily="34" charset="0"/>
              </a:rPr>
              <a:t>EAA en e-books: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chemeClr val="tx1"/>
                </a:solidFill>
                <a:effectLst/>
                <a:uLnTx/>
                <a:uFillTx/>
                <a:latin typeface="Arial Black" panose="020B0A04020102020204" pitchFamily="34" charset="0"/>
                <a:ea typeface="+mn-ea"/>
                <a:cs typeface="Arial" panose="020B0604020202020204" pitchFamily="34" charset="0"/>
              </a:rPr>
              <a:t>“Uitvoeringsketen”</a:t>
            </a:r>
          </a:p>
        </p:txBody>
      </p:sp>
      <p:sp>
        <p:nvSpPr>
          <p:cNvPr id="4" name="Tijdelijke aanduiding voor tekst 3"/>
          <p:cNvSpPr>
            <a:spLocks noGrp="1"/>
          </p:cNvSpPr>
          <p:nvPr>
            <p:ph type="body" sz="quarter" idx="14"/>
          </p:nvPr>
        </p:nvSpPr>
        <p:spPr>
          <a:xfrm>
            <a:off x="6232637" y="1024889"/>
            <a:ext cx="5959363" cy="4840165"/>
          </a:xfrm>
        </p:spPr>
        <p:txBody>
          <a:bodyPr/>
          <a:lstStyle/>
          <a:p>
            <a:pPr>
              <a:buFont typeface="Arial" panose="020B0604020202020204" pitchFamily="34" charset="0"/>
              <a:buChar char="•"/>
            </a:pPr>
            <a:r>
              <a:rPr lang="nl-NL" sz="2800" dirty="0"/>
              <a:t>“u</a:t>
            </a:r>
            <a:r>
              <a:rPr lang="nl-NL" sz="2800" dirty="0">
                <a:latin typeface="Arial" panose="020B0604020202020204" pitchFamily="34" charset="0"/>
                <a:cs typeface="Arial" panose="020B0604020202020204" pitchFamily="34" charset="0"/>
              </a:rPr>
              <a:t>itvoeringsketen” dienst e-books</a:t>
            </a:r>
          </a:p>
          <a:p>
            <a:endParaRPr lang="nl-NL" sz="2800" dirty="0">
              <a:latin typeface="Arial" panose="020B0604020202020204" pitchFamily="34" charset="0"/>
              <a:cs typeface="Arial" panose="020B0604020202020204" pitchFamily="34" charset="0"/>
            </a:endParaRPr>
          </a:p>
          <a:p>
            <a:pPr lvl="2"/>
            <a:r>
              <a:rPr lang="nl-NL" sz="2800" dirty="0">
                <a:latin typeface="Arial" panose="020B0604020202020204" pitchFamily="34" charset="0"/>
                <a:cs typeface="Arial" panose="020B0604020202020204" pitchFamily="34" charset="0"/>
              </a:rPr>
              <a:t>bijv. </a:t>
            </a:r>
            <a:r>
              <a:rPr lang="nl-NL" sz="2800" dirty="0" err="1">
                <a:latin typeface="Arial" panose="020B0604020202020204" pitchFamily="34" charset="0"/>
                <a:cs typeface="Arial" panose="020B0604020202020204" pitchFamily="34" charset="0"/>
              </a:rPr>
              <a:t>Gottmer</a:t>
            </a:r>
            <a:r>
              <a:rPr lang="nl-NL" sz="2800" dirty="0">
                <a:latin typeface="Arial" panose="020B0604020202020204" pitchFamily="34" charset="0"/>
                <a:cs typeface="Arial" panose="020B0604020202020204" pitchFamily="34" charset="0"/>
              </a:rPr>
              <a:t> </a:t>
            </a:r>
          </a:p>
          <a:p>
            <a:pPr lvl="2"/>
            <a:r>
              <a:rPr lang="nl-NL" sz="2800" dirty="0">
                <a:latin typeface="Arial" panose="020B0604020202020204" pitchFamily="34" charset="0"/>
                <a:cs typeface="Arial" panose="020B0604020202020204" pitchFamily="34" charset="0"/>
              </a:rPr>
              <a:t>bijv. CB</a:t>
            </a:r>
          </a:p>
          <a:p>
            <a:pPr lvl="2"/>
            <a:r>
              <a:rPr lang="nl-NL" sz="2800" dirty="0">
                <a:latin typeface="Arial" panose="020B0604020202020204" pitchFamily="34" charset="0"/>
                <a:cs typeface="Arial" panose="020B0604020202020204" pitchFamily="34" charset="0"/>
              </a:rPr>
              <a:t>bijv. Bol.com, bijv. OB</a:t>
            </a:r>
          </a:p>
          <a:p>
            <a:pPr lvl="2"/>
            <a:r>
              <a:rPr lang="nl-NL" sz="2800" dirty="0">
                <a:latin typeface="Arial" panose="020B0604020202020204" pitchFamily="34" charset="0"/>
                <a:cs typeface="Arial" panose="020B0604020202020204" pitchFamily="34" charset="0"/>
              </a:rPr>
              <a:t>bijv. KOBO app</a:t>
            </a:r>
          </a:p>
          <a:p>
            <a:pPr marL="0" indent="0">
              <a:buNone/>
            </a:pPr>
            <a:endParaRPr lang="nl-NL" sz="2800" dirty="0"/>
          </a:p>
          <a:p>
            <a:pPr>
              <a:buFont typeface="Arial" panose="020B0604020202020204" pitchFamily="34" charset="0"/>
              <a:buChar char="•"/>
            </a:pPr>
            <a:r>
              <a:rPr lang="nl-NL" sz="2800" dirty="0"/>
              <a:t>metadata toegankelijkheid als ‘estafettestokje’ doorgeven</a:t>
            </a:r>
          </a:p>
          <a:p>
            <a:pPr>
              <a:buFont typeface="Arial" panose="020B0604020202020204" pitchFamily="34" charset="0"/>
              <a:buChar char="•"/>
            </a:pPr>
            <a:r>
              <a:rPr lang="nl-NL" sz="2800" dirty="0">
                <a:latin typeface="Arial" panose="020B0604020202020204" pitchFamily="34" charset="0"/>
                <a:cs typeface="Arial" panose="020B0604020202020204" pitchFamily="34" charset="0"/>
              </a:rPr>
              <a:t>(overl</a:t>
            </a:r>
            <a:r>
              <a:rPr lang="nl-NL" sz="2800" dirty="0"/>
              <a:t>ap met EAA e-commerce)</a:t>
            </a:r>
            <a:endParaRPr lang="nl-NL" sz="2800" dirty="0">
              <a:latin typeface="Arial" panose="020B0604020202020204" pitchFamily="34" charset="0"/>
              <a:cs typeface="Arial" panose="020B0604020202020204" pitchFamily="34" charset="0"/>
            </a:endParaRPr>
          </a:p>
        </p:txBody>
      </p:sp>
      <p:sp>
        <p:nvSpPr>
          <p:cNvPr id="5" name="Pijl: omlaag 4">
            <a:extLst>
              <a:ext uri="{FF2B5EF4-FFF2-40B4-BE49-F238E27FC236}">
                <a16:creationId xmlns:a16="http://schemas.microsoft.com/office/drawing/2014/main" id="{62989B93-93AA-4F03-BCD6-FEC2BCFDFDCA}"/>
              </a:ext>
              <a:ext uri="{C183D7F6-B498-43B3-948B-1728B52AA6E4}">
                <adec:decorative xmlns:adec="http://schemas.microsoft.com/office/drawing/2017/decorative" val="1"/>
              </a:ext>
            </a:extLst>
          </p:cNvPr>
          <p:cNvSpPr/>
          <p:nvPr/>
        </p:nvSpPr>
        <p:spPr>
          <a:xfrm>
            <a:off x="6828484" y="2059413"/>
            <a:ext cx="303836" cy="183094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C000"/>
              </a:solidFill>
            </a:endParaRPr>
          </a:p>
        </p:txBody>
      </p:sp>
      <p:pic>
        <p:nvPicPr>
          <p:cNvPr id="6" name="Afbeelding 5">
            <a:extLst>
              <a:ext uri="{FF2B5EF4-FFF2-40B4-BE49-F238E27FC236}">
                <a16:creationId xmlns:a16="http://schemas.microsoft.com/office/drawing/2014/main" id="{1983DF21-0AA5-4BDE-8A33-44DEDE84C42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60611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normAutofit/>
          </a:bodyPr>
          <a:lstStyle/>
          <a:p>
            <a:pPr marL="0" indent="0">
              <a:buNone/>
            </a:pPr>
            <a:endParaRPr lang="nl-NL" sz="2400" b="1"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wetgeving voor alle lidstaten</a:t>
            </a:r>
          </a:p>
          <a:p>
            <a:pPr marL="0" indent="0">
              <a:buNone/>
            </a:pPr>
            <a:endParaRPr lang="nl-NL" sz="2800" b="1" dirty="0">
              <a:latin typeface="Arial" panose="020B0604020202020204" pitchFamily="34" charset="0"/>
              <a:cs typeface="Arial" panose="020B0604020202020204" pitchFamily="34" charset="0"/>
            </a:endParaRPr>
          </a:p>
          <a:p>
            <a:pPr marL="0" indent="0">
              <a:buNone/>
            </a:pPr>
            <a:r>
              <a:rPr lang="nl-NL" sz="2800" b="1" dirty="0">
                <a:latin typeface="Arial" panose="020B0604020202020204" pitchFamily="34" charset="0"/>
                <a:cs typeface="Arial" panose="020B0604020202020204" pitchFamily="34" charset="0"/>
              </a:rPr>
              <a:t>verordening 2017/1563 </a:t>
            </a:r>
          </a:p>
          <a:p>
            <a:r>
              <a:rPr lang="nl-NL" sz="2800" dirty="0">
                <a:latin typeface="Arial" panose="020B0604020202020204" pitchFamily="34" charset="0"/>
                <a:cs typeface="Arial" panose="020B0604020202020204" pitchFamily="34" charset="0"/>
              </a:rPr>
              <a:t>13 september 2017</a:t>
            </a:r>
          </a:p>
          <a:p>
            <a:r>
              <a:rPr lang="nl-NL" sz="2800" dirty="0">
                <a:latin typeface="Arial" panose="020B0604020202020204" pitchFamily="34" charset="0"/>
                <a:cs typeface="Arial" panose="020B0604020202020204" pitchFamily="34" charset="0"/>
              </a:rPr>
              <a:t>geeft in Europa uitvoering aan het verdrag van Marrakesh</a:t>
            </a:r>
          </a:p>
          <a:p>
            <a:pPr marL="0" indent="0">
              <a:buNone/>
            </a:pPr>
            <a:endParaRPr lang="nl-NL" sz="2400" dirty="0"/>
          </a:p>
          <a:p>
            <a:endParaRPr lang="nl-NL" sz="24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nl-NL" sz="4000" b="1" dirty="0">
                <a:latin typeface="Arial Black" panose="020B0A04020102020204" pitchFamily="34" charset="0"/>
                <a:ea typeface="+mn-ea"/>
                <a:cs typeface="+mn-cs"/>
              </a:rPr>
              <a:t>EU-verordeningen (</a:t>
            </a:r>
            <a:r>
              <a:rPr lang="nl-NL" sz="4000" dirty="0">
                <a:latin typeface="Arial Black" panose="020B0A04020102020204" pitchFamily="34" charset="0"/>
                <a:cs typeface="Arial" panose="020B0604020202020204" pitchFamily="34" charset="0"/>
              </a:rPr>
              <a:t>‘</a:t>
            </a:r>
            <a:r>
              <a:rPr lang="nl-NL" sz="4000" dirty="0" err="1">
                <a:latin typeface="Arial Black" panose="020B0A04020102020204" pitchFamily="34" charset="0"/>
                <a:cs typeface="Arial" panose="020B0604020202020204" pitchFamily="34" charset="0"/>
              </a:rPr>
              <a:t>regulations</a:t>
            </a:r>
            <a:r>
              <a:rPr lang="nl-NL" sz="4000" dirty="0">
                <a:latin typeface="Arial Black" panose="020B0A04020102020204" pitchFamily="34" charset="0"/>
                <a:cs typeface="Arial" panose="020B0604020202020204" pitchFamily="34" charset="0"/>
              </a:rPr>
              <a:t>’)</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11F049CC-49BB-442F-A23E-BC738F1667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3084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463060"/>
            <a:ext cx="11246612" cy="4073215"/>
          </a:xfrm>
        </p:spPr>
        <p:txBody>
          <a:bodyPr>
            <a:normAutofit/>
          </a:bodyPr>
          <a:lstStyle/>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uitzondering op de auteurswet </a:t>
            </a:r>
          </a:p>
          <a:p>
            <a:r>
              <a:rPr lang="nl-NL" sz="2800" dirty="0">
                <a:latin typeface="Arial" panose="020B0604020202020204" pitchFamily="34" charset="0"/>
                <a:cs typeface="Arial" panose="020B0604020202020204" pitchFamily="34" charset="0"/>
              </a:rPr>
              <a:t>zonder toestemming van uitgever toegankelijke versies produceren</a:t>
            </a:r>
          </a:p>
          <a:p>
            <a:r>
              <a:rPr lang="nl-NL" sz="2800" dirty="0">
                <a:latin typeface="Arial" panose="020B0604020202020204" pitchFamily="34" charset="0"/>
                <a:cs typeface="Arial" panose="020B0604020202020204" pitchFamily="34" charset="0"/>
              </a:rPr>
              <a:t>uitsluitend leveren aan personen met een aantoonbare beperking</a:t>
            </a:r>
          </a:p>
          <a:p>
            <a:r>
              <a:rPr lang="nl-NL" sz="2800" dirty="0">
                <a:latin typeface="Arial" panose="020B0604020202020204" pitchFamily="34" charset="0"/>
                <a:cs typeface="Arial" panose="020B0604020202020204" pitchFamily="34" charset="0"/>
              </a:rPr>
              <a:t>alleen geautoriseerde non-profit instellingen. In Nederland:</a:t>
            </a:r>
          </a:p>
          <a:p>
            <a:endParaRPr lang="nl-NL" sz="2800" dirty="0">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a:p>
            <a:pPr marL="457200" lvl="1" indent="0">
              <a:buNone/>
            </a:pPr>
            <a:endParaRPr lang="nl-NL" sz="2400" dirty="0">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verdrag van Marrakesh</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chemeClr val="tx1"/>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25F2AA72-EA82-4336-B078-87D78650C7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pic>
        <p:nvPicPr>
          <p:cNvPr id="1026" name="Picture 2" descr="Dedicon | Experts in toegankelijk tekst en beeld">
            <a:extLst>
              <a:ext uri="{FF2B5EF4-FFF2-40B4-BE49-F238E27FC236}">
                <a16:creationId xmlns:a16="http://schemas.microsoft.com/office/drawing/2014/main" id="{94F5B4C2-9558-4106-9F7B-D048E9EDD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011" y="4843153"/>
            <a:ext cx="3555656" cy="767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BB - Laat leesbeperkingen vervagen - Lectuur in passende leesvormen">
            <a:extLst>
              <a:ext uri="{FF2B5EF4-FFF2-40B4-BE49-F238E27FC236}">
                <a16:creationId xmlns:a16="http://schemas.microsoft.com/office/drawing/2014/main" id="{EEE57514-34A4-431A-9E71-7FBBD51C5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211" y="4733973"/>
            <a:ext cx="1489166" cy="1000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dicon Educatief en Passend Lezen | Educatief">
            <a:extLst>
              <a:ext uri="{FF2B5EF4-FFF2-40B4-BE49-F238E27FC236}">
                <a16:creationId xmlns:a16="http://schemas.microsoft.com/office/drawing/2014/main" id="{7C271DCF-5C8C-4E3B-9BE9-38B2A2C63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15" y="4777838"/>
            <a:ext cx="4142238" cy="109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83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4965430" y="820340"/>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defRPr/>
            </a:pPr>
            <a:r>
              <a:rPr lang="en-US" b="1" dirty="0" err="1">
                <a:latin typeface="Arial Black" panose="020B0A04020102020204" pitchFamily="34" charset="0"/>
              </a:rPr>
              <a:t>standaarden</a:t>
            </a:r>
            <a:endParaRPr kumimoji="0" lang="en-US" b="1" i="0" u="none" strike="noStrike" cap="none" spc="0" normalizeH="0" baseline="0" noProof="0" dirty="0">
              <a:ln>
                <a:noFill/>
              </a:ln>
              <a:effectLst/>
              <a:uLnTx/>
              <a:uFillTx/>
              <a:latin typeface="Arial Black" panose="020B0A04020102020204" pitchFamily="34" charset="0"/>
            </a:endParaRPr>
          </a:p>
        </p:txBody>
      </p:sp>
      <p:sp>
        <p:nvSpPr>
          <p:cNvPr id="2" name="Tijdelijke aanduiding voor tekst 1"/>
          <p:cNvSpPr>
            <a:spLocks noGrp="1"/>
          </p:cNvSpPr>
          <p:nvPr>
            <p:ph type="body" sz="quarter" idx="10"/>
          </p:nvPr>
        </p:nvSpPr>
        <p:spPr>
          <a:xfrm>
            <a:off x="4965431" y="2847840"/>
            <a:ext cx="6586489" cy="3785419"/>
          </a:xfrm>
        </p:spPr>
        <p:txBody>
          <a:bodyPr vert="horz" lIns="91440" tIns="45720" rIns="91440" bIns="45720" rtlCol="0">
            <a:normAutofit/>
          </a:bodyPr>
          <a:lstStyle/>
          <a:p>
            <a:pPr marL="0"/>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Webrichtlijnen: WCAG 2.1</a:t>
            </a:r>
          </a:p>
          <a:p>
            <a:r>
              <a:rPr lang="en-US" sz="2800" dirty="0" err="1">
                <a:latin typeface="Arial" panose="020B0604020202020204" pitchFamily="34" charset="0"/>
                <a:cs typeface="Arial" panose="020B0604020202020204" pitchFamily="34" charset="0"/>
              </a:rPr>
              <a:t>Europese</a:t>
            </a:r>
            <a:r>
              <a:rPr lang="en-US" sz="2800" dirty="0">
                <a:latin typeface="Arial" panose="020B0604020202020204" pitchFamily="34" charset="0"/>
                <a:cs typeface="Arial" panose="020B0604020202020204" pitchFamily="34" charset="0"/>
              </a:rPr>
              <a:t> Norm: EN 301 549</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EPUB accessibility 1.0</a:t>
            </a:r>
          </a:p>
          <a:p>
            <a:r>
              <a:rPr lang="en-US" sz="2800" dirty="0">
                <a:latin typeface="Arial" panose="020B0604020202020204" pitchFamily="34" charset="0"/>
                <a:cs typeface="Arial" panose="020B0604020202020204" pitchFamily="34" charset="0"/>
              </a:rPr>
              <a:t>Metadata: Schema.org </a:t>
            </a:r>
            <a:r>
              <a:rPr lang="en-US" sz="2800" dirty="0" err="1">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 ONIX</a:t>
            </a:r>
          </a:p>
          <a:p>
            <a:pPr marL="0" indent="0">
              <a:buNone/>
            </a:pPr>
            <a:endParaRPr lang="en-US" sz="2000" dirty="0">
              <a:latin typeface="+mn-lt"/>
            </a:endParaRPr>
          </a:p>
          <a:p>
            <a:pPr marL="0"/>
            <a:endParaRPr lang="en-US" sz="2000" dirty="0">
              <a:latin typeface="+mn-lt"/>
            </a:endParaRPr>
          </a:p>
          <a:p>
            <a:endParaRPr lang="en-US" sz="2000" dirty="0">
              <a:latin typeface="+mn-lt"/>
            </a:endParaRPr>
          </a:p>
        </p:txBody>
      </p:sp>
      <p:pic>
        <p:nvPicPr>
          <p:cNvPr id="6" name="Afbeelding 5">
            <a:extLst>
              <a:ext uri="{FF2B5EF4-FFF2-40B4-BE49-F238E27FC236}">
                <a16:creationId xmlns:a16="http://schemas.microsoft.com/office/drawing/2014/main" id="{94AEDF0D-154B-4431-838E-60C6FC5EA55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0745" r="37486"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88348"/>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BCC09720-A4A8-4F7E-9C84-AA5E66FA7C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841972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80680" y="1296781"/>
            <a:ext cx="11246612" cy="4073215"/>
          </a:xfrm>
        </p:spPr>
        <p:txBody>
          <a:bodyPr>
            <a:normAutofit/>
          </a:bodyPr>
          <a:lstStyle/>
          <a:p>
            <a:endParaRPr lang="nl-NL" sz="2800" dirty="0">
              <a:latin typeface="Arial" panose="020B0604020202020204" pitchFamily="34" charset="0"/>
              <a:cs typeface="Arial" panose="020B0604020202020204" pitchFamily="34" charset="0"/>
            </a:endParaRPr>
          </a:p>
          <a:p>
            <a:pPr lvl="0"/>
            <a:r>
              <a:rPr lang="nl-NL" sz="2800" b="1" dirty="0">
                <a:latin typeface="Arial" panose="020B0604020202020204" pitchFamily="34" charset="0"/>
                <a:cs typeface="Arial" panose="020B0604020202020204" pitchFamily="34" charset="0"/>
              </a:rPr>
              <a:t>autoriteit</a:t>
            </a:r>
            <a:r>
              <a:rPr lang="nl-NL" sz="2800" dirty="0">
                <a:latin typeface="Arial" panose="020B0604020202020204" pitchFamily="34" charset="0"/>
                <a:cs typeface="Arial" panose="020B0604020202020204" pitchFamily="34" charset="0"/>
              </a:rPr>
              <a:t>: formele eisen om te voldoen aan de wet</a:t>
            </a:r>
          </a:p>
          <a:p>
            <a:r>
              <a:rPr lang="nl-NL" sz="2800" b="1" dirty="0">
                <a:latin typeface="Arial" panose="020B0604020202020204" pitchFamily="34" charset="0"/>
                <a:cs typeface="Arial" panose="020B0604020202020204" pitchFamily="34" charset="0"/>
              </a:rPr>
              <a:t>ijkpunt</a:t>
            </a:r>
            <a:r>
              <a:rPr lang="nl-NL" sz="2800" dirty="0">
                <a:latin typeface="Arial" panose="020B0604020202020204" pitchFamily="34" charset="0"/>
                <a:cs typeface="Arial" panose="020B0604020202020204" pitchFamily="34" charset="0"/>
              </a:rPr>
              <a:t>: aan welke eisen moet ik voldoen en hoe bewijs ik dat?</a:t>
            </a:r>
          </a:p>
          <a:p>
            <a:r>
              <a:rPr lang="nl-NL" sz="2800" b="1" dirty="0">
                <a:latin typeface="Arial" panose="020B0604020202020204" pitchFamily="34" charset="0"/>
                <a:cs typeface="Arial" panose="020B0604020202020204" pitchFamily="34" charset="0"/>
              </a:rPr>
              <a:t>naslagwerk</a:t>
            </a:r>
            <a:r>
              <a:rPr lang="nl-NL" sz="2800" dirty="0">
                <a:latin typeface="Arial" panose="020B0604020202020204" pitchFamily="34" charset="0"/>
                <a:cs typeface="Arial" panose="020B0604020202020204" pitchFamily="34" charset="0"/>
              </a:rPr>
              <a:t>: experts kennis delen over digitale toegankelijkheid</a:t>
            </a:r>
          </a:p>
          <a:p>
            <a:pPr lvl="0"/>
            <a:endParaRPr lang="nl-NL" sz="2800" dirty="0">
              <a:latin typeface="Arial" panose="020B0604020202020204" pitchFamily="34" charset="0"/>
              <a:cs typeface="Arial" panose="020B0604020202020204" pitchFamily="34" charset="0"/>
            </a:endParaRPr>
          </a:p>
          <a:p>
            <a:pPr lvl="0"/>
            <a:r>
              <a:rPr lang="nl-NL" sz="2800" b="1" dirty="0">
                <a:latin typeface="Arial" panose="020B0604020202020204" pitchFamily="34" charset="0"/>
                <a:cs typeface="Arial" panose="020B0604020202020204" pitchFamily="34" charset="0"/>
              </a:rPr>
              <a:t>thermometer</a:t>
            </a:r>
            <a:r>
              <a:rPr lang="nl-NL" sz="2800" dirty="0">
                <a:latin typeface="Arial" panose="020B0604020202020204" pitchFamily="34" charset="0"/>
                <a:cs typeface="Arial" panose="020B0604020202020204" pitchFamily="34" charset="0"/>
              </a:rPr>
              <a:t>: hoe doe ik mijn voordeel met deze richtlijnen?</a:t>
            </a:r>
          </a:p>
          <a:p>
            <a:r>
              <a:rPr lang="nl-NL" sz="2800" b="1" dirty="0">
                <a:latin typeface="Arial" panose="020B0604020202020204" pitchFamily="34" charset="0"/>
                <a:cs typeface="Arial" panose="020B0604020202020204" pitchFamily="34" charset="0"/>
              </a:rPr>
              <a:t>vergelijking</a:t>
            </a:r>
            <a:r>
              <a:rPr lang="nl-NL" sz="2800" dirty="0">
                <a:latin typeface="Arial" panose="020B0604020202020204" pitchFamily="34" charset="0"/>
                <a:cs typeface="Arial" panose="020B0604020202020204" pitchFamily="34" charset="0"/>
              </a:rPr>
              <a:t>: verschillen in toegankelijkheid producten en diensten</a:t>
            </a:r>
          </a:p>
          <a:p>
            <a:pPr lvl="0"/>
            <a:endParaRPr lang="nl-NL" sz="2800" dirty="0">
              <a:latin typeface="Arial" panose="020B0604020202020204" pitchFamily="34" charset="0"/>
              <a:cs typeface="Arial" panose="020B0604020202020204" pitchFamily="34" charset="0"/>
            </a:endParaRP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Waarom standaarden?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882F783F-EC9F-4185-BDAC-C892BA82B5B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097220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80680" y="1296781"/>
            <a:ext cx="11246612" cy="4073215"/>
          </a:xfrm>
        </p:spPr>
        <p:txBody>
          <a:bodyPr>
            <a:normAutofit/>
          </a:bodyPr>
          <a:lstStyle/>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geen prettig leesvoer</a:t>
            </a:r>
          </a:p>
          <a:p>
            <a:r>
              <a:rPr lang="nl-NL" sz="2800" dirty="0">
                <a:latin typeface="Arial" panose="020B0604020202020204" pitchFamily="34" charset="0"/>
                <a:cs typeface="Arial" panose="020B0604020202020204" pitchFamily="34" charset="0"/>
              </a:rPr>
              <a:t>bedoeld als naslagwerk</a:t>
            </a:r>
          </a:p>
          <a:p>
            <a:r>
              <a:rPr lang="nl-NL" sz="2800" dirty="0">
                <a:latin typeface="Arial" panose="020B0604020202020204" pitchFamily="34" charset="0"/>
                <a:cs typeface="Arial" panose="020B0604020202020204" pitchFamily="34" charset="0"/>
              </a:rPr>
              <a:t>nuttig als kennisbron</a:t>
            </a:r>
          </a:p>
          <a:p>
            <a:r>
              <a:rPr lang="nl-NL" sz="2800" dirty="0">
                <a:latin typeface="Arial" panose="020B0604020202020204" pitchFamily="34" charset="0"/>
                <a:cs typeface="Arial" panose="020B0604020202020204" pitchFamily="34" charset="0"/>
              </a:rPr>
              <a:t>aan verandering onderhevig</a:t>
            </a:r>
          </a:p>
          <a:p>
            <a:r>
              <a:rPr lang="nl-NL" sz="2800" dirty="0">
                <a:latin typeface="Arial" panose="020B0604020202020204" pitchFamily="34" charset="0"/>
                <a:cs typeface="Arial" panose="020B0604020202020204" pitchFamily="34" charset="0"/>
              </a:rPr>
              <a:t>niet alleen een checklist</a:t>
            </a:r>
          </a:p>
          <a:p>
            <a:r>
              <a:rPr lang="nl-NL" sz="2800" dirty="0">
                <a:latin typeface="Arial" panose="020B0604020202020204" pitchFamily="34" charset="0"/>
                <a:cs typeface="Arial" panose="020B0604020202020204" pitchFamily="34" charset="0"/>
              </a:rPr>
              <a:t>niet volledig</a:t>
            </a:r>
          </a:p>
          <a:p>
            <a:endParaRPr lang="nl-NL" sz="2800" dirty="0">
              <a:latin typeface="Arial" panose="020B0604020202020204" pitchFamily="34" charset="0"/>
              <a:cs typeface="Arial" panose="020B0604020202020204" pitchFamily="34" charset="0"/>
            </a:endParaRP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over standaarden</a:t>
            </a: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687BA2A5-2811-4489-8DCE-E49AC06E5E7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0181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WCAG = Web Content Accessibility </a:t>
            </a:r>
            <a:r>
              <a:rPr lang="nl-NL" sz="2800" dirty="0" err="1">
                <a:latin typeface="Arial" panose="020B0604020202020204" pitchFamily="34" charset="0"/>
                <a:cs typeface="Arial" panose="020B0604020202020204" pitchFamily="34" charset="0"/>
              </a:rPr>
              <a:t>Guidelines</a:t>
            </a: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internationale norm voor toegankelijke websites, apps</a:t>
            </a:r>
          </a:p>
          <a:p>
            <a:r>
              <a:rPr lang="nl-NL" sz="2800" dirty="0">
                <a:latin typeface="Arial" panose="020B0604020202020204" pitchFamily="34" charset="0"/>
                <a:cs typeface="Arial" panose="020B0604020202020204" pitchFamily="34" charset="0"/>
              </a:rPr>
              <a:t>werkgroep van het World Wide Web Consortium (W3C)</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structuur:</a:t>
            </a:r>
          </a:p>
          <a:p>
            <a:pPr lvl="1"/>
            <a:r>
              <a:rPr lang="nl-NL" sz="2400" dirty="0">
                <a:latin typeface="Arial" panose="020B0604020202020204" pitchFamily="34" charset="0"/>
                <a:cs typeface="Arial" panose="020B0604020202020204" pitchFamily="34" charset="0"/>
              </a:rPr>
              <a:t>4 principes, 13 basisrichtlijnen, 78 criteria om aan te voldoen</a:t>
            </a:r>
          </a:p>
          <a:p>
            <a:pPr lvl="1"/>
            <a:r>
              <a:rPr lang="nl-NL" sz="2400" dirty="0">
                <a:latin typeface="Arial" panose="020B0604020202020204" pitchFamily="34" charset="0"/>
                <a:cs typeface="Arial" panose="020B0604020202020204" pitchFamily="34" charset="0"/>
              </a:rPr>
              <a:t>verschillende niveaus waarop je voldoet: A, AA of AAA</a:t>
            </a:r>
          </a:p>
          <a:p>
            <a:r>
              <a:rPr lang="nl-NL" sz="2800" dirty="0">
                <a:latin typeface="Arial" panose="020B0604020202020204" pitchFamily="34" charset="0"/>
                <a:cs typeface="Arial" panose="020B0604020202020204" pitchFamily="34" charset="0"/>
              </a:rPr>
              <a:t>verder:</a:t>
            </a:r>
          </a:p>
          <a:p>
            <a:pPr lvl="1"/>
            <a:r>
              <a:rPr lang="nl-NL" sz="2400" dirty="0">
                <a:latin typeface="Arial" panose="020B0604020202020204" pitchFamily="34" charset="0"/>
                <a:cs typeface="Arial" panose="020B0604020202020204" pitchFamily="34" charset="0"/>
              </a:rPr>
              <a:t>voorbeelden, uitzonderingen, verklarende woordenlijst</a:t>
            </a:r>
          </a:p>
          <a:p>
            <a:pPr lvl="1"/>
            <a:r>
              <a:rPr lang="nl-NL" sz="2400" dirty="0">
                <a:latin typeface="Arial" panose="020B0604020202020204" pitchFamily="34" charset="0"/>
                <a:cs typeface="Arial" panose="020B0604020202020204" pitchFamily="34" charset="0"/>
              </a:rPr>
              <a:t>afdoende en aanbevolen technieken</a:t>
            </a:r>
          </a:p>
          <a:p>
            <a:pPr lvl="1"/>
            <a:endParaRPr lang="nl-NL" sz="24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webrichtlijnen: WCAG 2.1</a:t>
            </a:r>
            <a:br>
              <a:rPr lang="en-US" sz="4000" dirty="0">
                <a:latin typeface="Arial" panose="020B0604020202020204" pitchFamily="34" charset="0"/>
                <a:cs typeface="Arial" panose="020B0604020202020204" pitchFamily="34" charset="0"/>
              </a:rPr>
            </a:b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73602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 calcmode="lin" valueType="num">
                                      <p:cBhvr additive="base">
                                        <p:cTn id="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anim calcmode="lin" valueType="num">
                                      <p:cBhvr additive="base">
                                        <p:cTn id="1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 calcmode="lin" valueType="num">
                                      <p:cBhvr additive="base">
                                        <p:cTn id="1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 calcmode="lin" valueType="num">
                                      <p:cBhvr additive="base">
                                        <p:cTn id="2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 calcmode="lin" valueType="num">
                                      <p:cBhvr additive="base">
                                        <p:cTn id="2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AC3676BC-33D8-4143-B769-A7B154346E70}"/>
              </a:ext>
            </a:extLst>
          </p:cNvPr>
          <p:cNvSpPr txBox="1"/>
          <p:nvPr/>
        </p:nvSpPr>
        <p:spPr>
          <a:xfrm>
            <a:off x="723715" y="1140032"/>
            <a:ext cx="11174991" cy="523220"/>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principes, richtlijnen, succescriteria, niveaus</a:t>
            </a:r>
          </a:p>
        </p:txBody>
      </p:sp>
      <p:sp>
        <p:nvSpPr>
          <p:cNvPr id="7" name="Tijdelijke aanduiding voor tekst 2">
            <a:extLst>
              <a:ext uri="{FF2B5EF4-FFF2-40B4-BE49-F238E27FC236}">
                <a16:creationId xmlns:a16="http://schemas.microsoft.com/office/drawing/2014/main" id="{CC0DC718-E386-4B40-967B-9FCE1A87AA9C}"/>
              </a:ext>
            </a:extLst>
          </p:cNvPr>
          <p:cNvSpPr txBox="1">
            <a:spLocks/>
          </p:cNvSpPr>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 2.1</a:t>
            </a:r>
            <a:br>
              <a:rPr lang="en-US" sz="4000" dirty="0">
                <a:latin typeface="Arial" panose="020B0604020202020204" pitchFamily="34" charset="0"/>
                <a:cs typeface="Arial" panose="020B0604020202020204" pitchFamily="34" charset="0"/>
              </a:rPr>
            </a:br>
            <a:endParaRPr lang="nl-NL" sz="4000" b="1" dirty="0">
              <a:solidFill>
                <a:srgbClr val="FF6600"/>
              </a:solidFill>
              <a:latin typeface="Avenir LT Std 55 Roman" panose="020B0503020203020204" pitchFamily="34" charset="0"/>
              <a:ea typeface="+mn-ea"/>
              <a:cs typeface="+mn-cs"/>
            </a:endParaRPr>
          </a:p>
        </p:txBody>
      </p:sp>
      <p:pic>
        <p:nvPicPr>
          <p:cNvPr id="5" name="Afbeelding 4"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8243E473-51CA-4C88-8DCF-D3FDC654A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15" y="1744529"/>
            <a:ext cx="11246613" cy="4530827"/>
          </a:xfrm>
          <a:prstGeom prst="rect">
            <a:avLst/>
          </a:prstGeom>
        </p:spPr>
      </p:pic>
      <p:sp>
        <p:nvSpPr>
          <p:cNvPr id="2" name="Rechthoek 1">
            <a:extLst>
              <a:ext uri="{FF2B5EF4-FFF2-40B4-BE49-F238E27FC236}">
                <a16:creationId xmlns:a16="http://schemas.microsoft.com/office/drawing/2014/main" id="{B3074437-C4BC-475D-899C-2A46562D2417}"/>
              </a:ext>
              <a:ext uri="{C183D7F6-B498-43B3-948B-1728B52AA6E4}">
                <adec:decorative xmlns:adec="http://schemas.microsoft.com/office/drawing/2017/decorative" val="1"/>
              </a:ext>
            </a:extLst>
          </p:cNvPr>
          <p:cNvSpPr/>
          <p:nvPr/>
        </p:nvSpPr>
        <p:spPr>
          <a:xfrm>
            <a:off x="540913" y="1663252"/>
            <a:ext cx="8937938" cy="47246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147A5F93-F9DC-4857-8EE3-B6A92AC6C97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56246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4073215"/>
          </a:xfrm>
        </p:spPr>
        <p:txBody>
          <a:bodyPr/>
          <a:lstStyle/>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eisen voor EU-richtlijn 2016/2102 en wetgeving in de lidstaten</a:t>
            </a:r>
          </a:p>
          <a:p>
            <a:r>
              <a:rPr lang="nl-NL" sz="2800" dirty="0">
                <a:latin typeface="Arial" panose="020B0604020202020204" pitchFamily="34" charset="0"/>
                <a:cs typeface="Arial" panose="020B0604020202020204" pitchFamily="34" charset="0"/>
              </a:rPr>
              <a:t>toegankelijke websites en apps van overheidsinstanties</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feitelijk: </a:t>
            </a:r>
            <a:r>
              <a:rPr lang="nl-NL" sz="2800" b="1" dirty="0">
                <a:latin typeface="Arial" panose="020B0604020202020204" pitchFamily="34" charset="0"/>
                <a:cs typeface="Arial" panose="020B0604020202020204" pitchFamily="34" charset="0"/>
              </a:rPr>
              <a:t>WCAG 2.1 A + AA</a:t>
            </a:r>
          </a:p>
          <a:p>
            <a:r>
              <a:rPr lang="nl-NL" sz="2800" dirty="0">
                <a:latin typeface="Arial" panose="020B0604020202020204" pitchFamily="34" charset="0"/>
                <a:cs typeface="Arial" panose="020B0604020202020204" pitchFamily="34" charset="0"/>
              </a:rPr>
              <a:t>betreft websites, apps, documenten</a:t>
            </a:r>
          </a:p>
          <a:p>
            <a:r>
              <a:rPr lang="nl-NL" sz="2800" dirty="0">
                <a:latin typeface="Arial" panose="020B0604020202020204" pitchFamily="34" charset="0"/>
                <a:cs typeface="Arial" panose="020B0604020202020204" pitchFamily="34" charset="0"/>
              </a:rPr>
              <a:t>vereist toegankelijk inkopen</a:t>
            </a:r>
          </a:p>
          <a:p>
            <a:r>
              <a:rPr lang="nl-NL" sz="2800" dirty="0">
                <a:latin typeface="Arial" panose="020B0604020202020204" pitchFamily="34" charset="0"/>
                <a:cs typeface="Arial" panose="020B0604020202020204" pitchFamily="34" charset="0"/>
              </a:rPr>
              <a:t>vereist bewijs en verklaring toegankelijkheid</a:t>
            </a:r>
          </a:p>
          <a:p>
            <a:endParaRPr lang="nl-NL" sz="2800" dirty="0"/>
          </a:p>
          <a:p>
            <a:endParaRPr lang="nl-NL" sz="2800" dirty="0"/>
          </a:p>
          <a:p>
            <a:endParaRPr lang="nl-NL" sz="2800" dirty="0"/>
          </a:p>
          <a:p>
            <a:pPr marL="0" indent="0">
              <a:buNone/>
            </a:pPr>
            <a:endParaRPr lang="nl-NL" sz="28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err="1">
                <a:latin typeface="Arial Black" panose="020B0A04020102020204" pitchFamily="34" charset="0"/>
                <a:cs typeface="Arial" panose="020B0604020202020204" pitchFamily="34" charset="0"/>
              </a:rPr>
              <a:t>Europese</a:t>
            </a:r>
            <a:r>
              <a:rPr lang="en-US" sz="4000" dirty="0">
                <a:latin typeface="Arial Black" panose="020B0A04020102020204" pitchFamily="34" charset="0"/>
                <a:cs typeface="Arial" panose="020B0604020202020204" pitchFamily="34" charset="0"/>
              </a:rPr>
              <a:t> Norm EN 301 549</a:t>
            </a:r>
            <a:br>
              <a:rPr lang="en-US" sz="4000" dirty="0">
                <a:latin typeface="Arial" panose="020B0604020202020204" pitchFamily="34" charset="0"/>
                <a:cs typeface="Arial" panose="020B0604020202020204" pitchFamily="34" charset="0"/>
              </a:rPr>
            </a:b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rPr>
              <a:t> </a:t>
            </a:r>
          </a:p>
        </p:txBody>
      </p:sp>
      <p:pic>
        <p:nvPicPr>
          <p:cNvPr id="4" name="Afbeelding 3">
            <a:extLst>
              <a:ext uri="{FF2B5EF4-FFF2-40B4-BE49-F238E27FC236}">
                <a16:creationId xmlns:a16="http://schemas.microsoft.com/office/drawing/2014/main" id="{81BF0F2C-FF3B-4E0F-ACE3-86F08E8B7C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5" name="Rechthoek 4">
            <a:extLst>
              <a:ext uri="{FF2B5EF4-FFF2-40B4-BE49-F238E27FC236}">
                <a16:creationId xmlns:a16="http://schemas.microsoft.com/office/drawing/2014/main" id="{CCC80504-9B6E-4918-B47F-D5D6ED8B3F06}"/>
              </a:ext>
              <a:ext uri="{C183D7F6-B498-43B3-948B-1728B52AA6E4}">
                <adec:decorative xmlns:adec="http://schemas.microsoft.com/office/drawing/2017/decorative" val="1"/>
              </a:ext>
            </a:extLst>
          </p:cNvPr>
          <p:cNvSpPr/>
          <p:nvPr/>
        </p:nvSpPr>
        <p:spPr>
          <a:xfrm>
            <a:off x="2228045" y="3206839"/>
            <a:ext cx="3258355" cy="6568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3471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BCC6C06D-8948-4B1D-8024-1B37B0E54C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pic>
        <p:nvPicPr>
          <p:cNvPr id="3" name="Afbeelding 2" descr="logo inclusiefpubliceren.nl">
            <a:extLst>
              <a:ext uri="{FF2B5EF4-FFF2-40B4-BE49-F238E27FC236}">
                <a16:creationId xmlns:a16="http://schemas.microsoft.com/office/drawing/2014/main" id="{4809B357-DEA3-4F56-AD64-E9D50D9CFA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68" y="587038"/>
            <a:ext cx="4883523" cy="1831321"/>
          </a:xfrm>
          <a:prstGeom prst="rect">
            <a:avLst/>
          </a:prstGeom>
        </p:spPr>
      </p:pic>
      <p:sp>
        <p:nvSpPr>
          <p:cNvPr id="2" name="Titel 1">
            <a:extLst>
              <a:ext uri="{FF2B5EF4-FFF2-40B4-BE49-F238E27FC236}">
                <a16:creationId xmlns:a16="http://schemas.microsoft.com/office/drawing/2014/main" id="{28587CBA-720D-4AE3-BD52-D93E6C88F27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kennisbank inclusiefpubliceren.nl</a:t>
            </a:r>
          </a:p>
        </p:txBody>
      </p:sp>
      <p:graphicFrame>
        <p:nvGraphicFramePr>
          <p:cNvPr id="13" name="Tekstvak 3" descr="Kennisbank Inclusiefpubliceren.nl">
            <a:extLst>
              <a:ext uri="{FF2B5EF4-FFF2-40B4-BE49-F238E27FC236}">
                <a16:creationId xmlns:a16="http://schemas.microsoft.com/office/drawing/2014/main" id="{1540690E-CBB0-4BF8-AA7E-2778E390FA39}"/>
              </a:ext>
            </a:extLst>
          </p:cNvPr>
          <p:cNvGraphicFramePr/>
          <p:nvPr>
            <p:extLst>
              <p:ext uri="{D42A27DB-BD31-4B8C-83A1-F6EECF244321}">
                <p14:modId xmlns:p14="http://schemas.microsoft.com/office/powerpoint/2010/main" val="1068734895"/>
              </p:ext>
            </p:extLst>
          </p:nvPr>
        </p:nvGraphicFramePr>
        <p:xfrm>
          <a:off x="763842" y="2823815"/>
          <a:ext cx="9171728" cy="3231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1516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120842"/>
          </a:xfrm>
        </p:spPr>
        <p:txBody>
          <a:bodyPr>
            <a:normAutofit/>
          </a:bodyPr>
          <a:lstStyle/>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EPUB 3.2: EPUB-standaard (mei 2019)</a:t>
            </a:r>
          </a:p>
          <a:p>
            <a:r>
              <a:rPr lang="nl-NL" sz="2800" dirty="0">
                <a:latin typeface="Arial" panose="020B0604020202020204" pitchFamily="34" charset="0"/>
                <a:cs typeface="Arial" panose="020B0604020202020204" pitchFamily="34" charset="0"/>
              </a:rPr>
              <a:t>EPUB accessibility 1.0 (januari 2017) </a:t>
            </a:r>
          </a:p>
          <a:p>
            <a:endParaRPr lang="nl-NL" sz="2800" dirty="0">
              <a:latin typeface="Arial" panose="020B0604020202020204" pitchFamily="34" charset="0"/>
              <a:cs typeface="Arial" panose="020B0604020202020204" pitchFamily="34" charset="0"/>
            </a:endParaRPr>
          </a:p>
          <a:p>
            <a:pPr marL="0" indent="0">
              <a:buNone/>
            </a:pPr>
            <a:r>
              <a:rPr lang="nl-NL" sz="2800" b="1" dirty="0">
                <a:latin typeface="Arial" panose="020B0604020202020204" pitchFamily="34" charset="0"/>
                <a:cs typeface="Arial" panose="020B0604020202020204" pitchFamily="34" charset="0"/>
              </a:rPr>
              <a:t>structuur</a:t>
            </a:r>
          </a:p>
          <a:p>
            <a:r>
              <a:rPr lang="nl-NL" sz="2800" dirty="0">
                <a:latin typeface="Arial" panose="020B0604020202020204" pitchFamily="34" charset="0"/>
                <a:cs typeface="Arial" panose="020B0604020202020204" pitchFamily="34" charset="0"/>
              </a:rPr>
              <a:t>toegankelijkheid: </a:t>
            </a:r>
            <a:r>
              <a:rPr lang="nl-NL" sz="2800" b="1" dirty="0">
                <a:latin typeface="Arial" panose="020B0604020202020204" pitchFamily="34" charset="0"/>
                <a:cs typeface="Arial" panose="020B0604020202020204" pitchFamily="34" charset="0"/>
              </a:rPr>
              <a:t>WCAG </a:t>
            </a:r>
            <a:r>
              <a:rPr lang="nl-NL" sz="2800" dirty="0">
                <a:latin typeface="Arial" panose="020B0604020202020204" pitchFamily="34" charset="0"/>
                <a:cs typeface="Arial" panose="020B0604020202020204" pitchFamily="34" charset="0"/>
              </a:rPr>
              <a:t>2.0 niveau A (2.1 AA aanbevolen)</a:t>
            </a:r>
          </a:p>
          <a:p>
            <a:r>
              <a:rPr lang="nl-NL" sz="2800" dirty="0">
                <a:latin typeface="Arial" panose="020B0604020202020204" pitchFamily="34" charset="0"/>
                <a:cs typeface="Arial" panose="020B0604020202020204" pitchFamily="34" charset="0"/>
              </a:rPr>
              <a:t>vindbaarheid: metadata over toegankelijkheid</a:t>
            </a:r>
          </a:p>
          <a:p>
            <a:r>
              <a:rPr lang="nl-NL" sz="2800" dirty="0">
                <a:latin typeface="Arial" panose="020B0604020202020204" pitchFamily="34" charset="0"/>
                <a:cs typeface="Arial" panose="020B0604020202020204" pitchFamily="34" charset="0"/>
              </a:rPr>
              <a:t>verrijking: voor doelgroepen, o.a. synchroon tekst en audio</a:t>
            </a:r>
          </a:p>
          <a:p>
            <a:r>
              <a:rPr lang="nl-NL" sz="2800" dirty="0">
                <a:latin typeface="Arial" panose="020B0604020202020204" pitchFamily="34" charset="0"/>
                <a:cs typeface="Arial" panose="020B0604020202020204" pitchFamily="34" charset="0"/>
              </a:rPr>
              <a:t>distributie: o.a. DRM mag niet toegankelijkheid niet blokkeren</a:t>
            </a: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a:latin typeface="Arial Black" panose="020B0A04020102020204" pitchFamily="34" charset="0"/>
                <a:cs typeface="Arial" panose="020B0604020202020204" pitchFamily="34" charset="0"/>
              </a:rPr>
              <a:t>EPUB accessibility 1.0</a:t>
            </a:r>
            <a:br>
              <a:rPr lang="en-US" sz="4000" dirty="0">
                <a:latin typeface="Arial" panose="020B0604020202020204" pitchFamily="34" charset="0"/>
                <a:cs typeface="Arial" panose="020B0604020202020204" pitchFamily="34" charset="0"/>
              </a:rPr>
            </a:b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3B0B63CE-DAF6-4146-B744-90111DCCC6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5" name="Rechthoek 4">
            <a:extLst>
              <a:ext uri="{FF2B5EF4-FFF2-40B4-BE49-F238E27FC236}">
                <a16:creationId xmlns:a16="http://schemas.microsoft.com/office/drawing/2014/main" id="{4A4E2CE6-891F-480E-8A83-CB3C7A0B149A}"/>
              </a:ext>
              <a:ext uri="{C183D7F6-B498-43B3-948B-1728B52AA6E4}">
                <adec:decorative xmlns:adec="http://schemas.microsoft.com/office/drawing/2017/decorative" val="1"/>
              </a:ext>
            </a:extLst>
          </p:cNvPr>
          <p:cNvSpPr/>
          <p:nvPr/>
        </p:nvSpPr>
        <p:spPr>
          <a:xfrm>
            <a:off x="3760478" y="3699934"/>
            <a:ext cx="6542468" cy="6568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24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120842"/>
          </a:xfrm>
        </p:spPr>
        <p:txBody>
          <a:bodyPr>
            <a:normAutofit/>
          </a:bodyPr>
          <a:lstStyle/>
          <a:p>
            <a:pPr marL="0" indent="0">
              <a:buNone/>
            </a:pPr>
            <a:endParaRPr lang="nl-NL" sz="2800" dirty="0">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ONIX </a:t>
            </a:r>
            <a:r>
              <a:rPr lang="nl-NL" sz="2800" dirty="0">
                <a:latin typeface="Arial" panose="020B0604020202020204" pitchFamily="34" charset="0"/>
                <a:cs typeface="Arial" panose="020B0604020202020204" pitchFamily="34" charset="0"/>
              </a:rPr>
              <a:t>- codelist 196 - metadata toegankelijkheid </a:t>
            </a:r>
          </a:p>
          <a:p>
            <a:endParaRPr lang="nl-NL" sz="2800" dirty="0">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Schema.org</a:t>
            </a:r>
            <a:r>
              <a:rPr lang="nl-NL" sz="2800" dirty="0">
                <a:latin typeface="Arial" panose="020B0604020202020204" pitchFamily="34" charset="0"/>
                <a:cs typeface="Arial" panose="020B0604020202020204" pitchFamily="34" charset="0"/>
              </a:rPr>
              <a:t> - metadata toegankelijkheid voor EPUB / audioboeken</a:t>
            </a:r>
          </a:p>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o.a. ‘Accessibility Summary’: samenvatting van de mate van toegankelijkheid voor gebruikers</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Metadata maken deel uit van EAA – e-books</a:t>
            </a:r>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err="1">
                <a:latin typeface="Arial Black" panose="020B0A04020102020204" pitchFamily="34" charset="0"/>
                <a:cs typeface="Arial" panose="020B0604020202020204" pitchFamily="34" charset="0"/>
              </a:rPr>
              <a:t>standaarden</a:t>
            </a:r>
            <a:r>
              <a:rPr lang="en-US" sz="4000" dirty="0">
                <a:latin typeface="Arial Black" panose="020B0A04020102020204" pitchFamily="34" charset="0"/>
                <a:cs typeface="Arial" panose="020B0604020202020204" pitchFamily="34" charset="0"/>
              </a:rPr>
              <a:t> </a:t>
            </a:r>
            <a:r>
              <a:rPr lang="en-US" sz="4000" dirty="0" err="1">
                <a:latin typeface="Arial Black" panose="020B0A04020102020204" pitchFamily="34" charset="0"/>
                <a:cs typeface="Arial" panose="020B0604020202020204" pitchFamily="34" charset="0"/>
              </a:rPr>
              <a:t>voor</a:t>
            </a:r>
            <a:r>
              <a:rPr lang="en-US" sz="4000" dirty="0">
                <a:latin typeface="Arial Black" panose="020B0A04020102020204" pitchFamily="34" charset="0"/>
                <a:cs typeface="Arial" panose="020B0604020202020204" pitchFamily="34" charset="0"/>
              </a:rPr>
              <a:t> metadata</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3B0B63CE-DAF6-4146-B744-90111DCCC6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298317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80680" y="1296781"/>
            <a:ext cx="11246612" cy="4073215"/>
          </a:xfrm>
        </p:spPr>
        <p:txBody>
          <a:bodyPr>
            <a:normAutofit lnSpcReduction="10000"/>
          </a:bodyPr>
          <a:lstStyle/>
          <a:p>
            <a:endParaRPr lang="nl-NL" sz="2800" dirty="0"/>
          </a:p>
          <a:p>
            <a:endParaRPr lang="nl-NL" sz="2800" dirty="0"/>
          </a:p>
          <a:p>
            <a:pPr lvl="1"/>
            <a:r>
              <a:rPr lang="nl-NL" sz="2800" b="1" dirty="0">
                <a:latin typeface="Arial" panose="020B0604020202020204" pitchFamily="34" charset="0"/>
                <a:cs typeface="Arial" panose="020B0604020202020204" pitchFamily="34" charset="0"/>
              </a:rPr>
              <a:t>waarneembaar 	</a:t>
            </a:r>
            <a:r>
              <a:rPr lang="nl-NL" sz="2800" dirty="0">
                <a:latin typeface="Arial" panose="020B0604020202020204" pitchFamily="34" charset="0"/>
                <a:cs typeface="Arial" panose="020B0604020202020204" pitchFamily="34" charset="0"/>
              </a:rPr>
              <a:t>voor alle zintuigen</a:t>
            </a:r>
          </a:p>
          <a:p>
            <a:pPr lvl="1"/>
            <a:endParaRPr lang="nl-NL" sz="2800" dirty="0">
              <a:latin typeface="Arial" panose="020B0604020202020204" pitchFamily="34" charset="0"/>
              <a:cs typeface="Arial" panose="020B0604020202020204" pitchFamily="34" charset="0"/>
            </a:endParaRPr>
          </a:p>
          <a:p>
            <a:pPr lvl="1"/>
            <a:r>
              <a:rPr lang="nl-NL" sz="2800" b="1" dirty="0">
                <a:latin typeface="Arial" panose="020B0604020202020204" pitchFamily="34" charset="0"/>
                <a:cs typeface="Arial" panose="020B0604020202020204" pitchFamily="34" charset="0"/>
              </a:rPr>
              <a:t>bedienbaar 		</a:t>
            </a:r>
            <a:r>
              <a:rPr lang="nl-NL" sz="2800" dirty="0">
                <a:latin typeface="Arial" panose="020B0604020202020204" pitchFamily="34" charset="0"/>
                <a:cs typeface="Arial" panose="020B0604020202020204" pitchFamily="34" charset="0"/>
              </a:rPr>
              <a:t>van elke interactie</a:t>
            </a:r>
          </a:p>
          <a:p>
            <a:pPr lvl="1"/>
            <a:endParaRPr lang="nl-NL" sz="2800" dirty="0">
              <a:latin typeface="Arial" panose="020B0604020202020204" pitchFamily="34" charset="0"/>
              <a:cs typeface="Arial" panose="020B0604020202020204" pitchFamily="34" charset="0"/>
            </a:endParaRPr>
          </a:p>
          <a:p>
            <a:pPr lvl="1"/>
            <a:r>
              <a:rPr lang="nl-NL" sz="2800" b="1" dirty="0">
                <a:latin typeface="Arial" panose="020B0604020202020204" pitchFamily="34" charset="0"/>
                <a:cs typeface="Arial" panose="020B0604020202020204" pitchFamily="34" charset="0"/>
              </a:rPr>
              <a:t>begrijpelijk 		</a:t>
            </a:r>
            <a:r>
              <a:rPr lang="nl-NL" sz="2800" dirty="0">
                <a:latin typeface="Arial" panose="020B0604020202020204" pitchFamily="34" charset="0"/>
                <a:cs typeface="Arial" panose="020B0604020202020204" pitchFamily="34" charset="0"/>
              </a:rPr>
              <a:t>alle informatie en bediening</a:t>
            </a:r>
          </a:p>
          <a:p>
            <a:pPr lvl="1"/>
            <a:endParaRPr lang="nl-NL" sz="2800" dirty="0">
              <a:latin typeface="Arial" panose="020B0604020202020204" pitchFamily="34" charset="0"/>
              <a:cs typeface="Arial" panose="020B0604020202020204" pitchFamily="34" charset="0"/>
            </a:endParaRPr>
          </a:p>
          <a:p>
            <a:pPr lvl="1"/>
            <a:r>
              <a:rPr lang="nl-NL" sz="2800" b="1" dirty="0">
                <a:latin typeface="Arial" panose="020B0604020202020204" pitchFamily="34" charset="0"/>
                <a:cs typeface="Arial" panose="020B0604020202020204" pitchFamily="34" charset="0"/>
              </a:rPr>
              <a:t>robuust 		</a:t>
            </a:r>
            <a:r>
              <a:rPr lang="nl-NL" sz="2800" dirty="0">
                <a:latin typeface="Arial" panose="020B0604020202020204" pitchFamily="34" charset="0"/>
                <a:cs typeface="Arial" panose="020B0604020202020204" pitchFamily="34" charset="0"/>
              </a:rPr>
              <a:t>voor browsers, software, hulpapparatuur</a:t>
            </a:r>
          </a:p>
          <a:p>
            <a:pPr marL="457200" lvl="1" indent="0">
              <a:buNone/>
            </a:pPr>
            <a:endParaRPr lang="nl-NL" sz="2800" b="1" dirty="0"/>
          </a:p>
          <a:p>
            <a:endParaRPr lang="nl-NL"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principes toegankelijkheid</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B2DEB956-1267-4982-9389-DF6D85533A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346785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4073215"/>
          </a:xfrm>
        </p:spPr>
        <p:txBody>
          <a:bodyPr>
            <a:normAutofit fontScale="92500" lnSpcReduction="10000"/>
          </a:bodyPr>
          <a:lstStyle/>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 Denk aan:</a:t>
            </a:r>
          </a:p>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ondertiteling </a:t>
            </a:r>
          </a:p>
          <a:p>
            <a:r>
              <a:rPr lang="nl-NL" sz="2800" dirty="0">
                <a:latin typeface="Arial" panose="020B0604020202020204" pitchFamily="34" charset="0"/>
                <a:cs typeface="Arial" panose="020B0604020202020204" pitchFamily="34" charset="0"/>
              </a:rPr>
              <a:t>tekstalternatieven, beeldbeschrijving </a:t>
            </a:r>
          </a:p>
          <a:p>
            <a:r>
              <a:rPr lang="nl-NL" sz="2800" dirty="0">
                <a:latin typeface="Arial" panose="020B0604020202020204" pitchFamily="34" charset="0"/>
                <a:cs typeface="Arial" panose="020B0604020202020204" pitchFamily="34" charset="0"/>
              </a:rPr>
              <a:t>betekenisvolle leesvolgorde</a:t>
            </a:r>
          </a:p>
          <a:p>
            <a:r>
              <a:rPr lang="nl-NL" sz="2800" dirty="0">
                <a:latin typeface="Arial" panose="020B0604020202020204" pitchFamily="34" charset="0"/>
                <a:cs typeface="Arial" panose="020B0604020202020204" pitchFamily="34" charset="0"/>
              </a:rPr>
              <a:t>contrast</a:t>
            </a:r>
          </a:p>
          <a:p>
            <a:r>
              <a:rPr lang="nl-NL" sz="2800" dirty="0">
                <a:latin typeface="Arial" panose="020B0604020202020204" pitchFamily="34" charset="0"/>
                <a:cs typeface="Arial" panose="020B0604020202020204" pitchFamily="34" charset="0"/>
              </a:rPr>
              <a:t>kleurgebruik</a:t>
            </a:r>
          </a:p>
          <a:p>
            <a:r>
              <a:rPr lang="nl-NL" sz="2800" dirty="0">
                <a:latin typeface="Arial" panose="020B0604020202020204" pitchFamily="34" charset="0"/>
                <a:cs typeface="Arial" panose="020B0604020202020204" pitchFamily="34" charset="0"/>
              </a:rPr>
              <a:t>(lettertypes, lettergroottes, marges, …)</a:t>
            </a:r>
          </a:p>
          <a:p>
            <a:endParaRPr lang="nl-NL" sz="2800" dirty="0"/>
          </a:p>
          <a:p>
            <a:pPr marL="0" indent="0">
              <a:buNone/>
            </a:pPr>
            <a:endParaRPr lang="nl-NL" sz="2800" dirty="0"/>
          </a:p>
          <a:p>
            <a:pPr marL="0" indent="0">
              <a:buNone/>
            </a:pPr>
            <a:endParaRPr lang="nl-NL" sz="28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waarneembaar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5FEF18B6-2894-42AC-A386-D3E89EB29F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034378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4073215"/>
          </a:xfrm>
        </p:spPr>
        <p:txBody>
          <a:bodyPr>
            <a:normAutofit fontScale="92500" lnSpcReduction="10000"/>
          </a:bodyPr>
          <a:lstStyle/>
          <a:p>
            <a:pPr marL="0" indent="0">
              <a:buNone/>
            </a:pPr>
            <a:endParaRPr lang="nl-NL" sz="2800" dirty="0"/>
          </a:p>
          <a:p>
            <a:pPr marL="0" indent="0">
              <a:buNone/>
            </a:pPr>
            <a:r>
              <a:rPr lang="nl-NL" sz="2800" dirty="0">
                <a:latin typeface="Arial" panose="020B0604020202020204" pitchFamily="34" charset="0"/>
                <a:cs typeface="Arial" panose="020B0604020202020204" pitchFamily="34" charset="0"/>
              </a:rPr>
              <a:t>Denk aan:</a:t>
            </a:r>
          </a:p>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bediening óók met toetsen</a:t>
            </a:r>
          </a:p>
          <a:p>
            <a:r>
              <a:rPr lang="nl-NL" sz="2800" dirty="0">
                <a:latin typeface="Arial" panose="020B0604020202020204" pitchFamily="34" charset="0"/>
                <a:cs typeface="Arial" panose="020B0604020202020204" pitchFamily="34" charset="0"/>
              </a:rPr>
              <a:t>volgorde toetsenbordbediening</a:t>
            </a:r>
          </a:p>
          <a:p>
            <a:r>
              <a:rPr lang="nl-NL" sz="2800" dirty="0">
                <a:latin typeface="Arial" panose="020B0604020202020204" pitchFamily="34" charset="0"/>
                <a:cs typeface="Arial" panose="020B0604020202020204" pitchFamily="34" charset="0"/>
              </a:rPr>
              <a:t>kunnen pauzeren, stoppen, verbergen, tijdslimiet kunnen uitzetten</a:t>
            </a:r>
          </a:p>
          <a:p>
            <a:r>
              <a:rPr lang="nl-NL" sz="2800" dirty="0">
                <a:latin typeface="Arial" panose="020B0604020202020204" pitchFamily="34" charset="0"/>
                <a:cs typeface="Arial" panose="020B0604020202020204" pitchFamily="34" charset="0"/>
              </a:rPr>
              <a:t>herhalende content overslaan (skiplink)</a:t>
            </a:r>
          </a:p>
          <a:p>
            <a:r>
              <a:rPr lang="nl-NL" sz="2800" dirty="0">
                <a:latin typeface="Arial" panose="020B0604020202020204" pitchFamily="34" charset="0"/>
                <a:cs typeface="Arial" panose="020B0604020202020204" pitchFamily="34" charset="0"/>
              </a:rPr>
              <a:t>betekenisvolle paginatitels</a:t>
            </a:r>
          </a:p>
          <a:p>
            <a:r>
              <a:rPr lang="nl-NL" sz="2800" dirty="0">
                <a:latin typeface="Arial" panose="020B0604020202020204" pitchFamily="34" charset="0"/>
                <a:cs typeface="Arial" panose="020B0604020202020204" pitchFamily="34" charset="0"/>
              </a:rPr>
              <a:t>betekenisvolle linknamen</a:t>
            </a:r>
          </a:p>
          <a:p>
            <a:pPr marL="0" indent="0">
              <a:buNone/>
            </a:pPr>
            <a:endParaRPr lang="nl-NL" sz="2800" dirty="0"/>
          </a:p>
          <a:p>
            <a:pPr marL="0" indent="0">
              <a:buNone/>
            </a:pPr>
            <a:endParaRPr lang="nl-NL" sz="28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bedienbaar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67F231C4-58F2-45B9-B5E3-A9650F5682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931669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4073215"/>
          </a:xfrm>
        </p:spPr>
        <p:txBody>
          <a:bodyPr/>
          <a:lstStyle/>
          <a:p>
            <a:pPr marL="0" indent="0">
              <a:buNone/>
            </a:pPr>
            <a:endParaRPr lang="nl-NL" sz="2800" dirty="0"/>
          </a:p>
          <a:p>
            <a:pPr marL="0" indent="0">
              <a:buNone/>
            </a:pPr>
            <a:r>
              <a:rPr lang="nl-NL" sz="2800" dirty="0">
                <a:latin typeface="Arial" panose="020B0604020202020204" pitchFamily="34" charset="0"/>
                <a:cs typeface="Arial" panose="020B0604020202020204" pitchFamily="34" charset="0"/>
              </a:rPr>
              <a:t>Denk aan:</a:t>
            </a:r>
          </a:p>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correcte voorleestaal van teksten</a:t>
            </a:r>
          </a:p>
          <a:p>
            <a:r>
              <a:rPr lang="nl-NL" sz="2800" dirty="0">
                <a:latin typeface="Arial" panose="020B0604020202020204" pitchFamily="34" charset="0"/>
                <a:cs typeface="Arial" panose="020B0604020202020204" pitchFamily="34" charset="0"/>
              </a:rPr>
              <a:t>begrijpelijke taal</a:t>
            </a:r>
          </a:p>
          <a:p>
            <a:r>
              <a:rPr lang="nl-NL" sz="2800" dirty="0">
                <a:latin typeface="Arial" panose="020B0604020202020204" pitchFamily="34" charset="0"/>
                <a:cs typeface="Arial" panose="020B0604020202020204" pitchFamily="34" charset="0"/>
              </a:rPr>
              <a:t>consistente navigatie</a:t>
            </a:r>
          </a:p>
          <a:p>
            <a:r>
              <a:rPr lang="nl-NL" sz="2800" dirty="0">
                <a:latin typeface="Arial" panose="020B0604020202020204" pitchFamily="34" charset="0"/>
                <a:cs typeface="Arial" panose="020B0604020202020204" pitchFamily="34" charset="0"/>
              </a:rPr>
              <a:t>goede foutinstructies</a:t>
            </a:r>
          </a:p>
          <a:p>
            <a:pPr marL="0" indent="0">
              <a:buNone/>
            </a:pPr>
            <a:endParaRPr lang="nl-NL" sz="28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begrijpelijk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E9A5F8F1-8A60-42F4-8BE9-FD6E0113FD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477445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4527331"/>
          </a:xfrm>
        </p:spPr>
        <p:txBody>
          <a:bodyPr>
            <a:normAutofit lnSpcReduction="10000"/>
          </a:bodyPr>
          <a:lstStyle/>
          <a:p>
            <a:pPr marL="0" indent="0">
              <a:buNone/>
            </a:pPr>
            <a:endParaRPr lang="nl-NL" sz="2800" dirty="0"/>
          </a:p>
          <a:p>
            <a:pPr marL="0" indent="0">
              <a:buNone/>
            </a:pPr>
            <a:r>
              <a:rPr lang="nl-NL" sz="2800" dirty="0">
                <a:latin typeface="Arial" panose="020B0604020202020204" pitchFamily="34" charset="0"/>
                <a:cs typeface="Arial" panose="020B0604020202020204" pitchFamily="34" charset="0"/>
              </a:rPr>
              <a:t>Denk aan: </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b="1" dirty="0">
                <a:latin typeface="Arial" panose="020B0604020202020204" pitchFamily="34" charset="0"/>
                <a:cs typeface="Arial" panose="020B0604020202020204" pitchFamily="34" charset="0"/>
              </a:rPr>
              <a:t>compatibiliteit: </a:t>
            </a:r>
            <a:r>
              <a:rPr lang="nl-NL" sz="2800" dirty="0">
                <a:latin typeface="Arial" panose="020B0604020202020204" pitchFamily="34" charset="0"/>
                <a:cs typeface="Arial" panose="020B0604020202020204" pitchFamily="34" charset="0"/>
              </a:rPr>
              <a:t>content werkt samen met</a:t>
            </a:r>
          </a:p>
          <a:p>
            <a:r>
              <a:rPr lang="nl-NL" sz="2800" dirty="0">
                <a:latin typeface="Arial" panose="020B0604020202020204" pitchFamily="34" charset="0"/>
                <a:cs typeface="Arial" panose="020B0604020202020204" pitchFamily="34" charset="0"/>
              </a:rPr>
              <a:t>app, reader, browser, etc.</a:t>
            </a:r>
          </a:p>
          <a:p>
            <a:r>
              <a:rPr lang="nl-NL" sz="2800" dirty="0">
                <a:latin typeface="Arial" panose="020B0604020202020204" pitchFamily="34" charset="0"/>
                <a:cs typeface="Arial" panose="020B0604020202020204" pitchFamily="34" charset="0"/>
              </a:rPr>
              <a:t>hulptechnologie als schermlezer, spraakherkenning</a:t>
            </a:r>
          </a:p>
          <a:p>
            <a:r>
              <a:rPr lang="nl-NL" sz="2800" dirty="0">
                <a:latin typeface="Arial" panose="020B0604020202020204" pitchFamily="34" charset="0"/>
                <a:cs typeface="Arial" panose="020B0604020202020204" pitchFamily="34" charset="0"/>
              </a:rPr>
              <a:t>huidige én toekomstige software en hardware, </a:t>
            </a:r>
          </a:p>
          <a:p>
            <a:pPr marL="0" indent="0">
              <a:buNone/>
            </a:pPr>
            <a:endParaRPr lang="nl-NL" sz="2800" dirty="0"/>
          </a:p>
          <a:p>
            <a:pPr marL="0" indent="0">
              <a:buNone/>
            </a:pPr>
            <a:r>
              <a:rPr lang="nl-NL" sz="2800" dirty="0">
                <a:latin typeface="Arial" panose="020B0604020202020204" pitchFamily="34" charset="0"/>
                <a:cs typeface="Arial" panose="020B0604020202020204" pitchFamily="34" charset="0"/>
              </a:rPr>
              <a:t>valide code: volledige begin- en eindtags etc.</a:t>
            </a:r>
          </a:p>
          <a:p>
            <a:pPr marL="0" indent="0">
              <a:buNone/>
            </a:pPr>
            <a:endParaRPr lang="nl-NL" sz="2800" dirty="0"/>
          </a:p>
          <a:p>
            <a:pPr marL="0" indent="0">
              <a:buNone/>
            </a:pPr>
            <a:endParaRPr lang="nl-NL" sz="28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Arial" panose="020B0604020202020204" pitchFamily="34" charset="0"/>
              </a:rPr>
              <a:t>robuust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6581DB50-3ECB-44F0-A696-014A1AEAE5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830232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2">
            <a:extLst>
              <a:ext uri="{FF2B5EF4-FFF2-40B4-BE49-F238E27FC236}">
                <a16:creationId xmlns:a16="http://schemas.microsoft.com/office/drawing/2014/main" id="{CC0DC718-E386-4B40-967B-9FCE1A87AA9C}"/>
              </a:ext>
            </a:extLst>
          </p:cNvPr>
          <p:cNvSpPr txBox="1">
            <a:spLocks/>
          </p:cNvSpPr>
          <p:nvPr/>
        </p:nvSpPr>
        <p:spPr>
          <a:xfrm>
            <a:off x="804995" y="520279"/>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 2.1</a:t>
            </a:r>
            <a:br>
              <a:rPr lang="en-US" sz="4000" dirty="0">
                <a:latin typeface="Arial" panose="020B0604020202020204" pitchFamily="34" charset="0"/>
                <a:cs typeface="Arial" panose="020B0604020202020204" pitchFamily="34" charset="0"/>
              </a:rPr>
            </a:br>
            <a:endParaRPr lang="nl-NL" sz="4000" b="1" dirty="0">
              <a:solidFill>
                <a:srgbClr val="FF6600"/>
              </a:solidFill>
              <a:latin typeface="Avenir LT Std 55 Roman" panose="020B0503020203020204" pitchFamily="34" charset="0"/>
              <a:ea typeface="+mn-ea"/>
              <a:cs typeface="+mn-cs"/>
            </a:endParaRPr>
          </a:p>
        </p:txBody>
      </p:sp>
      <p:pic>
        <p:nvPicPr>
          <p:cNvPr id="3" name="Afbeelding 2" descr="schermafbeelding van de homepage van de Web content Accessibility Guidelines (WCAG) 2.1 in het Nederlands">
            <a:extLst>
              <a:ext uri="{FF2B5EF4-FFF2-40B4-BE49-F238E27FC236}">
                <a16:creationId xmlns:a16="http://schemas.microsoft.com/office/drawing/2014/main" id="{292EDD44-4CA1-4649-AEF0-3A105181AC0B}"/>
              </a:ext>
            </a:extLst>
          </p:cNvPr>
          <p:cNvPicPr>
            <a:picLocks noChangeAspect="1"/>
          </p:cNvPicPr>
          <p:nvPr/>
        </p:nvPicPr>
        <p:blipFill>
          <a:blip r:embed="rId3"/>
          <a:stretch>
            <a:fillRect/>
          </a:stretch>
        </p:blipFill>
        <p:spPr>
          <a:xfrm>
            <a:off x="0" y="1071966"/>
            <a:ext cx="12192000" cy="5786034"/>
          </a:xfrm>
          <a:prstGeom prst="rect">
            <a:avLst/>
          </a:prstGeom>
        </p:spPr>
      </p:pic>
      <p:pic>
        <p:nvPicPr>
          <p:cNvPr id="4" name="Afbeelding 3">
            <a:extLst>
              <a:ext uri="{FF2B5EF4-FFF2-40B4-BE49-F238E27FC236}">
                <a16:creationId xmlns:a16="http://schemas.microsoft.com/office/drawing/2014/main" id="{C0CB0F0C-D3D6-40B2-B91B-912DAE505E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104725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AC3676BC-33D8-4143-B769-A7B154346E70}"/>
              </a:ext>
            </a:extLst>
          </p:cNvPr>
          <p:cNvSpPr txBox="1"/>
          <p:nvPr/>
        </p:nvSpPr>
        <p:spPr>
          <a:xfrm>
            <a:off x="723715" y="1140032"/>
            <a:ext cx="11174991" cy="523220"/>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principes, richtlijnen, succescriteria, niveaus</a:t>
            </a:r>
          </a:p>
        </p:txBody>
      </p:sp>
      <p:sp>
        <p:nvSpPr>
          <p:cNvPr id="7" name="Tijdelijke aanduiding voor tekst 2">
            <a:extLst>
              <a:ext uri="{FF2B5EF4-FFF2-40B4-BE49-F238E27FC236}">
                <a16:creationId xmlns:a16="http://schemas.microsoft.com/office/drawing/2014/main" id="{CC0DC718-E386-4B40-967B-9FCE1A87AA9C}"/>
              </a:ext>
            </a:extLst>
          </p:cNvPr>
          <p:cNvSpPr txBox="1">
            <a:spLocks/>
          </p:cNvSpPr>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WCAG 2.1</a:t>
            </a:r>
            <a:br>
              <a:rPr lang="en-US" sz="4000" dirty="0">
                <a:latin typeface="Arial" panose="020B0604020202020204" pitchFamily="34" charset="0"/>
                <a:cs typeface="Arial" panose="020B0604020202020204" pitchFamily="34" charset="0"/>
              </a:rPr>
            </a:br>
            <a:endParaRPr lang="nl-NL" sz="4000" b="1" dirty="0">
              <a:solidFill>
                <a:srgbClr val="FF6600"/>
              </a:solidFill>
              <a:latin typeface="Avenir LT Std 55 Roman" panose="020B0503020203020204" pitchFamily="34" charset="0"/>
              <a:ea typeface="+mn-ea"/>
              <a:cs typeface="+mn-cs"/>
            </a:endParaRPr>
          </a:p>
        </p:txBody>
      </p:sp>
      <p:pic>
        <p:nvPicPr>
          <p:cNvPr id="5" name="Afbeelding 4"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
            <a:extLst>
              <a:ext uri="{FF2B5EF4-FFF2-40B4-BE49-F238E27FC236}">
                <a16:creationId xmlns:a16="http://schemas.microsoft.com/office/drawing/2014/main" id="{8243E473-51CA-4C88-8DCF-D3FDC654A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15" y="1744529"/>
            <a:ext cx="11246613" cy="4530827"/>
          </a:xfrm>
          <a:prstGeom prst="rect">
            <a:avLst/>
          </a:prstGeom>
        </p:spPr>
      </p:pic>
      <p:pic>
        <p:nvPicPr>
          <p:cNvPr id="6" name="Afbeelding 5">
            <a:extLst>
              <a:ext uri="{FF2B5EF4-FFF2-40B4-BE49-F238E27FC236}">
                <a16:creationId xmlns:a16="http://schemas.microsoft.com/office/drawing/2014/main" id="{442B17B5-3EAE-4676-B228-A1C502FF215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26253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C183D7F6-B498-43B3-948B-1728B52AA6E4}">
                <adec:decorative xmlns:adec="http://schemas.microsoft.com/office/drawing/2017/decorative" val="1"/>
              </a:ext>
            </a:extLst>
          </p:cNvPr>
          <p:cNvSpPr>
            <a:spLocks noGrp="1"/>
          </p:cNvSpPr>
          <p:nvPr>
            <p:ph type="body" sz="quarter" idx="10"/>
          </p:nvPr>
        </p:nvSpPr>
        <p:spPr>
          <a:xfrm>
            <a:off x="723715" y="1293606"/>
            <a:ext cx="11246612" cy="5407445"/>
          </a:xfrm>
        </p:spPr>
        <p:txBody>
          <a:bodyPr>
            <a:noAutofit/>
          </a:bodyPr>
          <a:lstStyle/>
          <a:p>
            <a:pPr marL="0"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marL="457200" lvl="1" indent="0">
              <a:buNone/>
            </a:pPr>
            <a:endParaRPr lang="nl-NL" sz="2800">
              <a:latin typeface="Arial" panose="020B0604020202020204" pitchFamily="34" charset="0"/>
              <a:cs typeface="Arial" panose="020B0604020202020204" pitchFamily="34" charset="0"/>
            </a:endParaRPr>
          </a:p>
          <a:p>
            <a:pPr lvl="1"/>
            <a:endParaRPr lang="nl-NL" sz="2400"/>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3.1.1 onder Niveau A en 3.1.2 onder Niveau AA. ">
            <a:extLst>
              <a:ext uri="{FF2B5EF4-FFF2-40B4-BE49-F238E27FC236}">
                <a16:creationId xmlns:a16="http://schemas.microsoft.com/office/drawing/2014/main" id="{ADF5D1C2-9FE3-469C-AD3B-3169B812E1A0}"/>
              </a:ext>
            </a:extLst>
          </p:cNvPr>
          <p:cNvSpPr txBox="1"/>
          <p:nvPr/>
        </p:nvSpPr>
        <p:spPr>
          <a:xfrm>
            <a:off x="723715" y="1100632"/>
            <a:ext cx="11080092" cy="1159676"/>
          </a:xfrm>
          <a:prstGeom prst="rect">
            <a:avLst/>
          </a:prstGeom>
          <a:noFill/>
        </p:spPr>
        <p:txBody>
          <a:bodyPr wrap="square" rtlCol="0">
            <a:spAutoFit/>
          </a:bodyPr>
          <a:lstStyle/>
          <a:p>
            <a:pPr lvl="0">
              <a:lnSpc>
                <a:spcPct val="107000"/>
              </a:lnSpc>
            </a:pPr>
            <a:r>
              <a:rPr lang="nl-NL" sz="2400" b="1" dirty="0">
                <a:effectLst/>
                <a:latin typeface="Arial" panose="020B0604020202020204" pitchFamily="34" charset="0"/>
                <a:ea typeface="Calibri" panose="020F0502020204030204" pitchFamily="34" charset="0"/>
                <a:cs typeface="Arial" panose="020B0604020202020204" pitchFamily="34" charset="0"/>
              </a:rPr>
              <a:t>WCAG 2.1</a:t>
            </a:r>
          </a:p>
          <a:p>
            <a:pPr lvl="0">
              <a:lnSpc>
                <a:spcPct val="107000"/>
              </a:lnSpc>
            </a:pPr>
            <a:r>
              <a:rPr lang="nl-NL" sz="2400" dirty="0">
                <a:latin typeface="Arial" panose="020B0604020202020204" pitchFamily="34" charset="0"/>
                <a:cs typeface="Arial" panose="020B0604020202020204" pitchFamily="34" charset="0"/>
              </a:rPr>
              <a:t>Criterium </a:t>
            </a:r>
            <a:r>
              <a:rPr lang="nl-NL" sz="2400" dirty="0">
                <a:latin typeface="Arial" panose="020B0604020202020204" pitchFamily="34" charset="0"/>
                <a:ea typeface="Calibri" panose="020F0502020204030204" pitchFamily="34" charset="0"/>
                <a:cs typeface="Arial" panose="020B0604020202020204" pitchFamily="34" charset="0"/>
              </a:rPr>
              <a:t>2</a:t>
            </a:r>
            <a:r>
              <a:rPr lang="nl-NL" sz="2400" dirty="0">
                <a:effectLst/>
                <a:latin typeface="Arial" panose="020B0604020202020204" pitchFamily="34" charset="0"/>
                <a:ea typeface="Calibri" panose="020F0502020204030204" pitchFamily="34" charset="0"/>
                <a:cs typeface="Arial" panose="020B0604020202020204" pitchFamily="34" charset="0"/>
              </a:rPr>
              <a:t>.4.4 linkdoel in tekst</a:t>
            </a:r>
          </a:p>
          <a:p>
            <a:endParaRPr lang="nl-NL" dirty="0"/>
          </a:p>
        </p:txBody>
      </p:sp>
      <p:sp>
        <p:nvSpPr>
          <p:cNvPr id="10" name="Tijdelijke aanduiding voor tekst 2">
            <a:extLst>
              <a:ext uri="{FF2B5EF4-FFF2-40B4-BE49-F238E27FC236}">
                <a16:creationId xmlns:a16="http://schemas.microsoft.com/office/drawing/2014/main" id="{CFD4C97E-589D-4842-9A05-04E58A3FB399}"/>
              </a:ext>
            </a:extLst>
          </p:cNvPr>
          <p:cNvSpPr txBox="1">
            <a:spLocks/>
          </p:cNvSpPr>
          <p:nvPr/>
        </p:nvSpPr>
        <p:spPr>
          <a:xfrm>
            <a:off x="723715" y="46612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4000" dirty="0">
                <a:latin typeface="Arial Black" panose="020B0A04020102020204" pitchFamily="34" charset="0"/>
                <a:cs typeface="Arial" panose="020B0604020202020204" pitchFamily="34" charset="0"/>
              </a:rPr>
              <a:t>linkteksten</a:t>
            </a:r>
            <a:endParaRPr lang="nl-NL" sz="4000" b="1" dirty="0">
              <a:solidFill>
                <a:srgbClr val="FF6600"/>
              </a:solidFill>
              <a:latin typeface="Avenir LT Std 55 Roman" panose="020B0503020203020204" pitchFamily="34" charset="0"/>
              <a:ea typeface="+mn-ea"/>
              <a:cs typeface="+mn-cs"/>
            </a:endParaRPr>
          </a:p>
        </p:txBody>
      </p:sp>
      <p:pic>
        <p:nvPicPr>
          <p:cNvPr id="6" name="Afbeelding 5" descr="Schema dat de structuur van WCAG 2.1 visualiseert met in de linker kolom de principes 1. Waarneembaar, 2. Bedienbaar, 3. Begrijpelijk en 4. Robuust. Daarnaast de richtlijnen die bij het prinicpe horen. Daarnaast staan de nummers van bijbehorende succescriteria genoemd. Deze nummers zijn verdeel over drie kolommen: Niveau A; Niveau AA en Niveau AAA. In het schema is het volgende benadrukt: Principe 3 Begrijpelijk, richtlijn 3.1 Leesbaar, Criterium 2.4.4 linkdoel in tekst onder Niveau A.">
            <a:extLst>
              <a:ext uri="{FF2B5EF4-FFF2-40B4-BE49-F238E27FC236}">
                <a16:creationId xmlns:a16="http://schemas.microsoft.com/office/drawing/2014/main" id="{8DFC553F-53BA-4EE3-B188-8CF1BDAF8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381" y="2048777"/>
            <a:ext cx="10606886" cy="4188250"/>
          </a:xfrm>
          <a:prstGeom prst="rect">
            <a:avLst/>
          </a:prstGeom>
        </p:spPr>
      </p:pic>
    </p:spTree>
    <p:extLst>
      <p:ext uri="{BB962C8B-B14F-4D97-AF65-F5344CB8AC3E}">
        <p14:creationId xmlns:p14="http://schemas.microsoft.com/office/powerpoint/2010/main" val="246514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746628" y="1783959"/>
            <a:ext cx="464525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fontAlgn="auto">
              <a:spcAft>
                <a:spcPts val="0"/>
              </a:spcAft>
              <a:buClrTx/>
              <a:buSzTx/>
              <a:tabLst/>
              <a:defRPr/>
            </a:pPr>
            <a:r>
              <a:rPr lang="en-US" sz="3800" dirty="0">
                <a:latin typeface="Arial" panose="020B0604020202020204" pitchFamily="34" charset="0"/>
                <a:cs typeface="Arial" panose="020B0604020202020204" pitchFamily="34" charset="0"/>
              </a:rPr>
              <a:t>Workshop</a:t>
            </a:r>
            <a:r>
              <a:rPr kumimoji="0" lang="en-US" sz="3800" b="0" i="0" u="none" strike="noStrike" cap="none" spc="0" normalizeH="0" baseline="0" noProof="0" dirty="0">
                <a:ln>
                  <a:noFill/>
                </a:ln>
                <a:effectLst/>
                <a:uLnTx/>
                <a:uFillTx/>
                <a:latin typeface="Arial" panose="020B0604020202020204" pitchFamily="34" charset="0"/>
                <a:cs typeface="Arial" panose="020B0604020202020204" pitchFamily="34" charset="0"/>
              </a:rPr>
              <a:t> 1:</a:t>
            </a:r>
            <a:br>
              <a:rPr kumimoji="0" lang="en-US" sz="3800" b="0" i="0" u="none" strike="noStrike" cap="none" spc="0" normalizeH="0" baseline="0" noProof="0" dirty="0">
                <a:ln>
                  <a:noFill/>
                </a:ln>
                <a:effectLst/>
                <a:uLnTx/>
                <a:uFillTx/>
                <a:latin typeface="Arial" panose="020B0604020202020204" pitchFamily="34" charset="0"/>
                <a:cs typeface="Arial" panose="020B0604020202020204" pitchFamily="34" charset="0"/>
              </a:rPr>
            </a:br>
            <a:br>
              <a:rPr kumimoji="0" lang="en-US" sz="3800" b="0" i="0" u="none" strike="noStrike" cap="none" spc="0" normalizeH="0" baseline="0" noProof="0" dirty="0">
                <a:ln>
                  <a:noFill/>
                </a:ln>
                <a:effectLst/>
                <a:uLnTx/>
                <a:uFillTx/>
                <a:latin typeface="Arial" panose="020B0604020202020204" pitchFamily="34" charset="0"/>
                <a:cs typeface="Arial" panose="020B0604020202020204" pitchFamily="34" charset="0"/>
              </a:rPr>
            </a:br>
            <a:r>
              <a:rPr kumimoji="0" lang="en-US" sz="3800" b="0" i="0" u="none" strike="noStrike" cap="none" spc="0" normalizeH="0" baseline="0" noProof="0" dirty="0" err="1">
                <a:ln>
                  <a:noFill/>
                </a:ln>
                <a:effectLst/>
                <a:uLnTx/>
                <a:uFillTx/>
                <a:latin typeface="Arial" panose="020B0604020202020204" pitchFamily="34" charset="0"/>
                <a:cs typeface="Arial" panose="020B0604020202020204" pitchFamily="34" charset="0"/>
              </a:rPr>
              <a:t>bewustwording</a:t>
            </a:r>
            <a:br>
              <a:rPr kumimoji="0" lang="en-US" sz="3800" b="0" i="0" u="none" strike="noStrike" cap="none" spc="0" normalizeH="0" baseline="0" noProof="0" dirty="0">
                <a:ln>
                  <a:noFill/>
                </a:ln>
                <a:effectLst/>
                <a:uLnTx/>
                <a:uFillTx/>
                <a:latin typeface="Arial" panose="020B0604020202020204" pitchFamily="34" charset="0"/>
                <a:cs typeface="Arial" panose="020B0604020202020204" pitchFamily="34" charset="0"/>
              </a:rPr>
            </a:br>
            <a:br>
              <a:rPr kumimoji="0" lang="en-US" sz="3800" b="0" i="0" u="none" strike="noStrike" cap="none" spc="0" normalizeH="0" baseline="0" noProof="0" dirty="0">
                <a:ln>
                  <a:noFill/>
                </a:ln>
                <a:effectLst/>
                <a:uLnTx/>
                <a:uFillTx/>
                <a:latin typeface="Arial" panose="020B0604020202020204" pitchFamily="34" charset="0"/>
                <a:cs typeface="Arial" panose="020B0604020202020204" pitchFamily="34" charset="0"/>
              </a:rPr>
            </a:br>
            <a:r>
              <a:rPr kumimoji="0" lang="en-US" sz="3800" b="0" i="0" u="none" strike="noStrike" cap="none" spc="0" normalizeH="0" baseline="0" noProof="0" dirty="0">
                <a:ln>
                  <a:noFill/>
                </a:ln>
                <a:effectLst/>
                <a:uLnTx/>
                <a:uFillTx/>
                <a:latin typeface="Arial" panose="020B0604020202020204" pitchFamily="34" charset="0"/>
                <a:cs typeface="Arial" panose="020B0604020202020204" pitchFamily="34" charset="0"/>
              </a:rPr>
              <a:t>Hans Beerens</a:t>
            </a:r>
          </a:p>
        </p:txBody>
      </p:sp>
      <p:sp>
        <p:nvSpPr>
          <p:cNvPr id="8"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Delfts blauwe tegel met als tekst 'je gaat het pas zien als je het doorhebt'">
            <a:extLst>
              <a:ext uri="{FF2B5EF4-FFF2-40B4-BE49-F238E27FC236}">
                <a16:creationId xmlns:a16="http://schemas.microsoft.com/office/drawing/2014/main" id="{808CCF4B-814B-47B9-B8BF-C605F86CC5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63" r="3791" b="-6"/>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17458"/>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51832A1-4DDA-4272-8D24-0246E309BCC6}"/>
              </a:ext>
            </a:extLst>
          </p:cNvPr>
          <p:cNvSpPr>
            <a:spLocks noGrp="1"/>
          </p:cNvSpPr>
          <p:nvPr>
            <p:ph type="body" sz="quarter" idx="11"/>
          </p:nvPr>
        </p:nvSpPr>
        <p:spPr/>
        <p:txBody>
          <a:bodyPr/>
          <a:lstStyle/>
          <a:p>
            <a:r>
              <a:rPr lang="nl-NL" dirty="0"/>
              <a:t>Opdracht</a:t>
            </a:r>
          </a:p>
        </p:txBody>
      </p:sp>
      <p:sp>
        <p:nvSpPr>
          <p:cNvPr id="3" name="Tijdelijke aanduiding voor tekst 2">
            <a:extLst>
              <a:ext uri="{FF2B5EF4-FFF2-40B4-BE49-F238E27FC236}">
                <a16:creationId xmlns:a16="http://schemas.microsoft.com/office/drawing/2014/main" id="{AD396EB2-9F73-4B6A-953F-9226A8C4828E}"/>
              </a:ext>
            </a:extLst>
          </p:cNvPr>
          <p:cNvSpPr>
            <a:spLocks noGrp="1"/>
          </p:cNvSpPr>
          <p:nvPr>
            <p:ph type="body" sz="quarter" idx="13"/>
          </p:nvPr>
        </p:nvSpPr>
        <p:spPr/>
        <p:txBody>
          <a:bodyPr>
            <a:normAutofit lnSpcReduction="10000"/>
          </a:bodyPr>
          <a:lstStyle/>
          <a:p>
            <a:endParaRPr lang="nl-NL"/>
          </a:p>
        </p:txBody>
      </p:sp>
      <p:sp>
        <p:nvSpPr>
          <p:cNvPr id="4" name="Tijdelijke aanduiding voor tekst 3">
            <a:extLst>
              <a:ext uri="{FF2B5EF4-FFF2-40B4-BE49-F238E27FC236}">
                <a16:creationId xmlns:a16="http://schemas.microsoft.com/office/drawing/2014/main" id="{B4D1DE4B-3F21-4E0D-9A62-C772223AA810}"/>
              </a:ext>
            </a:extLst>
          </p:cNvPr>
          <p:cNvSpPr>
            <a:spLocks noGrp="1"/>
          </p:cNvSpPr>
          <p:nvPr>
            <p:ph type="body" sz="quarter" idx="14"/>
          </p:nvPr>
        </p:nvSpPr>
        <p:spPr/>
        <p:txBody>
          <a:bodyPr/>
          <a:lstStyle/>
          <a:p>
            <a:pPr lvl="0">
              <a:buFont typeface="Arial" panose="020B0604020202020204" pitchFamily="34" charset="0"/>
              <a:buChar char="•"/>
            </a:pPr>
            <a:r>
              <a:rPr lang="nl-NL" sz="2800" dirty="0">
                <a:latin typeface="Arial" panose="020B0604020202020204" pitchFamily="34" charset="0"/>
                <a:cs typeface="Arial" panose="020B0604020202020204" pitchFamily="34" charset="0"/>
              </a:rPr>
              <a:t>Een Word-document over het Project Gutenberg bevat links. </a:t>
            </a:r>
          </a:p>
          <a:p>
            <a:pPr lvl="0">
              <a:buFont typeface="Arial" panose="020B0604020202020204" pitchFamily="34" charset="0"/>
              <a:buChar char="•"/>
            </a:pPr>
            <a:r>
              <a:rPr lang="nl-NL" sz="2800" dirty="0">
                <a:latin typeface="Arial" panose="020B0604020202020204" pitchFamily="34" charset="0"/>
                <a:cs typeface="Arial" panose="020B0604020202020204" pitchFamily="34" charset="0"/>
              </a:rPr>
              <a:t>Beoordeel op de volgende dia de links en linkteksten. </a:t>
            </a:r>
          </a:p>
          <a:p>
            <a:pPr lvl="0">
              <a:buFont typeface="Arial" panose="020B0604020202020204" pitchFamily="34" charset="0"/>
              <a:buChar char="•"/>
            </a:pPr>
            <a:r>
              <a:rPr lang="nl-NL" sz="2800" dirty="0">
                <a:latin typeface="Arial" panose="020B0604020202020204" pitchFamily="34" charset="0"/>
                <a:cs typeface="Arial" panose="020B0604020202020204" pitchFamily="34" charset="0"/>
              </a:rPr>
              <a:t>Noteer je bevindingen in steekwoorden in de chat. </a:t>
            </a:r>
          </a:p>
        </p:txBody>
      </p:sp>
      <p:pic>
        <p:nvPicPr>
          <p:cNvPr id="5" name="Afbeelding 4">
            <a:extLst>
              <a:ext uri="{FF2B5EF4-FFF2-40B4-BE49-F238E27FC236}">
                <a16:creationId xmlns:a16="http://schemas.microsoft.com/office/drawing/2014/main" id="{CEFDD852-9FAD-4BCB-BBE2-9B203C653A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065998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350729" y="63634"/>
            <a:ext cx="11611627" cy="6794366"/>
          </a:xfrm>
        </p:spPr>
        <p:txBody>
          <a:bodyPr>
            <a:noAutofit/>
          </a:bodyPr>
          <a:lstStyle/>
          <a:p>
            <a:pPr marL="0" indent="0">
              <a:lnSpc>
                <a:spcPct val="107000"/>
              </a:lnSpc>
              <a:spcAft>
                <a:spcPts val="800"/>
              </a:spcAft>
              <a:buNone/>
            </a:pP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 Gutenberg</a:t>
            </a:r>
            <a:r>
              <a:rPr lang="nl-NL" sz="1600" dirty="0">
                <a:effectLst/>
                <a:latin typeface="Calibri" panose="020F0502020204030204" pitchFamily="34" charset="0"/>
                <a:ea typeface="Calibri" panose="020F0502020204030204" pitchFamily="34" charset="0"/>
                <a:cs typeface="Times New Roman" panose="02020603050405020304" pitchFamily="18" charset="0"/>
              </a:rPr>
              <a:t> is een digitale bibliotheek van zogenaamde e-books of elektronische boeken.</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Michael Hart startte in 1971 met dit project genoemd naar Johannes Gutenberg, die algemeen geldt als uitvinder van de boekdrukkunst met losse letters.</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De meeste door Project Gutenberg gepubliceerde teksten vallen in het publiek domein in de Verenigde Staten. Ofwel omdat ze nooit onder het auteursrecht vielen, ofwel omdat het auteursrecht verlopen is. Over publiek domein en auteursrechten lees je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hier</a:t>
            </a:r>
            <a:r>
              <a:rPr lang="nl-NL" sz="1600" dirty="0">
                <a:effectLst/>
                <a:latin typeface="Calibri" panose="020F0502020204030204" pitchFamily="34" charset="0"/>
                <a:ea typeface="Calibri" panose="020F0502020204030204" pitchFamily="34" charset="0"/>
                <a:cs typeface="Times New Roman" panose="02020603050405020304" pitchFamily="18" charset="0"/>
              </a:rPr>
              <a:t> en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hier</a:t>
            </a:r>
            <a:r>
              <a:rPr lang="nl-NL" sz="1600" dirty="0">
                <a:effectLst/>
                <a:latin typeface="Calibri" panose="020F0502020204030204" pitchFamily="34" charset="0"/>
                <a:ea typeface="Calibri" panose="020F0502020204030204" pitchFamily="34" charset="0"/>
                <a:cs typeface="Times New Roman" panose="02020603050405020304" pitchFamily="18" charset="0"/>
              </a:rPr>
              <a:t> meer.</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Enkele teksten vallen nog onder auteursrecht, maar zijn beschikbaar gesteld door de auteurs. Typische kandidaten voor Project Gutenberg zijn belangrijke of succesvolle boeken waarvan het auteursrecht inmiddels verlopen is, zoals veel oude filosofische teksten, maar b.v. ook de Sherlock Holmes-verhalen van Arthur </a:t>
            </a:r>
            <a:r>
              <a:rPr lang="nl-NL" sz="1600" dirty="0" err="1">
                <a:effectLst/>
                <a:latin typeface="Calibri" panose="020F0502020204030204" pitchFamily="34" charset="0"/>
                <a:ea typeface="Calibri" panose="020F0502020204030204" pitchFamily="34" charset="0"/>
                <a:cs typeface="Times New Roman" panose="02020603050405020304" pitchFamily="18" charset="0"/>
              </a:rPr>
              <a:t>Conan</a:t>
            </a:r>
            <a:r>
              <a:rPr lang="nl-NL" sz="1600" dirty="0">
                <a:effectLst/>
                <a:latin typeface="Calibri" panose="020F0502020204030204" pitchFamily="34" charset="0"/>
                <a:ea typeface="Calibri" panose="020F0502020204030204" pitchFamily="34" charset="0"/>
                <a:cs typeface="Times New Roman" panose="02020603050405020304" pitchFamily="18" charset="0"/>
              </a:rPr>
              <a:t> Doyle of de Tarzan-verhalen van Edgar Rice Burroughs.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Er zijn diverse readers (leesprogramma's) op het internet te vinden waarmee men de teksten op een plezierige manier op het computerscherm kan lezen</a:t>
            </a:r>
            <a:r>
              <a:rPr lang="nl-NL" sz="1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Hoewel het merendeel van de teksten Engelstalig is, zijn er ook veel werken in andere talen te vinden op Project Gutenberg, waaronder het Nederlands. </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Een vergelijkbaar Nederlandstalig project was het </a:t>
            </a:r>
            <a:r>
              <a:rPr lang="nl-NL" sz="1600" dirty="0">
                <a:solidFill>
                  <a:srgbClr val="A8D08D"/>
                </a:solidFill>
                <a:effectLst/>
                <a:latin typeface="Calibri" panose="020F0502020204030204" pitchFamily="34" charset="0"/>
                <a:ea typeface="Calibri" panose="020F0502020204030204" pitchFamily="34" charset="0"/>
                <a:cs typeface="Times New Roman" panose="02020603050405020304" pitchFamily="18" charset="0"/>
              </a:rPr>
              <a:t>Project Laurens </a:t>
            </a:r>
            <a:r>
              <a:rPr lang="nl-NL" sz="1600" dirty="0" err="1">
                <a:solidFill>
                  <a:srgbClr val="A8D08D"/>
                </a:solidFill>
                <a:effectLst/>
                <a:latin typeface="Calibri" panose="020F0502020204030204" pitchFamily="34" charset="0"/>
                <a:ea typeface="Calibri" panose="020F0502020204030204" pitchFamily="34" charset="0"/>
                <a:cs typeface="Times New Roman" panose="02020603050405020304" pitchFamily="18" charset="0"/>
              </a:rPr>
              <a:t>Jz</a:t>
            </a:r>
            <a:r>
              <a:rPr lang="nl-NL" sz="1600" dirty="0">
                <a:solidFill>
                  <a:srgbClr val="A8D08D"/>
                </a:solidFill>
                <a:effectLst/>
                <a:latin typeface="Calibri" panose="020F0502020204030204" pitchFamily="34" charset="0"/>
                <a:ea typeface="Calibri" panose="020F0502020204030204" pitchFamily="34" charset="0"/>
                <a:cs typeface="Times New Roman" panose="02020603050405020304" pitchFamily="18" charset="0"/>
              </a:rPr>
              <a:t> Coster</a:t>
            </a:r>
            <a:r>
              <a:rPr lang="nl-NL" sz="1600" dirty="0">
                <a:effectLst/>
                <a:latin typeface="Calibri" panose="020F0502020204030204" pitchFamily="34" charset="0"/>
                <a:ea typeface="Calibri" panose="020F0502020204030204" pitchFamily="34" charset="0"/>
                <a:cs typeface="Times New Roman" panose="02020603050405020304" pitchFamily="18" charset="0"/>
              </a:rPr>
              <a:t>, (genoemd naar degene die eeuwenlang in Nederland gold als uitvinder van de boekdrukkunst).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Lees daarover meer</a:t>
            </a:r>
            <a:r>
              <a:rPr lang="nl-NL" sz="1600" dirty="0">
                <a:effectLst/>
                <a:latin typeface="Calibri" panose="020F0502020204030204" pitchFamily="34" charset="0"/>
                <a:ea typeface="Calibri" panose="020F0502020204030204" pitchFamily="34" charset="0"/>
                <a:cs typeface="Times New Roman" panose="02020603050405020304" pitchFamily="18" charset="0"/>
              </a:rPr>
              <a:t>. Na beëindiging in 2001 is dit project opgevolgd door de Digitale Bibliotheek voor de Nederlandse Letteren. In Scandinavië is er het Project Runeberg.</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Een voorbeeld van een boek dat op Wikipedia beschreven staat en bij Project Gutenberg te vinden is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Dracula - Bram Stoker</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Sinds enige tijd zijn er ook muziekwerken en gesproken woord te vinden. Het standaard formaat is nog steeds 'platte tekst' (ASCII), maar ook HTML en PDF winnen terrein, vooral als er afbeeldingen bij de tekst horen. Ook EPUB met en zonder afbeeldingen zijn automatisch gegeneerd. Lees meer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&gt;&gt;&gt;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482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85721" y="1293606"/>
            <a:ext cx="11246612" cy="5407445"/>
          </a:xfrm>
        </p:spPr>
        <p:txBody>
          <a:bodyPr>
            <a:noAutofit/>
          </a:bodyPr>
          <a:lstStyle/>
          <a:p>
            <a:pPr marL="0" lvl="0" indent="0">
              <a:buNone/>
            </a:pPr>
            <a:endParaRPr lang="nl-NL" sz="2400" dirty="0">
              <a:latin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klik hier</a:t>
            </a:r>
            <a:r>
              <a:rPr lang="nl-NL" sz="2400" dirty="0">
                <a:effectLst/>
                <a:latin typeface="Arial" panose="020B0604020202020204" pitchFamily="34" charset="0"/>
                <a:ea typeface="Calibri" panose="020F0502020204030204" pitchFamily="34" charset="0"/>
                <a:cs typeface="Arial" panose="020B0604020202020204" pitchFamily="34" charset="0"/>
              </a:rPr>
              <a:t>,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hier</a:t>
            </a:r>
            <a:r>
              <a:rPr lang="nl-NL" sz="2400" dirty="0">
                <a:effectLst/>
                <a:latin typeface="Arial" panose="020B0604020202020204" pitchFamily="34" charset="0"/>
                <a:ea typeface="Calibri" panose="020F0502020204030204" pitchFamily="34" charset="0"/>
                <a:cs typeface="Arial" panose="020B0604020202020204" pitchFamily="34" charset="0"/>
              </a:rPr>
              <a:t>,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lees meer</a:t>
            </a:r>
            <a:r>
              <a:rPr lang="nl-NL" sz="2400" dirty="0">
                <a:effectLst/>
                <a:latin typeface="Arial" panose="020B0604020202020204" pitchFamily="34" charset="0"/>
                <a:ea typeface="Calibri" panose="020F0502020204030204" pitchFamily="34" charset="0"/>
                <a:cs typeface="Arial" panose="020B0604020202020204" pitchFamily="34" charset="0"/>
              </a:rPr>
              <a:t>,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downloaden</a:t>
            </a:r>
            <a:r>
              <a:rPr lang="nl-NL" sz="2400" dirty="0">
                <a:effectLst/>
                <a:latin typeface="Arial" panose="020B0604020202020204" pitchFamily="34" charset="0"/>
                <a:ea typeface="Calibri" panose="020F0502020204030204" pitchFamily="34" charset="0"/>
                <a:cs typeface="Arial" panose="020B0604020202020204" pitchFamily="34" charset="0"/>
              </a:rPr>
              <a:t>,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deze koppeling</a:t>
            </a:r>
            <a:r>
              <a:rPr lang="nl-NL" sz="2400" dirty="0">
                <a:effectLst/>
                <a:latin typeface="Arial" panose="020B0604020202020204" pitchFamily="34" charset="0"/>
                <a:ea typeface="Calibri" panose="020F0502020204030204" pitchFamily="34" charset="0"/>
                <a:cs typeface="Arial" panose="020B0604020202020204" pitchFamily="34" charset="0"/>
              </a:rPr>
              <a:t>,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&gt;&gt;&gt;</a:t>
            </a:r>
            <a:r>
              <a:rPr lang="nl-NL" sz="2400" u="sng"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een volledig URL (is een hyperlink, niet een linktekst)</a:t>
            </a:r>
          </a:p>
          <a:p>
            <a:pPr marL="742950" lvl="1" indent="-285750">
              <a:lnSpc>
                <a:spcPct val="107000"/>
              </a:lnSpc>
              <a:buFont typeface="Courier New" panose="02070309020205020404" pitchFamily="49" charset="0"/>
              <a:buChar char="o"/>
            </a:pPr>
            <a:r>
              <a:rPr lang="nl-NL" sz="2400" dirty="0">
                <a:effectLst/>
                <a:latin typeface="Arial" panose="020B0604020202020204" pitchFamily="34" charset="0"/>
                <a:ea typeface="Calibri" panose="020F0502020204030204" pitchFamily="34" charset="0"/>
                <a:cs typeface="Arial" panose="020B0604020202020204" pitchFamily="34" charset="0"/>
              </a:rPr>
              <a:t>Niet: Ga naar </a:t>
            </a:r>
            <a:r>
              <a:rPr lang="nl-NL"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https://mediafederatie.nl/over-de-mediafederatie/</a:t>
            </a:r>
            <a:r>
              <a:rPr lang="nl-NL" sz="2400" dirty="0">
                <a:effectLst/>
                <a:latin typeface="Arial" panose="020B0604020202020204" pitchFamily="34" charset="0"/>
                <a:ea typeface="Calibri" panose="020F0502020204030204" pitchFamily="34" charset="0"/>
                <a:cs typeface="Arial" panose="020B0604020202020204" pitchFamily="34" charset="0"/>
              </a:rPr>
              <a:t> </a:t>
            </a:r>
          </a:p>
          <a:p>
            <a:pPr marL="742950" lvl="1" indent="-285750">
              <a:lnSpc>
                <a:spcPct val="107000"/>
              </a:lnSpc>
              <a:buFont typeface="Courier New" panose="02070309020205020404" pitchFamily="49" charset="0"/>
              <a:buChar char="o"/>
            </a:pPr>
            <a:r>
              <a:rPr lang="nl-NL" sz="2400" dirty="0">
                <a:effectLst/>
                <a:latin typeface="Arial" panose="020B0604020202020204" pitchFamily="34" charset="0"/>
                <a:ea typeface="Calibri" panose="020F0502020204030204" pitchFamily="34" charset="0"/>
                <a:cs typeface="Arial" panose="020B0604020202020204" pitchFamily="34" charset="0"/>
              </a:rPr>
              <a:t>Wel: Op onze website lees je alles </a:t>
            </a:r>
            <a:r>
              <a:rPr lang="nl-NL" sz="2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over de Mediafederatie</a:t>
            </a:r>
            <a:r>
              <a:rPr lang="nl-NL" sz="24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zeer lange linkteksten</a:t>
            </a:r>
          </a:p>
          <a:p>
            <a:pPr marL="342900" lvl="0" indent="-342900">
              <a:lnSpc>
                <a:spcPct val="107000"/>
              </a:lnSpc>
              <a:buFont typeface="Symbol" panose="05050102010706020507" pitchFamily="18" charset="2"/>
              <a:buChar char=""/>
            </a:pPr>
            <a:r>
              <a:rPr lang="nl-NL" sz="2400" dirty="0">
                <a:effectLst/>
                <a:latin typeface="Arial" panose="020B0604020202020204" pitchFamily="34" charset="0"/>
                <a:ea typeface="Calibri" panose="020F0502020204030204" pitchFamily="34" charset="0"/>
                <a:cs typeface="Arial" panose="020B0604020202020204" pitchFamily="34" charset="0"/>
              </a:rPr>
              <a:t>zeer kleine linkteksten. Op een aanraakscherm moeilijk te activeren </a:t>
            </a:r>
          </a:p>
          <a:p>
            <a:pPr marL="742950" lvl="1" indent="-285750">
              <a:lnSpc>
                <a:spcPct val="107000"/>
              </a:lnSpc>
              <a:spcAft>
                <a:spcPts val="800"/>
              </a:spcAft>
              <a:buFont typeface="Courier New" panose="02070309020205020404" pitchFamily="49" charset="0"/>
              <a:buChar char="o"/>
            </a:pPr>
            <a:r>
              <a:rPr lang="nl-NL" sz="2400" dirty="0">
                <a:effectLst/>
                <a:latin typeface="Arial" panose="020B0604020202020204" pitchFamily="34" charset="0"/>
                <a:ea typeface="Calibri" panose="020F0502020204030204" pitchFamily="34" charset="0"/>
                <a:cs typeface="Arial" panose="020B0604020202020204" pitchFamily="34" charset="0"/>
              </a:rPr>
              <a:t>voorbeeld A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B</a:t>
            </a:r>
            <a:r>
              <a:rPr lang="nl-NL" sz="2400" dirty="0">
                <a:effectLst/>
                <a:latin typeface="Arial" panose="020B0604020202020204" pitchFamily="34" charset="0"/>
                <a:ea typeface="Calibri" panose="020F0502020204030204" pitchFamily="34" charset="0"/>
                <a:cs typeface="Arial" panose="020B0604020202020204" pitchFamily="34" charset="0"/>
              </a:rPr>
              <a:t>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C</a:t>
            </a:r>
            <a:r>
              <a:rPr lang="nl-NL" sz="2400" dirty="0">
                <a:effectLst/>
                <a:latin typeface="Arial" panose="020B0604020202020204" pitchFamily="34" charset="0"/>
                <a:ea typeface="Calibri" panose="020F0502020204030204" pitchFamily="34" charset="0"/>
                <a:cs typeface="Arial" panose="020B0604020202020204" pitchFamily="34" charset="0"/>
              </a:rPr>
              <a:t> D </a:t>
            </a:r>
            <a:r>
              <a:rPr lang="nl-NL" sz="2400" u="sng" dirty="0">
                <a:solidFill>
                  <a:srgbClr val="0070C0"/>
                </a:solidFill>
                <a:effectLst/>
                <a:latin typeface="Arial" panose="020B0604020202020204" pitchFamily="34" charset="0"/>
                <a:ea typeface="Calibri" panose="020F0502020204030204" pitchFamily="34" charset="0"/>
                <a:cs typeface="Arial" panose="020B0604020202020204" pitchFamily="34" charset="0"/>
              </a:rPr>
              <a:t>E</a:t>
            </a:r>
            <a:r>
              <a:rPr lang="nl-NL" sz="2400" dirty="0">
                <a:effectLst/>
                <a:latin typeface="Arial" panose="020B0604020202020204" pitchFamily="34" charset="0"/>
                <a:ea typeface="Calibri" panose="020F0502020204030204" pitchFamily="34" charset="0"/>
                <a:cs typeface="Arial" panose="020B0604020202020204" pitchFamily="34" charset="0"/>
              </a:rPr>
              <a:t> F G  etc.</a:t>
            </a:r>
          </a:p>
          <a:p>
            <a:endParaRPr lang="nl-NL" sz="2400" b="1" dirty="0">
              <a:latin typeface="Arial" panose="020B0604020202020204" pitchFamily="34" charset="0"/>
              <a:cs typeface="Arial" panose="020B0604020202020204" pitchFamily="34" charset="0"/>
            </a:endParaRPr>
          </a:p>
        </p:txBody>
      </p:sp>
      <p:sp>
        <p:nvSpPr>
          <p:cNvPr id="5" name="Tijdelijke aanduiding voor tekst 2">
            <a:extLst>
              <a:ext uri="{FF2B5EF4-FFF2-40B4-BE49-F238E27FC236}">
                <a16:creationId xmlns:a16="http://schemas.microsoft.com/office/drawing/2014/main" id="{05C04685-B176-4245-8964-04CCF4AC38AC}"/>
              </a:ext>
            </a:extLst>
          </p:cNvPr>
          <p:cNvSpPr>
            <a:spLocks noGrp="1"/>
          </p:cNvSpPr>
          <p:nvPr>
            <p:ph type="body" sz="quarter" idx="11"/>
          </p:nvPr>
        </p:nvSpPr>
        <p:spPr>
          <a:xfrm>
            <a:off x="723715" y="588345"/>
            <a:ext cx="11246612" cy="551687"/>
          </a:xfrm>
        </p:spPr>
        <p:txBody>
          <a:bodyPr>
            <a:normAutofit fontScale="92500" lnSpcReduction="10000"/>
          </a:bodyPr>
          <a:lstStyle/>
          <a:p>
            <a:r>
              <a:rPr lang="nl-NL" sz="4000" dirty="0">
                <a:solidFill>
                  <a:schemeClr val="tx1"/>
                </a:solidFill>
              </a:rPr>
              <a:t>Slechte praktijkvoorbeelden</a:t>
            </a:r>
          </a:p>
          <a:p>
            <a:endParaRPr lang="nl-NL" sz="4000" dirty="0"/>
          </a:p>
        </p:txBody>
      </p:sp>
      <p:pic>
        <p:nvPicPr>
          <p:cNvPr id="4" name="Afbeelding 3">
            <a:extLst>
              <a:ext uri="{FF2B5EF4-FFF2-40B4-BE49-F238E27FC236}">
                <a16:creationId xmlns:a16="http://schemas.microsoft.com/office/drawing/2014/main" id="{FF575553-5F4C-43F9-B481-16883A97A0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443980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72694" y="1140032"/>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Criteria</a:t>
            </a:r>
          </a:p>
          <a:p>
            <a:r>
              <a:rPr lang="nl-NL" sz="2800" dirty="0">
                <a:effectLst/>
                <a:latin typeface="Arial" panose="020B0604020202020204" pitchFamily="34" charset="0"/>
                <a:ea typeface="Calibri" panose="020F0502020204030204" pitchFamily="34" charset="0"/>
                <a:cs typeface="Arial" panose="020B0604020202020204" pitchFamily="34" charset="0"/>
              </a:rPr>
              <a:t>de linktekst maakt direct doel en resultaat van de link duidelijk.</a:t>
            </a:r>
          </a:p>
          <a:p>
            <a:r>
              <a:rPr lang="nl-NL" sz="2800" dirty="0">
                <a:latin typeface="Arial" panose="020B0604020202020204" pitchFamily="34" charset="0"/>
                <a:cs typeface="Arial" panose="020B0604020202020204" pitchFamily="34" charset="0"/>
              </a:rPr>
              <a:t>(geldt voor web, e-books, documenten, nieuwsbrieven, </a:t>
            </a:r>
            <a:r>
              <a:rPr lang="nl-NL" sz="2800" dirty="0" err="1">
                <a:latin typeface="Arial" panose="020B0604020202020204" pitchFamily="34" charset="0"/>
                <a:cs typeface="Arial" panose="020B0604020202020204" pitchFamily="34" charset="0"/>
              </a:rPr>
              <a:t>mailings</a:t>
            </a:r>
            <a:r>
              <a:rPr lang="nl-NL" sz="2800" dirty="0">
                <a:latin typeface="Arial" panose="020B0604020202020204" pitchFamily="34" charset="0"/>
                <a:cs typeface="Arial" panose="020B0604020202020204" pitchFamily="34" charset="0"/>
              </a:rPr>
              <a:t>)</a:t>
            </a:r>
          </a:p>
          <a:p>
            <a:pPr marL="0" indent="0">
              <a:buNone/>
            </a:pPr>
            <a:endParaRPr lang="nl-NL" sz="2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nl-NL" sz="2800" b="1" dirty="0">
                <a:latin typeface="Arial" panose="020B0604020202020204" pitchFamily="34" charset="0"/>
                <a:ea typeface="Calibri" panose="020F0502020204030204" pitchFamily="34" charset="0"/>
                <a:cs typeface="Arial" panose="020B0604020202020204" pitchFamily="34" charset="0"/>
              </a:rPr>
              <a:t>Waarom?</a:t>
            </a:r>
          </a:p>
          <a:p>
            <a:r>
              <a:rPr lang="nl-NL" sz="2800" dirty="0">
                <a:latin typeface="Arial" panose="020B0604020202020204" pitchFamily="34" charset="0"/>
                <a:ea typeface="Calibri" panose="020F0502020204030204" pitchFamily="34" charset="0"/>
                <a:cs typeface="Arial" panose="020B0604020202020204" pitchFamily="34" charset="0"/>
              </a:rPr>
              <a:t>h</a:t>
            </a:r>
            <a:r>
              <a:rPr lang="nl-NL" sz="2800" dirty="0">
                <a:effectLst/>
                <a:latin typeface="Arial" panose="020B0604020202020204" pitchFamily="34" charset="0"/>
                <a:ea typeface="Calibri" panose="020F0502020204030204" pitchFamily="34" charset="0"/>
                <a:cs typeface="Arial" panose="020B0604020202020204" pitchFamily="34" charset="0"/>
              </a:rPr>
              <a:t>elpt iedereen effectief en efficiënt navigeren</a:t>
            </a:r>
          </a:p>
          <a:p>
            <a:r>
              <a:rPr lang="nl-NL" sz="2800" dirty="0">
                <a:latin typeface="Arial" panose="020B0604020202020204" pitchFamily="34" charset="0"/>
                <a:ea typeface="Calibri" panose="020F0502020204030204" pitchFamily="34" charset="0"/>
                <a:cs typeface="Arial" panose="020B0604020202020204" pitchFamily="34" charset="0"/>
              </a:rPr>
              <a:t>web: gunstig voor z</a:t>
            </a:r>
            <a:r>
              <a:rPr lang="nl-NL" sz="2800" dirty="0">
                <a:effectLst/>
                <a:latin typeface="Arial" panose="020B0604020202020204" pitchFamily="34" charset="0"/>
                <a:ea typeface="Calibri" panose="020F0502020204030204" pitchFamily="34" charset="0"/>
                <a:cs typeface="Arial" panose="020B0604020202020204" pitchFamily="34" charset="0"/>
              </a:rPr>
              <a:t>oekmachines (SEO)</a:t>
            </a:r>
          </a:p>
          <a:p>
            <a:r>
              <a:rPr lang="nl-NL" sz="2800" dirty="0">
                <a:latin typeface="Arial" panose="020B0604020202020204" pitchFamily="34" charset="0"/>
                <a:ea typeface="Calibri" panose="020F0502020204030204" pitchFamily="34" charset="0"/>
                <a:cs typeface="Arial" panose="020B0604020202020204" pitchFamily="34" charset="0"/>
              </a:rPr>
              <a:t>maakt navigeren mogelijk/begrijpelijk voor visueel beperkten</a:t>
            </a:r>
            <a:endParaRPr lang="nl-NL" sz="2800" dirty="0">
              <a:effectLst/>
              <a:latin typeface="Arial" panose="020B0604020202020204" pitchFamily="34" charset="0"/>
              <a:ea typeface="Calibri" panose="020F0502020204030204" pitchFamily="34" charset="0"/>
              <a:cs typeface="Arial" panose="020B0604020202020204" pitchFamily="34" charset="0"/>
            </a:endParaRPr>
          </a:p>
          <a:p>
            <a:endParaRPr lang="nl-NL" sz="2800" b="1" dirty="0">
              <a:latin typeface="Arial" panose="020B0604020202020204" pitchFamily="34" charset="0"/>
              <a:cs typeface="Arial" panose="020B0604020202020204" pitchFamily="34" charset="0"/>
            </a:endParaRPr>
          </a:p>
        </p:txBody>
      </p:sp>
      <p:sp>
        <p:nvSpPr>
          <p:cNvPr id="5" name="Tijdelijke aanduiding voor tekst 2">
            <a:extLst>
              <a:ext uri="{FF2B5EF4-FFF2-40B4-BE49-F238E27FC236}">
                <a16:creationId xmlns:a16="http://schemas.microsoft.com/office/drawing/2014/main" id="{2A43F8FE-B3E5-4343-9BC7-6E37704A346B}"/>
              </a:ext>
            </a:extLst>
          </p:cNvPr>
          <p:cNvSpPr>
            <a:spLocks noGrp="1"/>
          </p:cNvSpPr>
          <p:nvPr>
            <p:ph type="body" sz="quarter" idx="11"/>
          </p:nvPr>
        </p:nvSpPr>
        <p:spPr>
          <a:xfrm>
            <a:off x="723715" y="588345"/>
            <a:ext cx="11246612" cy="551687"/>
          </a:xfrm>
        </p:spPr>
        <p:txBody>
          <a:bodyPr>
            <a:normAutofit fontScale="92500" lnSpcReduction="10000"/>
          </a:bodyPr>
          <a:lstStyle/>
          <a:p>
            <a:r>
              <a:rPr lang="nl-NL" sz="4000" dirty="0">
                <a:solidFill>
                  <a:schemeClr val="tx1"/>
                </a:solidFill>
              </a:rPr>
              <a:t>2.4.4 criteria om te voldoen aan de eisen</a:t>
            </a:r>
          </a:p>
          <a:p>
            <a:endParaRPr lang="nl-NL" sz="4000" dirty="0"/>
          </a:p>
        </p:txBody>
      </p:sp>
      <p:pic>
        <p:nvPicPr>
          <p:cNvPr id="4" name="Afbeelding 3">
            <a:extLst>
              <a:ext uri="{FF2B5EF4-FFF2-40B4-BE49-F238E27FC236}">
                <a16:creationId xmlns:a16="http://schemas.microsoft.com/office/drawing/2014/main" id="{39082B83-D60D-4A4A-BA7D-C189A63A47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433790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472694" y="1237613"/>
            <a:ext cx="11246612" cy="5407445"/>
          </a:xfrm>
        </p:spPr>
        <p:txBody>
          <a:bodyPr>
            <a:noAutofit/>
          </a:bodyPr>
          <a:lstStyle/>
          <a:p>
            <a:pPr>
              <a:lnSpc>
                <a:spcPct val="107000"/>
              </a:lnSpc>
            </a:pPr>
            <a:r>
              <a:rPr lang="nl-NL" sz="2400" dirty="0">
                <a:effectLst/>
                <a:latin typeface="Arial" panose="020B0604020202020204" pitchFamily="34" charset="0"/>
                <a:ea typeface="Calibri" panose="020F0502020204030204" pitchFamily="34" charset="0"/>
                <a:cs typeface="Arial" panose="020B0604020202020204" pitchFamily="34" charset="0"/>
              </a:rPr>
              <a:t>linktekst kort, betekenisvol en inhoudelijk houden</a:t>
            </a:r>
          </a:p>
          <a:p>
            <a:pPr>
              <a:lnSpc>
                <a:spcPct val="107000"/>
              </a:lnSpc>
            </a:pPr>
            <a:r>
              <a:rPr lang="nl-NL" sz="2400" dirty="0">
                <a:effectLst/>
                <a:latin typeface="Arial" panose="020B0604020202020204" pitchFamily="34" charset="0"/>
                <a:ea typeface="Calibri" panose="020F0502020204030204" pitchFamily="34" charset="0"/>
                <a:cs typeface="Arial" panose="020B0604020202020204" pitchFamily="34" charset="0"/>
              </a:rPr>
              <a:t>alle links moeten met Enter geactiveerd kunnen worden</a:t>
            </a:r>
          </a:p>
          <a:p>
            <a:pPr>
              <a:lnSpc>
                <a:spcPct val="107000"/>
              </a:lnSpc>
            </a:pPr>
            <a:r>
              <a:rPr lang="nl-NL" sz="2400" dirty="0">
                <a:effectLst/>
                <a:latin typeface="Arial" panose="020B0604020202020204" pitchFamily="34" charset="0"/>
                <a:ea typeface="Calibri" panose="020F0502020204030204" pitchFamily="34" charset="0"/>
                <a:cs typeface="Arial" panose="020B0604020202020204" pitchFamily="34" charset="0"/>
              </a:rPr>
              <a:t>openen nieuw venster of springen naar een bladwijzer aankondigen</a:t>
            </a:r>
          </a:p>
          <a:p>
            <a:pPr>
              <a:lnSpc>
                <a:spcPct val="107000"/>
              </a:lnSpc>
            </a:pPr>
            <a:r>
              <a:rPr lang="nl-NL" sz="2400" dirty="0">
                <a:effectLst/>
                <a:latin typeface="Arial" panose="020B0604020202020204" pitchFamily="34" charset="0"/>
                <a:ea typeface="Calibri" panose="020F0502020204030204" pitchFamily="34" charset="0"/>
                <a:cs typeface="Arial" panose="020B0604020202020204" pitchFamily="34" charset="0"/>
              </a:rPr>
              <a:t>afbeeldingen als links moeten een tekstalternatief hebben</a:t>
            </a:r>
          </a:p>
          <a:p>
            <a:pPr marL="0" indent="0">
              <a:lnSpc>
                <a:spcPct val="107000"/>
              </a:lnSpc>
              <a:buNone/>
            </a:pP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pPr>
            <a:r>
              <a:rPr lang="nl-NL" sz="2400" b="1" dirty="0">
                <a:effectLst/>
                <a:latin typeface="Arial" panose="020B0604020202020204" pitchFamily="34" charset="0"/>
                <a:ea typeface="Calibri" panose="020F0502020204030204" pitchFamily="34" charset="0"/>
                <a:cs typeface="Arial" panose="020B0604020202020204" pitchFamily="34" charset="0"/>
              </a:rPr>
              <a:t>Goede praktijkvoorbeelden</a:t>
            </a:r>
          </a:p>
          <a:p>
            <a:pPr>
              <a:lnSpc>
                <a:spcPct val="107000"/>
              </a:lnSpc>
            </a:pPr>
            <a:r>
              <a:rPr lang="nl-NL" sz="2400" dirty="0">
                <a:effectLst/>
                <a:latin typeface="Arial" panose="020B0604020202020204" pitchFamily="34" charset="0"/>
                <a:ea typeface="Calibri" panose="020F0502020204030204" pitchFamily="34" charset="0"/>
                <a:cs typeface="Arial" panose="020B0604020202020204" pitchFamily="34" charset="0"/>
              </a:rPr>
              <a:t>op een pagina aantal links beperken, unieke linkteksten gebruiken</a:t>
            </a:r>
          </a:p>
          <a:p>
            <a:r>
              <a:rPr lang="nl-NL" sz="2400" dirty="0">
                <a:effectLst/>
                <a:latin typeface="Arial" panose="020B0604020202020204" pitchFamily="34" charset="0"/>
                <a:ea typeface="Calibri" panose="020F0502020204030204" pitchFamily="34" charset="0"/>
                <a:cs typeface="Arial" panose="020B0604020202020204" pitchFamily="34" charset="0"/>
              </a:rPr>
              <a:t>een download aankondigen, bestandsformaat en omvang noemen</a:t>
            </a:r>
          </a:p>
          <a:p>
            <a:pPr>
              <a:lnSpc>
                <a:spcPct val="107000"/>
              </a:lnSpc>
            </a:pPr>
            <a:r>
              <a:rPr lang="nl-NL" sz="2400" dirty="0">
                <a:effectLst/>
                <a:latin typeface="Arial" panose="020B0604020202020204" pitchFamily="34" charset="0"/>
                <a:ea typeface="Calibri" panose="020F0502020204030204" pitchFamily="34" charset="0"/>
                <a:cs typeface="Arial" panose="020B0604020202020204" pitchFamily="34" charset="0"/>
              </a:rPr>
              <a:t>links markeren (niet alleen kleur gebruiken voor informatie), bijv. onderstrepen </a:t>
            </a:r>
          </a:p>
        </p:txBody>
      </p:sp>
      <p:sp>
        <p:nvSpPr>
          <p:cNvPr id="5" name="Tijdelijke aanduiding voor tekst 2">
            <a:extLst>
              <a:ext uri="{FF2B5EF4-FFF2-40B4-BE49-F238E27FC236}">
                <a16:creationId xmlns:a16="http://schemas.microsoft.com/office/drawing/2014/main" id="{8598E99E-795D-4092-8A9A-8763401600D6}"/>
              </a:ext>
            </a:extLst>
          </p:cNvPr>
          <p:cNvSpPr>
            <a:spLocks noGrp="1"/>
          </p:cNvSpPr>
          <p:nvPr>
            <p:ph type="body" sz="quarter" idx="11"/>
          </p:nvPr>
        </p:nvSpPr>
        <p:spPr>
          <a:xfrm>
            <a:off x="723715" y="588345"/>
            <a:ext cx="11246612" cy="551687"/>
          </a:xfrm>
        </p:spPr>
        <p:txBody>
          <a:bodyPr>
            <a:normAutofit fontScale="92500" lnSpcReduction="10000"/>
          </a:bodyPr>
          <a:lstStyle/>
          <a:p>
            <a:r>
              <a:rPr lang="nl-NL" sz="4000" dirty="0">
                <a:solidFill>
                  <a:schemeClr val="tx1"/>
                </a:solidFill>
              </a:rPr>
              <a:t>Manieren om te voldoen aan de eisen</a:t>
            </a:r>
          </a:p>
          <a:p>
            <a:endParaRPr lang="nl-NL" sz="4000" dirty="0"/>
          </a:p>
        </p:txBody>
      </p:sp>
      <p:pic>
        <p:nvPicPr>
          <p:cNvPr id="4" name="Afbeelding 3">
            <a:extLst>
              <a:ext uri="{FF2B5EF4-FFF2-40B4-BE49-F238E27FC236}">
                <a16:creationId xmlns:a16="http://schemas.microsoft.com/office/drawing/2014/main" id="{2197F495-A796-4C0C-B843-7654FE3945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515801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54C8C228-D90E-42A7-BE59-5007751A0C76}"/>
              </a:ext>
              <a:ext uri="{C183D7F6-B498-43B3-948B-1728B52AA6E4}">
                <adec:decorative xmlns:adec="http://schemas.microsoft.com/office/drawing/2017/decorative" val="1"/>
              </a:ext>
            </a:extLst>
          </p:cNvPr>
          <p:cNvSpPr txBox="1"/>
          <p:nvPr/>
        </p:nvSpPr>
        <p:spPr>
          <a:xfrm>
            <a:off x="4544" y="41193"/>
            <a:ext cx="12170939" cy="6816807"/>
          </a:xfrm>
          <a:prstGeom prst="rect">
            <a:avLst/>
          </a:prstGeom>
          <a:solidFill>
            <a:schemeClr val="bg1"/>
          </a:solidFill>
        </p:spPr>
        <p:txBody>
          <a:bodyPr wrap="square" rtlCol="0">
            <a:spAutoFit/>
          </a:bodyPr>
          <a:lstStyle/>
          <a:p>
            <a:endParaRPr lang="nl-NL" dirty="0"/>
          </a:p>
        </p:txBody>
      </p:sp>
      <p:sp>
        <p:nvSpPr>
          <p:cNvPr id="2" name="Tijdelijke aanduiding voor tekst 1"/>
          <p:cNvSpPr>
            <a:spLocks noGrp="1"/>
          </p:cNvSpPr>
          <p:nvPr>
            <p:ph type="body" sz="quarter" idx="10"/>
          </p:nvPr>
        </p:nvSpPr>
        <p:spPr>
          <a:xfrm>
            <a:off x="21061" y="41193"/>
            <a:ext cx="12170939" cy="6816807"/>
          </a:xfrm>
        </p:spPr>
        <p:txBody>
          <a:bodyPr>
            <a:noAutofit/>
          </a:bodyPr>
          <a:lstStyle/>
          <a:p>
            <a:pPr marL="0" indent="0">
              <a:lnSpc>
                <a:spcPct val="107000"/>
              </a:lnSpc>
              <a:spcAft>
                <a:spcPts val="800"/>
              </a:spcAft>
              <a:buNone/>
            </a:pP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 Gutenberg</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nl-NL" sz="1600" dirty="0">
                <a:effectLst/>
                <a:latin typeface="Calibri" panose="020F0502020204030204" pitchFamily="34" charset="0"/>
                <a:ea typeface="Calibri" panose="020F0502020204030204" pitchFamily="34" charset="0"/>
                <a:cs typeface="Times New Roman" panose="02020603050405020304" pitchFamily="18" charset="0"/>
              </a:rPr>
              <a:t>is een digitale bibliotheek van zogenaamde e-books of elektronische boeken.</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Michael Hart startte in 1971 met dit project genoemd naar Johannes Gutenberg, die algemeen geldt als uitvinder van de boekdrukkunst met losse letters.</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De meeste door Project Gutenberg gepubliceerde teksten vallen in het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publiek domein</a:t>
            </a:r>
            <a:r>
              <a:rPr lang="nl-NL" sz="1600" dirty="0">
                <a:effectLst/>
                <a:latin typeface="Calibri" panose="020F0502020204030204" pitchFamily="34" charset="0"/>
                <a:ea typeface="Calibri" panose="020F0502020204030204" pitchFamily="34" charset="0"/>
                <a:cs typeface="Times New Roman" panose="02020603050405020304" pitchFamily="18" charset="0"/>
              </a:rPr>
              <a:t> in de Verenigde Staten. Ofwel omdat ze nooit onder het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auteursrecht</a:t>
            </a:r>
            <a:r>
              <a:rPr lang="nl-NL" sz="1600" dirty="0">
                <a:effectLst/>
                <a:latin typeface="Calibri" panose="020F0502020204030204" pitchFamily="34" charset="0"/>
                <a:ea typeface="Calibri" panose="020F0502020204030204" pitchFamily="34" charset="0"/>
                <a:cs typeface="Times New Roman" panose="02020603050405020304" pitchFamily="18" charset="0"/>
              </a:rPr>
              <a:t> vielen, ofwel omdat het auteursrecht verlopen is. </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Enkele teksten vallen nog onder auteursrecht, maar zijn beschikbaar gesteld door de auteurs. Typische kandidaten voor Project Gutenberg zijn belangrijke of succesvolle boeken waarvan het auteursrecht inmiddels verlopen is, zoals veel oude filosofische teksten, maar b.v. ook de Sherlock Holmes-verhalen van Arthur </a:t>
            </a:r>
            <a:r>
              <a:rPr lang="nl-NL" sz="1600" dirty="0" err="1">
                <a:effectLst/>
                <a:latin typeface="Calibri" panose="020F0502020204030204" pitchFamily="34" charset="0"/>
                <a:ea typeface="Calibri" panose="020F0502020204030204" pitchFamily="34" charset="0"/>
                <a:cs typeface="Times New Roman" panose="02020603050405020304" pitchFamily="18" charset="0"/>
              </a:rPr>
              <a:t>Conan</a:t>
            </a:r>
            <a:r>
              <a:rPr lang="nl-NL" sz="1600" dirty="0">
                <a:effectLst/>
                <a:latin typeface="Calibri" panose="020F0502020204030204" pitchFamily="34" charset="0"/>
                <a:ea typeface="Calibri" panose="020F0502020204030204" pitchFamily="34" charset="0"/>
                <a:cs typeface="Times New Roman" panose="02020603050405020304" pitchFamily="18" charset="0"/>
              </a:rPr>
              <a:t> Doyle of de Tarzan-verhalen van Edgar Rice Burroughs. Er zijn diverse readers (leesprogramma's) op het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internet</a:t>
            </a:r>
            <a:r>
              <a:rPr lang="nl-NL" sz="1600" dirty="0">
                <a:effectLst/>
                <a:latin typeface="Calibri" panose="020F0502020204030204" pitchFamily="34" charset="0"/>
                <a:ea typeface="Calibri" panose="020F0502020204030204" pitchFamily="34" charset="0"/>
                <a:cs typeface="Times New Roman" panose="02020603050405020304" pitchFamily="18" charset="0"/>
              </a:rPr>
              <a:t> te vinden waarmee men de teksten op een plezierige manier op het computerscherm kan lezen.</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Hoewel het merendeel van de teksten Engelstalig is, zijn er ook veel werken in andere talen te vinden op Project Gutenberg, waaronder het Nederlands. </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Een vergelijkbaar Nederlandstalig project was het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Project Laurens </a:t>
            </a:r>
            <a:r>
              <a:rPr lang="nl-NL" sz="16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Jz</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 Coster</a:t>
            </a:r>
            <a:r>
              <a:rPr lang="nl-NL" sz="1600" dirty="0">
                <a:effectLst/>
                <a:latin typeface="Calibri" panose="020F0502020204030204" pitchFamily="34" charset="0"/>
                <a:ea typeface="Calibri" panose="020F0502020204030204" pitchFamily="34" charset="0"/>
                <a:cs typeface="Times New Roman" panose="02020603050405020304" pitchFamily="18" charset="0"/>
              </a:rPr>
              <a:t>, (genoemd naar degene die eeuwenlang in Nederland gold als uitvinder van de boekdrukkunst). Na beëindiging in 2001 is dit project opgevolgd door de Digitale Bibliotheek voor de Nederlandse Letteren. In Scandinavië is er het Project Runeberg.</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Een voorbeeld van een boek dat op Wikipedia beschreven staat en bij Project Gutenberg te vinden is: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Dracula - Bram Stoker downloaden (EPUB met afbeeldingen – 387 kB)</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Sinds enige tijd zijn er ook muziekwerken en gesproken woord te vinden. Het standaard formaat is nog steeds 'platte tekst' (ASCII), maar ook HTML en PDF winnen terrein, vooral als er afbeeldingen bij de tekst horen. Ook EPUB met en zonder afbeeldingen zijn automatisch gegeneerd, zo vermeld het Gutenberg project in het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overzicht van formaten</a:t>
            </a:r>
            <a:r>
              <a:rPr lang="nl-NL" sz="16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02411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34E4DC0-384E-40C2-A7D2-10035DD7E426}"/>
              </a:ext>
              <a:ext uri="{C183D7F6-B498-43B3-948B-1728B52AA6E4}">
                <adec:decorative xmlns:adec="http://schemas.microsoft.com/office/drawing/2017/decorative" val="1"/>
              </a:ext>
            </a:extLst>
          </p:cNvPr>
          <p:cNvSpPr txBox="1"/>
          <p:nvPr/>
        </p:nvSpPr>
        <p:spPr>
          <a:xfrm>
            <a:off x="4544" y="41193"/>
            <a:ext cx="12170939" cy="6816807"/>
          </a:xfrm>
          <a:prstGeom prst="rect">
            <a:avLst/>
          </a:prstGeom>
          <a:solidFill>
            <a:schemeClr val="bg1"/>
          </a:solidFill>
        </p:spPr>
        <p:txBody>
          <a:bodyPr wrap="square" rtlCol="0">
            <a:spAutoFit/>
          </a:bodyPr>
          <a:lstStyle/>
          <a:p>
            <a:endParaRPr lang="nl-NL" dirty="0"/>
          </a:p>
        </p:txBody>
      </p:sp>
      <p:sp>
        <p:nvSpPr>
          <p:cNvPr id="2" name="Tijdelijke aanduiding voor tekst 1"/>
          <p:cNvSpPr>
            <a:spLocks noGrp="1"/>
          </p:cNvSpPr>
          <p:nvPr>
            <p:ph type="body" sz="quarter" idx="10"/>
          </p:nvPr>
        </p:nvSpPr>
        <p:spPr>
          <a:xfrm>
            <a:off x="21061" y="63634"/>
            <a:ext cx="12170939" cy="6794366"/>
          </a:xfrm>
        </p:spPr>
        <p:txBody>
          <a:bodyPr>
            <a:noAutofit/>
          </a:bodyPr>
          <a:lstStyle/>
          <a:p>
            <a:pPr marL="0" indent="0">
              <a:lnSpc>
                <a:spcPct val="107000"/>
              </a:lnSpc>
              <a:spcAft>
                <a:spcPts val="800"/>
              </a:spcAft>
              <a:buNone/>
            </a:pP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 Gutenberg</a:t>
            </a:r>
            <a:r>
              <a:rPr lang="nl-NL" sz="1600" dirty="0">
                <a:effectLst/>
                <a:latin typeface="Calibri" panose="020F0502020204030204" pitchFamily="34" charset="0"/>
                <a:ea typeface="Calibri" panose="020F0502020204030204" pitchFamily="34" charset="0"/>
                <a:cs typeface="Times New Roman" panose="02020603050405020304" pitchFamily="18" charset="0"/>
              </a:rPr>
              <a:t> is een digitale bibliotheek van zogenaamde e-books of elektronische boeken.</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Michael Hart startte in 1971 met dit project genoemd naar Johannes Gutenberg, die algemeen geldt als uitvinder van de boekdrukkunst met losse letters.</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De meeste door Project Gutenberg gepubliceerde teksten vallen in het publiek domein in de Verenigde Staten. Ofwel omdat ze nooit onder het auteursrecht vielen, ofwel omdat het auteursrecht verlopen is. Over publiek domein en auteursrechten lees je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hier</a:t>
            </a:r>
            <a:r>
              <a:rPr lang="nl-NL" sz="1600" dirty="0">
                <a:effectLst/>
                <a:latin typeface="Calibri" panose="020F0502020204030204" pitchFamily="34" charset="0"/>
                <a:ea typeface="Calibri" panose="020F0502020204030204" pitchFamily="34" charset="0"/>
                <a:cs typeface="Times New Roman" panose="02020603050405020304" pitchFamily="18" charset="0"/>
              </a:rPr>
              <a:t> en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hier</a:t>
            </a:r>
            <a:r>
              <a:rPr lang="nl-NL" sz="1600" dirty="0">
                <a:effectLst/>
                <a:latin typeface="Calibri" panose="020F0502020204030204" pitchFamily="34" charset="0"/>
                <a:ea typeface="Calibri" panose="020F0502020204030204" pitchFamily="34" charset="0"/>
                <a:cs typeface="Times New Roman" panose="02020603050405020304" pitchFamily="18" charset="0"/>
              </a:rPr>
              <a:t> meer.</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Enkele teksten vallen nog onder auteursrecht, maar zijn beschikbaar gesteld door de auteurs. Typische kandidaten voor Project Gutenberg zijn belangrijke of succesvolle boeken waarvan het auteursrecht inmiddels verlopen is, zoals veel oude filosofische teksten, maar b.v. ook de Sherlock Holmes-verhalen van Arthur </a:t>
            </a:r>
            <a:r>
              <a:rPr lang="nl-NL" sz="1600" dirty="0" err="1">
                <a:effectLst/>
                <a:latin typeface="Calibri" panose="020F0502020204030204" pitchFamily="34" charset="0"/>
                <a:ea typeface="Calibri" panose="020F0502020204030204" pitchFamily="34" charset="0"/>
                <a:cs typeface="Times New Roman" panose="02020603050405020304" pitchFamily="18" charset="0"/>
              </a:rPr>
              <a:t>Conan</a:t>
            </a:r>
            <a:r>
              <a:rPr lang="nl-NL" sz="1600" dirty="0">
                <a:effectLst/>
                <a:latin typeface="Calibri" panose="020F0502020204030204" pitchFamily="34" charset="0"/>
                <a:ea typeface="Calibri" panose="020F0502020204030204" pitchFamily="34" charset="0"/>
                <a:cs typeface="Times New Roman" panose="02020603050405020304" pitchFamily="18" charset="0"/>
              </a:rPr>
              <a:t> Doyle of de Tarzan-verhalen van Edgar Rice Burroughs.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Er zijn diverse readers (leesprogramma's) op het internet te vinden waarmee men de teksten op een plezierige manier op het computerscherm kan lezen</a:t>
            </a:r>
            <a:r>
              <a:rPr lang="nl-NL" sz="1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Hoewel het merendeel van de teksten Engelstalig is, zijn er ook veel werken in andere talen te vinden op Project Gutenberg, waaronder het Nederlands. </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Een vergelijkbaar Nederlandstalig project was het </a:t>
            </a:r>
            <a:r>
              <a:rPr lang="nl-NL" sz="1600" dirty="0">
                <a:solidFill>
                  <a:srgbClr val="A8D08D"/>
                </a:solidFill>
                <a:effectLst/>
                <a:latin typeface="Calibri" panose="020F0502020204030204" pitchFamily="34" charset="0"/>
                <a:ea typeface="Calibri" panose="020F0502020204030204" pitchFamily="34" charset="0"/>
                <a:cs typeface="Times New Roman" panose="02020603050405020304" pitchFamily="18" charset="0"/>
              </a:rPr>
              <a:t>Project Laurens </a:t>
            </a:r>
            <a:r>
              <a:rPr lang="nl-NL" sz="1600" dirty="0" err="1">
                <a:solidFill>
                  <a:srgbClr val="A8D08D"/>
                </a:solidFill>
                <a:effectLst/>
                <a:latin typeface="Calibri" panose="020F0502020204030204" pitchFamily="34" charset="0"/>
                <a:ea typeface="Calibri" panose="020F0502020204030204" pitchFamily="34" charset="0"/>
                <a:cs typeface="Times New Roman" panose="02020603050405020304" pitchFamily="18" charset="0"/>
              </a:rPr>
              <a:t>Jz</a:t>
            </a:r>
            <a:r>
              <a:rPr lang="nl-NL" sz="1600" dirty="0">
                <a:solidFill>
                  <a:srgbClr val="A8D08D"/>
                </a:solidFill>
                <a:effectLst/>
                <a:latin typeface="Calibri" panose="020F0502020204030204" pitchFamily="34" charset="0"/>
                <a:ea typeface="Calibri" panose="020F0502020204030204" pitchFamily="34" charset="0"/>
                <a:cs typeface="Times New Roman" panose="02020603050405020304" pitchFamily="18" charset="0"/>
              </a:rPr>
              <a:t> Coster</a:t>
            </a:r>
            <a:r>
              <a:rPr lang="nl-NL" sz="1600" dirty="0">
                <a:effectLst/>
                <a:latin typeface="Calibri" panose="020F0502020204030204" pitchFamily="34" charset="0"/>
                <a:ea typeface="Calibri" panose="020F0502020204030204" pitchFamily="34" charset="0"/>
                <a:cs typeface="Times New Roman" panose="02020603050405020304" pitchFamily="18" charset="0"/>
              </a:rPr>
              <a:t>, (genoemd naar degene die eeuwenlang in Nederland gold als uitvinder van de boekdrukkunst).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Lees daarover meer</a:t>
            </a:r>
            <a:r>
              <a:rPr lang="nl-NL" sz="1600" dirty="0">
                <a:effectLst/>
                <a:latin typeface="Calibri" panose="020F0502020204030204" pitchFamily="34" charset="0"/>
                <a:ea typeface="Calibri" panose="020F0502020204030204" pitchFamily="34" charset="0"/>
                <a:cs typeface="Times New Roman" panose="02020603050405020304" pitchFamily="18" charset="0"/>
              </a:rPr>
              <a:t>. Na beëindiging in 2001 is dit project opgevolgd door de Digitale Bibliotheek voor de Nederlandse Letteren. In Scandinavië is er het Project Runeberg.</a:t>
            </a: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Een voorbeeld van een boek dat op Wikipedia beschreven staat en bij Project Gutenberg te vinden is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Dracula - Bram Stoker</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600" dirty="0">
                <a:effectLst/>
                <a:latin typeface="Calibri" panose="020F0502020204030204" pitchFamily="34" charset="0"/>
                <a:ea typeface="Calibri" panose="020F0502020204030204" pitchFamily="34" charset="0"/>
                <a:cs typeface="Times New Roman" panose="02020603050405020304" pitchFamily="18" charset="0"/>
              </a:rPr>
              <a:t>Sinds enige tijd zijn er ook muziekwerken en gesproken woord te vinden. Het standaard formaat is nog steeds 'platte tekst' (ASCII), maar ook HTML en PDF winnen terrein, vooral als er afbeeldingen bij de tekst horen. Ook EPUB met en zonder afbeeldingen zijn automatisch gegeneerd. Lees meer </a:t>
            </a:r>
            <a:r>
              <a:rPr lang="nl-NL"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&gt;&gt;&gt;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5535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lv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Mensen met een visuele beperking gebruiken schermlezers. Deze kan een lijst van elementen maken, ook van alle links. Daardoor verdwijnt de context van de link.</a:t>
            </a:r>
          </a:p>
        </p:txBody>
      </p:sp>
      <p:pic>
        <p:nvPicPr>
          <p:cNvPr id="6" name="Afbeelding 5" descr="Afbeelding met tekst&#10;&#10;Automatisch gegenereerde beschrijving">
            <a:extLst>
              <a:ext uri="{FF2B5EF4-FFF2-40B4-BE49-F238E27FC236}">
                <a16:creationId xmlns:a16="http://schemas.microsoft.com/office/drawing/2014/main" id="{7EB82B64-3194-4661-8087-569131315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745" y="3278505"/>
            <a:ext cx="5695950" cy="3105150"/>
          </a:xfrm>
          <a:prstGeom prst="rect">
            <a:avLst/>
          </a:prstGeom>
        </p:spPr>
      </p:pic>
      <p:sp>
        <p:nvSpPr>
          <p:cNvPr id="7" name="Tijdelijke aanduiding voor tekst 2">
            <a:extLst>
              <a:ext uri="{FF2B5EF4-FFF2-40B4-BE49-F238E27FC236}">
                <a16:creationId xmlns:a16="http://schemas.microsoft.com/office/drawing/2014/main" id="{961CCC60-15C6-4F24-830C-A265D013DB09}"/>
              </a:ext>
            </a:extLst>
          </p:cNvPr>
          <p:cNvSpPr>
            <a:spLocks noGrp="1"/>
          </p:cNvSpPr>
          <p:nvPr>
            <p:ph type="body" sz="quarter" idx="11"/>
          </p:nvPr>
        </p:nvSpPr>
        <p:spPr>
          <a:xfrm>
            <a:off x="723715" y="588345"/>
            <a:ext cx="11246612" cy="551687"/>
          </a:xfrm>
        </p:spPr>
        <p:txBody>
          <a:bodyPr>
            <a:normAutofit fontScale="92500" lnSpcReduction="10000"/>
          </a:bodyPr>
          <a:lstStyle/>
          <a:p>
            <a:r>
              <a:rPr lang="nl-NL" sz="4000" dirty="0">
                <a:solidFill>
                  <a:schemeClr val="tx1"/>
                </a:solidFill>
              </a:rPr>
              <a:t>Schermlezers en linklijsten</a:t>
            </a:r>
          </a:p>
          <a:p>
            <a:endParaRPr lang="nl-NL" sz="4000" dirty="0"/>
          </a:p>
        </p:txBody>
      </p:sp>
      <p:pic>
        <p:nvPicPr>
          <p:cNvPr id="5" name="Afbeelding 4">
            <a:extLst>
              <a:ext uri="{FF2B5EF4-FFF2-40B4-BE49-F238E27FC236}">
                <a16:creationId xmlns:a16="http://schemas.microsoft.com/office/drawing/2014/main" id="{F13F0B91-3194-4B79-8B87-388EB78501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89679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9172574"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1000"/>
              </a:spcBef>
              <a:defRPr/>
            </a:pP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3.</a:t>
            </a:r>
            <a:r>
              <a:rPr lang="nl-NL" sz="3600" b="1" dirty="0">
                <a:latin typeface="Arial" panose="020B0604020202020204" pitchFamily="34" charset="0"/>
                <a:cs typeface="Arial" panose="020B0604020202020204" pitchFamily="34" charset="0"/>
              </a:rPr>
              <a:t> Zakelijk belang</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02B9E9D0-D6AE-4B65-84D4-EEF0B2324D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376901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648445"/>
          </a:xfrm>
        </p:spPr>
        <p:txBody>
          <a:bodyPr>
            <a:normAutofit/>
          </a:bodyPr>
          <a:lstStyle/>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betere gebruikservaringen voor iedereen (user experience)</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groter marktaandeel (commercieel)</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beter imago (promotie)</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voedt creativiteit (innovatie)</a:t>
            </a:r>
          </a:p>
          <a:p>
            <a:endParaRPr lang="nl-NL"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Tijdelijke aanduiding voor tekst 2" descr="toegankelijkheid: waarom? (3/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err="1">
                <a:latin typeface="Arial Black" panose="020B0A04020102020204" pitchFamily="34" charset="0"/>
                <a:ea typeface="+mn-ea"/>
                <a:cs typeface="+mn-cs"/>
              </a:rPr>
              <a:t>z</a:t>
            </a:r>
            <a:r>
              <a:rPr kumimoji="0" lang="nl-NL" sz="4000" b="1" i="0" u="none" strike="noStrike" kern="1200" cap="none" spc="0" normalizeH="0" baseline="0" noProof="0" dirty="0" err="1">
                <a:ln>
                  <a:noFill/>
                </a:ln>
                <a:solidFill>
                  <a:schemeClr val="tx1"/>
                </a:solidFill>
                <a:effectLst/>
                <a:uLnTx/>
                <a:uFillTx/>
                <a:latin typeface="Arial Black" panose="020B0A04020102020204" pitchFamily="34" charset="0"/>
                <a:ea typeface="+mn-ea"/>
                <a:cs typeface="+mn-cs"/>
              </a:rPr>
              <a:t>akelijk</a:t>
            </a: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 belang (1/3)</a:t>
            </a:r>
          </a:p>
        </p:txBody>
      </p:sp>
      <p:pic>
        <p:nvPicPr>
          <p:cNvPr id="4" name="Afbeelding 3">
            <a:extLst>
              <a:ext uri="{FF2B5EF4-FFF2-40B4-BE49-F238E27FC236}">
                <a16:creationId xmlns:a16="http://schemas.microsoft.com/office/drawing/2014/main" id="{684E2BAA-610F-4800-859F-9C411182D9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4009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4494438"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600" dirty="0">
                <a:latin typeface="Arial Black" panose="020B0A04020102020204" pitchFamily="34" charset="0"/>
                <a:ea typeface="+mn-ea"/>
                <a:cs typeface="+mn-cs"/>
              </a:rPr>
              <a:t>workshop</a:t>
            </a: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 1:</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bewustwording</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
        <p:nvSpPr>
          <p:cNvPr id="4" name="Tijdelijke aanduiding voor tekst 3">
            <a:extLst>
              <a:ext uri="{FF2B5EF4-FFF2-40B4-BE49-F238E27FC236}">
                <a16:creationId xmlns:a16="http://schemas.microsoft.com/office/drawing/2014/main" id="{4CCC822C-D9CE-4055-B5A0-D046FE45F236}"/>
              </a:ext>
            </a:extLst>
          </p:cNvPr>
          <p:cNvSpPr txBox="1">
            <a:spLocks/>
          </p:cNvSpPr>
          <p:nvPr/>
        </p:nvSpPr>
        <p:spPr>
          <a:xfrm>
            <a:off x="5094515" y="1009650"/>
            <a:ext cx="7097486" cy="5363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nl-NL" b="1" dirty="0">
                <a:latin typeface="Arial" panose="020B0604020202020204" pitchFamily="34" charset="0"/>
                <a:cs typeface="Arial" panose="020B0604020202020204" pitchFamily="34" charset="0"/>
              </a:rPr>
              <a:t>digitale toegankelijkheid</a:t>
            </a:r>
          </a:p>
          <a:p>
            <a:pPr lvl="1"/>
            <a:r>
              <a:rPr lang="nl-NL" dirty="0">
                <a:latin typeface="Arial" panose="020B0604020202020204" pitchFamily="34" charset="0"/>
                <a:cs typeface="Arial" panose="020B0604020202020204" pitchFamily="34" charset="0"/>
              </a:rPr>
              <a:t>wat? waarom? wie? </a:t>
            </a:r>
          </a:p>
          <a:p>
            <a:pPr marL="514350" indent="-514350">
              <a:buFont typeface="+mj-lt"/>
              <a:buAutoNum type="arabicPeriod"/>
            </a:pPr>
            <a:r>
              <a:rPr lang="nl-NL" b="1" dirty="0">
                <a:latin typeface="Arial" panose="020B0604020202020204" pitchFamily="34" charset="0"/>
                <a:cs typeface="Arial" panose="020B0604020202020204" pitchFamily="34" charset="0"/>
              </a:rPr>
              <a:t>toegankelijkheidsrichtlijnen</a:t>
            </a:r>
          </a:p>
          <a:p>
            <a:pPr lvl="1"/>
            <a:r>
              <a:rPr lang="nl-NL" dirty="0">
                <a:latin typeface="Arial" panose="020B0604020202020204" pitchFamily="34" charset="0"/>
                <a:cs typeface="Arial" panose="020B0604020202020204" pitchFamily="34" charset="0"/>
              </a:rPr>
              <a:t>wetgeving, standaarden</a:t>
            </a:r>
          </a:p>
          <a:p>
            <a:pPr lvl="1"/>
            <a:r>
              <a:rPr lang="nl-NL" dirty="0">
                <a:latin typeface="Arial" panose="020B0604020202020204" pitchFamily="34" charset="0"/>
                <a:cs typeface="Arial" panose="020B0604020202020204" pitchFamily="34" charset="0"/>
              </a:rPr>
              <a:t>wat? hoe? richtlijnen, principes</a:t>
            </a:r>
          </a:p>
          <a:p>
            <a:pPr lvl="1"/>
            <a:endParaRPr lang="nl-NL" dirty="0">
              <a:latin typeface="Arial" panose="020B0604020202020204" pitchFamily="34" charset="0"/>
              <a:cs typeface="Arial" panose="020B0604020202020204" pitchFamily="34" charset="0"/>
            </a:endParaRPr>
          </a:p>
          <a:p>
            <a:pPr marL="514350" indent="-514350">
              <a:buFont typeface="+mj-lt"/>
              <a:buAutoNum type="arabicPeriod"/>
            </a:pPr>
            <a:r>
              <a:rPr lang="nl-NL" b="1" dirty="0">
                <a:latin typeface="Arial" panose="020B0604020202020204" pitchFamily="34" charset="0"/>
                <a:cs typeface="Arial" panose="020B0604020202020204" pitchFamily="34" charset="0"/>
              </a:rPr>
              <a:t>zakelijke belangen</a:t>
            </a:r>
          </a:p>
          <a:p>
            <a:pPr lvl="1"/>
            <a:r>
              <a:rPr lang="nl-NL" dirty="0">
                <a:latin typeface="Arial" panose="020B0604020202020204" pitchFamily="34" charset="0"/>
                <a:cs typeface="Arial" panose="020B0604020202020204" pitchFamily="34" charset="0"/>
              </a:rPr>
              <a:t>mythes, kosten, baten</a:t>
            </a:r>
          </a:p>
          <a:p>
            <a:pPr lvl="1"/>
            <a:r>
              <a:rPr lang="nl-NL" dirty="0">
                <a:latin typeface="Arial" panose="020B0604020202020204" pitchFamily="34" charset="0"/>
                <a:cs typeface="Arial" panose="020B0604020202020204" pitchFamily="34" charset="0"/>
              </a:rPr>
              <a:t>aanpak</a:t>
            </a:r>
          </a:p>
          <a:p>
            <a:pPr marL="514350" indent="-514350">
              <a:buFont typeface="+mj-lt"/>
              <a:buAutoNum type="arabicPeriod"/>
            </a:pPr>
            <a:r>
              <a:rPr lang="nl-NL" b="1" dirty="0">
                <a:latin typeface="Arial" panose="020B0604020202020204" pitchFamily="34" charset="0"/>
                <a:cs typeface="Arial" panose="020B0604020202020204" pitchFamily="34" charset="0"/>
              </a:rPr>
              <a:t>beperkingen</a:t>
            </a:r>
          </a:p>
          <a:p>
            <a:pPr lvl="1"/>
            <a:r>
              <a:rPr lang="nl-NL" dirty="0">
                <a:latin typeface="Arial" panose="020B0604020202020204" pitchFamily="34" charset="0"/>
                <a:cs typeface="Arial" panose="020B0604020202020204" pitchFamily="34" charset="0"/>
              </a:rPr>
              <a:t>aantallen, soorten, </a:t>
            </a:r>
          </a:p>
          <a:p>
            <a:pPr lvl="1"/>
            <a:r>
              <a:rPr lang="nl-NL" dirty="0">
                <a:latin typeface="Arial" panose="020B0604020202020204" pitchFamily="34" charset="0"/>
                <a:cs typeface="Arial" panose="020B0604020202020204" pitchFamily="34" charset="0"/>
              </a:rPr>
              <a:t>gebruikservaringen, (hulp)technologie	</a:t>
            </a:r>
          </a:p>
        </p:txBody>
      </p:sp>
      <p:pic>
        <p:nvPicPr>
          <p:cNvPr id="6" name="Afbeelding 5">
            <a:extLst>
              <a:ext uri="{FF2B5EF4-FFF2-40B4-BE49-F238E27FC236}">
                <a16:creationId xmlns:a16="http://schemas.microsoft.com/office/drawing/2014/main" id="{A809E218-DFBF-4E1A-9E42-3891CCDF0A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608316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648445"/>
          </a:xfrm>
        </p:spPr>
        <p:txBody>
          <a:bodyPr>
            <a:normAutofit/>
          </a:bodyPr>
          <a:lstStyle/>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Het is goed te doen (nakoming)</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Het is wat je moet doen (wetgeving)</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Het is het goede om te doen (ethisch)</a:t>
            </a:r>
          </a:p>
          <a:p>
            <a:pPr marL="0" indent="0">
              <a:buNone/>
            </a:pPr>
            <a:endParaRPr lang="nl-NL" sz="2800"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Tijdelijke aanduiding voor tekst 2" descr="toegankelijkheid: waarom? (3/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err="1">
                <a:latin typeface="Arial Black" panose="020B0A04020102020204" pitchFamily="34" charset="0"/>
                <a:ea typeface="+mn-ea"/>
                <a:cs typeface="+mn-cs"/>
              </a:rPr>
              <a:t>z</a:t>
            </a:r>
            <a:r>
              <a:rPr kumimoji="0" lang="nl-NL" sz="4000" b="1" i="0" u="none" strike="noStrike" kern="1200" cap="none" spc="0" normalizeH="0" baseline="0" noProof="0" dirty="0" err="1">
                <a:ln>
                  <a:noFill/>
                </a:ln>
                <a:solidFill>
                  <a:schemeClr val="tx1"/>
                </a:solidFill>
                <a:effectLst/>
                <a:uLnTx/>
                <a:uFillTx/>
                <a:latin typeface="Arial Black" panose="020B0A04020102020204" pitchFamily="34" charset="0"/>
                <a:ea typeface="+mn-ea"/>
                <a:cs typeface="+mn-cs"/>
              </a:rPr>
              <a:t>akelijk</a:t>
            </a: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 belang (2/3)</a:t>
            </a:r>
          </a:p>
        </p:txBody>
      </p:sp>
      <p:pic>
        <p:nvPicPr>
          <p:cNvPr id="4" name="Afbeelding 3">
            <a:extLst>
              <a:ext uri="{FF2B5EF4-FFF2-40B4-BE49-F238E27FC236}">
                <a16:creationId xmlns:a16="http://schemas.microsoft.com/office/drawing/2014/main" id="{729726E2-88C6-4F92-A78A-2D3018D664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102914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6" y="1785809"/>
            <a:ext cx="4037856" cy="3789802"/>
          </a:xfrm>
          <a:ln w="12700">
            <a:solidFill>
              <a:srgbClr val="0070C0"/>
            </a:solidFill>
          </a:ln>
        </p:spPr>
        <p:txBody>
          <a:bodyPr/>
          <a:lstStyle/>
          <a:p>
            <a:endParaRPr lang="nl-NL" sz="2800" dirty="0"/>
          </a:p>
          <a:p>
            <a:pPr marL="457200" lvl="1" indent="0">
              <a:buNone/>
            </a:pPr>
            <a:r>
              <a:rPr lang="nl-NL" sz="2800" dirty="0">
                <a:latin typeface="Arial" panose="020B0604020202020204" pitchFamily="34" charset="0"/>
                <a:cs typeface="Arial" panose="020B0604020202020204" pitchFamily="34" charset="0"/>
              </a:rPr>
              <a:t>toegankelijk</a:t>
            </a:r>
          </a:p>
          <a:p>
            <a:pPr marL="457200" lvl="1" indent="0">
              <a:buNone/>
            </a:pPr>
            <a:r>
              <a:rPr lang="nl-NL" sz="2800" dirty="0">
                <a:latin typeface="Arial" panose="020B0604020202020204" pitchFamily="34" charset="0"/>
                <a:cs typeface="Arial" panose="020B0604020202020204" pitchFamily="34" charset="0"/>
              </a:rPr>
              <a:t>gebruiksvriendelijk</a:t>
            </a:r>
          </a:p>
          <a:p>
            <a:pPr lvl="1"/>
            <a:endParaRPr lang="nl-NL" sz="2800" dirty="0">
              <a:latin typeface="Arial" panose="020B0604020202020204" pitchFamily="34" charset="0"/>
              <a:cs typeface="Arial" panose="020B0604020202020204" pitchFamily="34" charset="0"/>
            </a:endParaRPr>
          </a:p>
          <a:p>
            <a:pPr marL="457200" lvl="1" indent="0">
              <a:buNone/>
            </a:pPr>
            <a:r>
              <a:rPr lang="nl-NL" sz="2800" dirty="0">
                <a:latin typeface="Arial" panose="020B0604020202020204" pitchFamily="34" charset="0"/>
                <a:cs typeface="Arial" panose="020B0604020202020204" pitchFamily="34" charset="0"/>
              </a:rPr>
              <a:t>leesbaar</a:t>
            </a:r>
          </a:p>
          <a:p>
            <a:pPr marL="457200" lvl="1" indent="0">
              <a:buNone/>
            </a:pPr>
            <a:r>
              <a:rPr lang="nl-NL" sz="2800" dirty="0">
                <a:latin typeface="Arial" panose="020B0604020202020204" pitchFamily="34" charset="0"/>
                <a:cs typeface="Arial" panose="020B0604020202020204" pitchFamily="34" charset="0"/>
              </a:rPr>
              <a:t>bruikbaar</a:t>
            </a:r>
          </a:p>
          <a:p>
            <a:pPr marL="457200" lvl="1" indent="0">
              <a:buNone/>
            </a:pPr>
            <a:r>
              <a:rPr lang="nl-NL" sz="2800" dirty="0">
                <a:latin typeface="Arial" panose="020B0604020202020204" pitchFamily="34" charset="0"/>
                <a:cs typeface="Arial" panose="020B0604020202020204" pitchFamily="34" charset="0"/>
              </a:rPr>
              <a:t>dyslexievriendelijk</a:t>
            </a:r>
          </a:p>
          <a:p>
            <a:pPr lvl="1"/>
            <a:endParaRPr lang="nl-NL" sz="2800" dirty="0"/>
          </a:p>
          <a:p>
            <a:endParaRPr lang="nl-NL"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nl-NL" sz="4000" b="1" dirty="0">
                <a:latin typeface="Arial Black" panose="020B0A04020102020204" pitchFamily="34" charset="0"/>
              </a:rPr>
              <a:t>zakelijk belang (3/3)</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sp>
        <p:nvSpPr>
          <p:cNvPr id="4" name="Tijdelijke aanduiding voor tekst 1"/>
          <p:cNvSpPr txBox="1">
            <a:spLocks/>
          </p:cNvSpPr>
          <p:nvPr/>
        </p:nvSpPr>
        <p:spPr>
          <a:xfrm>
            <a:off x="7106579" y="1785807"/>
            <a:ext cx="4000036" cy="3789803"/>
          </a:xfrm>
          <a:prstGeom prst="rect">
            <a:avLst/>
          </a:prstGeom>
          <a:ln>
            <a:solidFill>
              <a:srgbClr val="0070C0"/>
            </a:solidFill>
          </a:ln>
        </p:spPr>
        <p:txBody>
          <a:bodyPr/>
          <a:lstStyle>
            <a:lvl1pPr marL="228600" indent="-228600" algn="l" defTabSz="914400" rtl="0" eaLnBrk="1" latinLnBrk="0" hangingPunct="1">
              <a:lnSpc>
                <a:spcPct val="90000"/>
              </a:lnSpc>
              <a:spcBef>
                <a:spcPts val="1000"/>
              </a:spcBef>
              <a:buClr>
                <a:srgbClr val="FF6600"/>
              </a:buClr>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pPr marL="457200" lvl="1" indent="0">
              <a:buNone/>
            </a:pPr>
            <a:r>
              <a:rPr lang="nl-NL" sz="2800" dirty="0">
                <a:latin typeface="Arial" panose="020B0604020202020204" pitchFamily="34" charset="0"/>
                <a:cs typeface="Arial" panose="020B0604020202020204" pitchFamily="34" charset="0"/>
              </a:rPr>
              <a:t>productiviteit</a:t>
            </a:r>
          </a:p>
          <a:p>
            <a:pPr marL="457200" lvl="1" indent="0">
              <a:buNone/>
            </a:pPr>
            <a:r>
              <a:rPr lang="nl-NL" sz="2800" dirty="0">
                <a:latin typeface="Arial" panose="020B0604020202020204" pitchFamily="34" charset="0"/>
                <a:cs typeface="Arial" panose="020B0604020202020204" pitchFamily="34" charset="0"/>
              </a:rPr>
              <a:t>communicatie</a:t>
            </a:r>
          </a:p>
          <a:p>
            <a:pPr marL="457200" lvl="1" indent="0">
              <a:buNone/>
            </a:pPr>
            <a:r>
              <a:rPr lang="nl-NL" sz="2800" dirty="0">
                <a:latin typeface="Arial" panose="020B0604020202020204" pitchFamily="34" charset="0"/>
                <a:cs typeface="Arial" panose="020B0604020202020204" pitchFamily="34" charset="0"/>
              </a:rPr>
              <a:t>algehele kwaliteit</a:t>
            </a:r>
          </a:p>
          <a:p>
            <a:pPr lvl="1"/>
            <a:endParaRPr lang="nl-NL" sz="2400" dirty="0">
              <a:latin typeface="Arial" panose="020B0604020202020204" pitchFamily="34" charset="0"/>
              <a:cs typeface="Arial" panose="020B0604020202020204" pitchFamily="34" charset="0"/>
            </a:endParaRPr>
          </a:p>
          <a:p>
            <a:pPr lvl="1"/>
            <a:endParaRPr lang="nl-NL" sz="2400" dirty="0">
              <a:latin typeface="Arial" panose="020B0604020202020204" pitchFamily="34" charset="0"/>
              <a:cs typeface="Arial" panose="020B0604020202020204" pitchFamily="34" charset="0"/>
            </a:endParaRPr>
          </a:p>
          <a:p>
            <a:pPr lvl="1"/>
            <a:endParaRPr lang="nl-NL" sz="24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p:txBody>
      </p:sp>
      <p:sp>
        <p:nvSpPr>
          <p:cNvPr id="5" name="Gestreepte PIJL-RECHTS 4" descr="oranje pijl die naar rechts wijst"/>
          <p:cNvSpPr/>
          <p:nvPr/>
        </p:nvSpPr>
        <p:spPr>
          <a:xfrm>
            <a:off x="5067300" y="3028587"/>
            <a:ext cx="1733550" cy="1041608"/>
          </a:xfrm>
          <a:prstGeom prst="stripedRightArrow">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028AD70-7D26-4616-BEB5-F427ECA1CC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222298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648445"/>
          </a:xfrm>
        </p:spPr>
        <p:txBody>
          <a:bodyPr>
            <a:normAutofit lnSpcReduction="10000"/>
          </a:bodyPr>
          <a:lstStyle/>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tijd voor toetsen tijdens creatie en productie; inpassen in processen</a:t>
            </a:r>
          </a:p>
          <a:p>
            <a:r>
              <a:rPr lang="nl-NL" sz="2800" dirty="0">
                <a:latin typeface="Arial" panose="020B0604020202020204" pitchFamily="34" charset="0"/>
                <a:cs typeface="Arial" panose="020B0604020202020204" pitchFamily="34" charset="0"/>
              </a:rPr>
              <a:t>aanschaffen of aanpassen productietools?</a:t>
            </a:r>
          </a:p>
          <a:p>
            <a:r>
              <a:rPr lang="nl-NL" sz="2800" dirty="0">
                <a:latin typeface="Arial" panose="020B0604020202020204" pitchFamily="34" charset="0"/>
                <a:cs typeface="Arial" panose="020B0604020202020204" pitchFamily="34" charset="0"/>
              </a:rPr>
              <a:t>formeel toegankelijkheidsonderzoek?</a:t>
            </a:r>
          </a:p>
          <a:p>
            <a:r>
              <a:rPr lang="nl-NL" sz="2800" dirty="0">
                <a:latin typeface="Arial" panose="020B0604020202020204" pitchFamily="34" charset="0"/>
                <a:cs typeface="Arial" panose="020B0604020202020204" pitchFamily="34" charset="0"/>
              </a:rPr>
              <a:t>tijd en expertise voor complexere eisen (o.a. beeldbeschrijving)?</a:t>
            </a:r>
          </a:p>
          <a:p>
            <a:r>
              <a:rPr lang="nl-NL" sz="2800" dirty="0">
                <a:latin typeface="Arial" panose="020B0604020202020204" pitchFamily="34" charset="0"/>
                <a:cs typeface="Arial" panose="020B0604020202020204" pitchFamily="34" charset="0"/>
              </a:rPr>
              <a:t>inhuur expertise?</a:t>
            </a:r>
          </a:p>
          <a:p>
            <a:r>
              <a:rPr lang="nl-NL" sz="2800" dirty="0">
                <a:latin typeface="Arial" panose="020B0604020202020204" pitchFamily="34" charset="0"/>
                <a:ea typeface="Calibri" panose="020F0502020204030204" pitchFamily="34" charset="0"/>
                <a:cs typeface="Arial" panose="020B0604020202020204" pitchFamily="34" charset="0"/>
              </a:rPr>
              <a:t>trainingen kennis en vaardigheden, maar gratis:</a:t>
            </a:r>
          </a:p>
          <a:p>
            <a:pPr lvl="1"/>
            <a:r>
              <a:rPr lang="nl-NL" sz="2800" dirty="0">
                <a:latin typeface="Arial" panose="020B0604020202020204" pitchFamily="34" charset="0"/>
                <a:cs typeface="Arial" panose="020B0604020202020204" pitchFamily="34" charset="0"/>
              </a:rPr>
              <a:t>Workshops TPUB2 (2021-2022)</a:t>
            </a:r>
          </a:p>
          <a:p>
            <a:pPr lvl="1"/>
            <a:r>
              <a:rPr lang="nl-NL" sz="2800" dirty="0">
                <a:latin typeface="Arial" panose="020B0604020202020204" pitchFamily="34" charset="0"/>
                <a:cs typeface="Arial" panose="020B0604020202020204" pitchFamily="34" charset="0"/>
              </a:rPr>
              <a:t>Kennisbank Inclusiefpubliceren.nl</a:t>
            </a:r>
          </a:p>
          <a:p>
            <a:pPr lvl="1"/>
            <a:r>
              <a:rPr lang="nl-NL" sz="2800" dirty="0">
                <a:latin typeface="Arial" panose="020B0604020202020204" pitchFamily="34" charset="0"/>
                <a:cs typeface="Arial" panose="020B0604020202020204" pitchFamily="34" charset="0"/>
              </a:rPr>
              <a:t>Leerplatform </a:t>
            </a:r>
            <a:r>
              <a:rPr lang="nl-NL" sz="2800" dirty="0" err="1">
                <a:latin typeface="Arial" panose="020B0604020202020204" pitchFamily="34" charset="0"/>
                <a:cs typeface="Arial" panose="020B0604020202020204" pitchFamily="34" charset="0"/>
              </a:rPr>
              <a:t>Inclusive</a:t>
            </a:r>
            <a:r>
              <a:rPr lang="nl-NL" sz="2800" dirty="0">
                <a:latin typeface="Arial" panose="020B0604020202020204" pitchFamily="34" charset="0"/>
                <a:cs typeface="Arial" panose="020B0604020202020204" pitchFamily="34" charset="0"/>
              </a:rPr>
              <a:t> Publishing in </a:t>
            </a:r>
            <a:r>
              <a:rPr lang="nl-NL" sz="2800" dirty="0" err="1">
                <a:latin typeface="Arial" panose="020B0604020202020204" pitchFamily="34" charset="0"/>
                <a:cs typeface="Arial" panose="020B0604020202020204" pitchFamily="34" charset="0"/>
              </a:rPr>
              <a:t>Practice</a:t>
            </a:r>
            <a:r>
              <a:rPr lang="nl-NL" sz="2800" dirty="0">
                <a:latin typeface="Arial" panose="020B0604020202020204" pitchFamily="34" charset="0"/>
                <a:cs typeface="Arial" panose="020B0604020202020204" pitchFamily="34" charset="0"/>
              </a:rPr>
              <a:t> (maart 2022)</a:t>
            </a:r>
          </a:p>
          <a:p>
            <a:pPr lvl="1"/>
            <a:endParaRPr lang="nl-NL" sz="2800" dirty="0">
              <a:latin typeface="Arial" panose="020B0604020202020204" pitchFamily="34" charset="0"/>
              <a:cs typeface="Arial" panose="020B0604020202020204" pitchFamily="34" charset="0"/>
            </a:endParaRPr>
          </a:p>
          <a:p>
            <a:pPr lvl="1"/>
            <a:endParaRPr lang="nl-NL" sz="2800" dirty="0">
              <a:latin typeface="Arial" panose="020B0604020202020204" pitchFamily="34" charset="0"/>
              <a:cs typeface="Arial" panose="020B0604020202020204" pitchFamily="34" charset="0"/>
            </a:endParaRPr>
          </a:p>
          <a:p>
            <a:pPr lvl="1"/>
            <a:endParaRPr lang="nl-NL" sz="28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
        <p:nvSpPr>
          <p:cNvPr id="3" name="Tijdelijke aanduiding voor tekst 2" descr="toegankelijkheid: waarom? (3/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kosten van investeringen?</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5" name="Afbeelding 4">
            <a:extLst>
              <a:ext uri="{FF2B5EF4-FFF2-40B4-BE49-F238E27FC236}">
                <a16:creationId xmlns:a16="http://schemas.microsoft.com/office/drawing/2014/main" id="{7580829A-1E3E-447B-99B8-FF47253475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77516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820174"/>
          </a:xfrm>
        </p:spPr>
        <p:txBody>
          <a:bodyPr>
            <a:noAutofit/>
          </a:bodyPr>
          <a:lstStyle/>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voorkomt kosten achteraf. Daarom: vroeg signaleren en oplossen</a:t>
            </a:r>
          </a:p>
          <a:p>
            <a:r>
              <a:rPr lang="nl-NL" sz="2800" dirty="0">
                <a:latin typeface="Arial" panose="020B0604020202020204" pitchFamily="34" charset="0"/>
                <a:cs typeface="Arial" panose="020B0604020202020204" pitchFamily="34" charset="0"/>
              </a:rPr>
              <a:t>voorkomt last minute kosten. Daarom: tijdig voldoen aan eisen </a:t>
            </a:r>
          </a:p>
          <a:p>
            <a:r>
              <a:rPr lang="nl-NL" sz="2800" dirty="0">
                <a:latin typeface="Arial" panose="020B0604020202020204" pitchFamily="34" charset="0"/>
                <a:cs typeface="Arial" panose="020B0604020202020204" pitchFamily="34" charset="0"/>
              </a:rPr>
              <a:t>minder klantondersteuning en klachtafhandeling</a:t>
            </a:r>
          </a:p>
          <a:p>
            <a:r>
              <a:rPr lang="nl-NL" sz="2800" dirty="0">
                <a:latin typeface="Arial" panose="020B0604020202020204" pitchFamily="34" charset="0"/>
                <a:cs typeface="Arial" panose="020B0604020202020204" pitchFamily="34" charset="0"/>
              </a:rPr>
              <a:t>efficiënter beheren en updaten vanwege valide code</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zoekmachine optimalisatie (SEO). Toegankelijke websites scoren hoger in ranking, kennen lagere kosten voor SEO</a:t>
            </a:r>
          </a:p>
          <a:p>
            <a:r>
              <a:rPr lang="nl-NL" sz="2800" dirty="0">
                <a:latin typeface="Arial" panose="020B0604020202020204" pitchFamily="34" charset="0"/>
                <a:cs typeface="Arial" panose="020B0604020202020204" pitchFamily="34" charset="0"/>
              </a:rPr>
              <a:t>En: eerder genoemde zakelijke belangen</a:t>
            </a:r>
          </a:p>
          <a:p>
            <a:endParaRPr lang="nl-NL" sz="2800" dirty="0">
              <a:latin typeface="Arial" panose="020B0604020202020204" pitchFamily="34" charset="0"/>
              <a:cs typeface="Arial" panose="020B0604020202020204" pitchFamily="34" charset="0"/>
            </a:endParaRPr>
          </a:p>
        </p:txBody>
      </p:sp>
      <p:sp>
        <p:nvSpPr>
          <p:cNvPr id="3" name="Tijdelijke aanduiding voor tekst 2" descr="toegankelijkheid: waarom? (3/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baten van investeringen?</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9795D0CA-E04B-42EB-B79D-BFD19A497B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07308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anim calcmode="lin" valueType="num">
                                      <p:cBhvr additive="base">
                                        <p:cTn id="1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3606"/>
            <a:ext cx="11246612" cy="5407445"/>
          </a:xfrm>
        </p:spPr>
        <p:txBody>
          <a:bodyPr>
            <a:noAutofit/>
          </a:bodyPr>
          <a:lstStyle/>
          <a:p>
            <a:pPr marL="0" indent="0">
              <a:buNone/>
            </a:pPr>
            <a:endParaRPr lang="nl-NL" sz="2800" dirty="0">
              <a:latin typeface="Arial" panose="020B0604020202020204" pitchFamily="34" charset="0"/>
              <a:cs typeface="Arial" panose="020B0604020202020204" pitchFamily="34" charset="0"/>
            </a:endParaRPr>
          </a:p>
          <a:p>
            <a:pPr lvl="1"/>
            <a:r>
              <a:rPr lang="nl-NL" sz="2800" b="1" dirty="0">
                <a:latin typeface="Arial" panose="020B0604020202020204" pitchFamily="34" charset="0"/>
                <a:cs typeface="Arial" panose="020B0604020202020204" pitchFamily="34" charset="0"/>
              </a:rPr>
              <a:t>principe </a:t>
            </a:r>
            <a:r>
              <a:rPr lang="nl-NL" sz="2800" dirty="0">
                <a:latin typeface="Arial" panose="020B0604020202020204" pitchFamily="34" charset="0"/>
                <a:cs typeface="Arial" panose="020B0604020202020204" pitchFamily="34" charset="0"/>
              </a:rPr>
              <a:t>		2. 		bedienbaar</a:t>
            </a:r>
          </a:p>
          <a:p>
            <a:pPr lvl="1"/>
            <a:r>
              <a:rPr lang="nl-NL" sz="2800" b="1" dirty="0">
                <a:latin typeface="Arial" panose="020B0604020202020204" pitchFamily="34" charset="0"/>
                <a:cs typeface="Arial" panose="020B0604020202020204" pitchFamily="34" charset="0"/>
              </a:rPr>
              <a:t>richtlijn </a:t>
            </a:r>
            <a:r>
              <a:rPr lang="nl-NL" sz="2800" dirty="0">
                <a:latin typeface="Arial" panose="020B0604020202020204" pitchFamily="34" charset="0"/>
                <a:cs typeface="Arial" panose="020B0604020202020204" pitchFamily="34" charset="0"/>
              </a:rPr>
              <a:t>		2.4 		</a:t>
            </a:r>
            <a:r>
              <a:rPr lang="nl-NL" sz="2800" dirty="0" err="1">
                <a:latin typeface="Arial" panose="020B0604020202020204" pitchFamily="34" charset="0"/>
                <a:cs typeface="Arial" panose="020B0604020202020204" pitchFamily="34" charset="0"/>
              </a:rPr>
              <a:t>navigeerbaar</a:t>
            </a:r>
            <a:endParaRPr lang="nl-NL" sz="2800" dirty="0">
              <a:latin typeface="Arial" panose="020B0604020202020204" pitchFamily="34" charset="0"/>
              <a:cs typeface="Arial" panose="020B0604020202020204" pitchFamily="34" charset="0"/>
            </a:endParaRPr>
          </a:p>
          <a:p>
            <a:pPr lvl="1"/>
            <a:r>
              <a:rPr lang="nl-NL" sz="2800" b="1" dirty="0">
                <a:latin typeface="Arial" panose="020B0604020202020204" pitchFamily="34" charset="0"/>
                <a:cs typeface="Arial" panose="020B0604020202020204" pitchFamily="34" charset="0"/>
              </a:rPr>
              <a:t>succescriteria </a:t>
            </a:r>
            <a:r>
              <a:rPr lang="nl-NL" sz="2800" dirty="0">
                <a:latin typeface="Arial" panose="020B0604020202020204" pitchFamily="34" charset="0"/>
                <a:cs typeface="Arial" panose="020B0604020202020204" pitchFamily="34" charset="0"/>
              </a:rPr>
              <a:t>	2.4.2		paginatitel (A)</a:t>
            </a:r>
          </a:p>
          <a:p>
            <a:pPr lvl="1"/>
            <a:endParaRPr lang="nl-NL" sz="2800" dirty="0">
              <a:latin typeface="Arial" panose="020B0604020202020204" pitchFamily="34" charset="0"/>
              <a:cs typeface="Arial" panose="020B0604020202020204" pitchFamily="34" charset="0"/>
            </a:endParaRPr>
          </a:p>
          <a:p>
            <a:pPr marL="0" lvl="0" indent="0">
              <a:buNone/>
            </a:pPr>
            <a:r>
              <a:rPr lang="nl-NL" sz="2800" dirty="0">
                <a:latin typeface="Arial" panose="020B0604020202020204" pitchFamily="34" charset="0"/>
                <a:cs typeface="Arial" panose="020B0604020202020204" pitchFamily="34" charset="0"/>
              </a:rPr>
              <a:t>“Webpagina's hebben titels die het onderwerp of doel beschrijven”.</a:t>
            </a:r>
            <a:endParaRPr lang="nl-NL" sz="1200" dirty="0"/>
          </a:p>
          <a:p>
            <a:pPr lvl="0"/>
            <a:endParaRPr lang="nl-NL" sz="2400" dirty="0"/>
          </a:p>
          <a:p>
            <a:pPr lvl="0"/>
            <a:r>
              <a:rPr lang="nl-NL" sz="2400" dirty="0">
                <a:latin typeface="Arial" panose="020B0604020202020204" pitchFamily="34" charset="0"/>
                <a:cs typeface="Arial" panose="020B0604020202020204" pitchFamily="34" charset="0"/>
              </a:rPr>
              <a:t>Maakt vinden van inhoud mogelijk voor blinden en slechtzienden</a:t>
            </a:r>
          </a:p>
          <a:p>
            <a:pPr lvl="0"/>
            <a:r>
              <a:rPr lang="nl-NL" sz="2400" dirty="0">
                <a:latin typeface="Arial" panose="020B0604020202020204" pitchFamily="34" charset="0"/>
                <a:cs typeface="Arial" panose="020B0604020202020204" pitchFamily="34" charset="0"/>
              </a:rPr>
              <a:t>Is goed voor zoekmachineoptimalisatie </a:t>
            </a:r>
          </a:p>
          <a:p>
            <a:pPr lvl="0"/>
            <a:r>
              <a:rPr lang="nl-NL" sz="2400" dirty="0">
                <a:latin typeface="Arial" panose="020B0604020202020204" pitchFamily="34" charset="0"/>
                <a:cs typeface="Arial" panose="020B0604020202020204" pitchFamily="34" charset="0"/>
              </a:rPr>
              <a:t>Geeft opgeslagen favorieten (bookmarks) een betekenisvolle naam</a:t>
            </a:r>
          </a:p>
          <a:p>
            <a:pPr marL="457200" lvl="1" indent="0">
              <a:buNone/>
            </a:pPr>
            <a:endParaRPr lang="nl-NL" sz="2800" dirty="0">
              <a:latin typeface="Arial" panose="020B0604020202020204" pitchFamily="34" charset="0"/>
              <a:cs typeface="Arial" panose="020B0604020202020204" pitchFamily="34" charset="0"/>
            </a:endParaRPr>
          </a:p>
          <a:p>
            <a:pPr marL="457200" lvl="1" indent="0">
              <a:buNone/>
            </a:pPr>
            <a:endParaRPr lang="nl-NL" sz="2800" dirty="0">
              <a:latin typeface="Arial" panose="020B0604020202020204" pitchFamily="34" charset="0"/>
              <a:cs typeface="Arial" panose="020B0604020202020204" pitchFamily="34" charset="0"/>
            </a:endParaRPr>
          </a:p>
          <a:p>
            <a:pPr marL="457200" lvl="1" indent="0">
              <a:buNone/>
            </a:pPr>
            <a:endParaRPr lang="nl-NL" sz="2800" dirty="0">
              <a:latin typeface="Arial" panose="020B0604020202020204" pitchFamily="34" charset="0"/>
              <a:cs typeface="Arial" panose="020B0604020202020204" pitchFamily="34" charset="0"/>
            </a:endParaRPr>
          </a:p>
          <a:p>
            <a:pPr lvl="1"/>
            <a:endParaRPr lang="nl-NL" sz="2400" dirty="0"/>
          </a:p>
        </p:txBody>
      </p:sp>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err="1">
                <a:latin typeface="Arial Black" panose="020B0A04020102020204" pitchFamily="34" charset="0"/>
                <a:cs typeface="Arial" panose="020B0604020202020204" pitchFamily="34" charset="0"/>
              </a:rPr>
              <a:t>voorbeeld</a:t>
            </a:r>
            <a:br>
              <a:rPr lang="en-US" sz="4000" dirty="0">
                <a:latin typeface="Arial" panose="020B0604020202020204" pitchFamily="34" charset="0"/>
                <a:cs typeface="Arial" panose="020B0604020202020204" pitchFamily="34" charset="0"/>
              </a:rPr>
            </a:b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4" name="Afbeelding 3">
            <a:extLst>
              <a:ext uri="{FF2B5EF4-FFF2-40B4-BE49-F238E27FC236}">
                <a16:creationId xmlns:a16="http://schemas.microsoft.com/office/drawing/2014/main" id="{78416345-3861-4406-954F-42A704F1FD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0143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4000" dirty="0" err="1">
                <a:latin typeface="Arial Black" panose="020B0A04020102020204" pitchFamily="34" charset="0"/>
                <a:cs typeface="Arial" panose="020B0604020202020204" pitchFamily="34" charset="0"/>
              </a:rPr>
              <a:t>voorbeeld</a:t>
            </a:r>
            <a:r>
              <a:rPr lang="en-US" sz="4000" dirty="0">
                <a:latin typeface="Arial Black" panose="020B0A04020102020204" pitchFamily="34" charset="0"/>
                <a:cs typeface="Arial" panose="020B0604020202020204" pitchFamily="34" charset="0"/>
              </a:rPr>
              <a:t> </a:t>
            </a:r>
            <a:r>
              <a:rPr lang="en-US" sz="4000" dirty="0" err="1">
                <a:latin typeface="Arial Black" panose="020B0A04020102020204" pitchFamily="34" charset="0"/>
                <a:cs typeface="Arial" panose="020B0604020202020204" pitchFamily="34" charset="0"/>
              </a:rPr>
              <a:t>paginatitel</a:t>
            </a:r>
            <a:br>
              <a:rPr lang="en-US" sz="4000" dirty="0">
                <a:latin typeface="Arial" panose="020B0604020202020204" pitchFamily="34" charset="0"/>
                <a:cs typeface="Arial" panose="020B0604020202020204" pitchFamily="34" charset="0"/>
              </a:rPr>
            </a:b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6600"/>
              </a:solidFill>
              <a:effectLst/>
              <a:uLnTx/>
              <a:uFillTx/>
              <a:latin typeface="Avenir LT Std 55 Roman" panose="020B0503020203020204" pitchFamily="34" charset="0"/>
              <a:ea typeface="+mn-ea"/>
              <a:cs typeface="+mn-cs"/>
            </a:endParaRPr>
          </a:p>
        </p:txBody>
      </p:sp>
      <p:pic>
        <p:nvPicPr>
          <p:cNvPr id="7" name="Afbeelding 6" descr="Schermafbeelding van de webpagina Mediafederatie/dossier-corona waarbij in het tabblad van de browser de paginatitel 'Dossier Corona - Mediafederatie' valt te lezen, wat overeenkomt met de inhoud van de pagina">
            <a:extLst>
              <a:ext uri="{FF2B5EF4-FFF2-40B4-BE49-F238E27FC236}">
                <a16:creationId xmlns:a16="http://schemas.microsoft.com/office/drawing/2014/main" id="{45BE2CD0-C9FD-443F-89AF-DB9C8F791A11}"/>
              </a:ext>
            </a:extLst>
          </p:cNvPr>
          <p:cNvPicPr>
            <a:picLocks noChangeAspect="1"/>
          </p:cNvPicPr>
          <p:nvPr/>
        </p:nvPicPr>
        <p:blipFill>
          <a:blip r:embed="rId3"/>
          <a:stretch>
            <a:fillRect/>
          </a:stretch>
        </p:blipFill>
        <p:spPr>
          <a:xfrm>
            <a:off x="20088" y="7142"/>
            <a:ext cx="12171912" cy="6807994"/>
          </a:xfrm>
          <a:prstGeom prst="rect">
            <a:avLst/>
          </a:prstGeom>
        </p:spPr>
      </p:pic>
      <p:sp>
        <p:nvSpPr>
          <p:cNvPr id="8" name="Ovaal 7">
            <a:extLst>
              <a:ext uri="{FF2B5EF4-FFF2-40B4-BE49-F238E27FC236}">
                <a16:creationId xmlns:a16="http://schemas.microsoft.com/office/drawing/2014/main" id="{7BCE6C35-0566-4F9C-9864-AB278B893F47}"/>
              </a:ext>
              <a:ext uri="{C183D7F6-B498-43B3-948B-1728B52AA6E4}">
                <adec:decorative xmlns:adec="http://schemas.microsoft.com/office/drawing/2017/decorative" val="1"/>
              </a:ext>
            </a:extLst>
          </p:cNvPr>
          <p:cNvSpPr/>
          <p:nvPr/>
        </p:nvSpPr>
        <p:spPr>
          <a:xfrm>
            <a:off x="133245" y="23988"/>
            <a:ext cx="3388407" cy="56435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DF8083AD-AA90-4DB6-9744-4C5492456929}"/>
              </a:ext>
              <a:ext uri="{C183D7F6-B498-43B3-948B-1728B52AA6E4}">
                <adec:decorative xmlns:adec="http://schemas.microsoft.com/office/drawing/2017/decorative" val="1"/>
              </a:ext>
            </a:extLst>
          </p:cNvPr>
          <p:cNvSpPr/>
          <p:nvPr/>
        </p:nvSpPr>
        <p:spPr>
          <a:xfrm>
            <a:off x="3085995" y="2716976"/>
            <a:ext cx="2352675" cy="85469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0DE3A89E-3544-41D0-B6B7-AE61DCD0F76A}"/>
              </a:ext>
              <a:ext uri="{C183D7F6-B498-43B3-948B-1728B52AA6E4}">
                <adec:decorative xmlns:adec="http://schemas.microsoft.com/office/drawing/2017/decorative" val="1"/>
              </a:ext>
            </a:extLst>
          </p:cNvPr>
          <p:cNvSpPr/>
          <p:nvPr/>
        </p:nvSpPr>
        <p:spPr>
          <a:xfrm>
            <a:off x="3743325" y="436841"/>
            <a:ext cx="2352675" cy="85469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43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963349"/>
          </a:xfrm>
        </p:spPr>
        <p:txBody>
          <a:bodyPr>
            <a:noAutofit/>
          </a:bodyPr>
          <a:lstStyle/>
          <a:p>
            <a:endParaRPr lang="nl-NL" sz="2800" dirty="0">
              <a:latin typeface="Arial" panose="020B0604020202020204" pitchFamily="34" charset="0"/>
              <a:cs typeface="Arial" panose="020B0604020202020204" pitchFamily="34" charset="0"/>
            </a:endParaRPr>
          </a:p>
          <a:p>
            <a:r>
              <a:rPr lang="nl-NL" sz="2800" b="1" dirty="0">
                <a:latin typeface="Arial" panose="020B0604020202020204" pitchFamily="34" charset="0"/>
                <a:cs typeface="Arial" panose="020B0604020202020204" pitchFamily="34" charset="0"/>
              </a:rPr>
              <a:t>project?</a:t>
            </a:r>
          </a:p>
          <a:p>
            <a:pPr lvl="1"/>
            <a:r>
              <a:rPr lang="nl-NL" sz="2800" dirty="0">
                <a:latin typeface="Arial" panose="020B0604020202020204" pitchFamily="34" charset="0"/>
                <a:cs typeface="Arial" panose="020B0604020202020204" pitchFamily="34" charset="0"/>
              </a:rPr>
              <a:t>Is beperkt in tijd, geld en kwaliteit</a:t>
            </a:r>
          </a:p>
          <a:p>
            <a:pPr lvl="1"/>
            <a:r>
              <a:rPr lang="nl-NL" sz="2800" dirty="0">
                <a:latin typeface="Arial" panose="020B0604020202020204" pitchFamily="34" charset="0"/>
                <a:cs typeface="Arial" panose="020B0604020202020204" pitchFamily="34" charset="0"/>
              </a:rPr>
              <a:t>prima voor vliegende start </a:t>
            </a:r>
          </a:p>
          <a:p>
            <a:r>
              <a:rPr lang="nl-NL" sz="2800" b="1" dirty="0">
                <a:latin typeface="Arial" panose="020B0604020202020204" pitchFamily="34" charset="0"/>
                <a:cs typeface="Arial" panose="020B0604020202020204" pitchFamily="34" charset="0"/>
              </a:rPr>
              <a:t>proces!</a:t>
            </a:r>
          </a:p>
          <a:p>
            <a:pPr lvl="1"/>
            <a:r>
              <a:rPr lang="nl-NL" sz="2800" dirty="0">
                <a:latin typeface="Arial" panose="020B0604020202020204" pitchFamily="34" charset="0"/>
                <a:cs typeface="Arial" panose="020B0604020202020204" pitchFamily="34" charset="0"/>
              </a:rPr>
              <a:t>in processen opnemen (</a:t>
            </a:r>
            <a:r>
              <a:rPr lang="nl-NL" sz="2800" dirty="0" err="1">
                <a:latin typeface="Arial" panose="020B0604020202020204" pitchFamily="34" charset="0"/>
                <a:cs typeface="Arial" panose="020B0604020202020204" pitchFamily="34" charset="0"/>
              </a:rPr>
              <a:t>vgl</a:t>
            </a:r>
            <a:r>
              <a:rPr lang="nl-NL" sz="2800" dirty="0">
                <a:latin typeface="Arial" panose="020B0604020202020204" pitchFamily="34" charset="0"/>
                <a:cs typeface="Arial" panose="020B0604020202020204" pitchFamily="34" charset="0"/>
              </a:rPr>
              <a:t> security en privacy)</a:t>
            </a:r>
          </a:p>
          <a:p>
            <a:pPr lvl="1"/>
            <a:r>
              <a:rPr lang="nl-NL" sz="2800" dirty="0">
                <a:latin typeface="Arial" panose="020B0604020202020204" pitchFamily="34" charset="0"/>
                <a:cs typeface="Arial" panose="020B0604020202020204" pitchFamily="34" charset="0"/>
              </a:rPr>
              <a:t>rol accessibility </a:t>
            </a:r>
            <a:r>
              <a:rPr lang="nl-NL" sz="2800" dirty="0" err="1">
                <a:latin typeface="Arial" panose="020B0604020202020204" pitchFamily="34" charset="0"/>
                <a:cs typeface="Arial" panose="020B0604020202020204" pitchFamily="34" charset="0"/>
              </a:rPr>
              <a:t>officer</a:t>
            </a:r>
            <a:r>
              <a:rPr lang="nl-NL" sz="2800" dirty="0">
                <a:latin typeface="Arial" panose="020B0604020202020204" pitchFamily="34" charset="0"/>
                <a:cs typeface="Arial" panose="020B0604020202020204" pitchFamily="34" charset="0"/>
              </a:rPr>
              <a:t> (</a:t>
            </a:r>
            <a:r>
              <a:rPr lang="nl-NL" sz="2800" dirty="0" err="1">
                <a:latin typeface="Arial" panose="020B0604020202020204" pitchFamily="34" charset="0"/>
                <a:cs typeface="Arial" panose="020B0604020202020204" pitchFamily="34" charset="0"/>
              </a:rPr>
              <a:t>vgl</a:t>
            </a:r>
            <a:r>
              <a:rPr lang="nl-NL" sz="2800" dirty="0">
                <a:latin typeface="Arial" panose="020B0604020202020204" pitchFamily="34" charset="0"/>
                <a:cs typeface="Arial" panose="020B0604020202020204" pitchFamily="34" charset="0"/>
              </a:rPr>
              <a:t> security </a:t>
            </a:r>
            <a:r>
              <a:rPr lang="nl-NL" sz="2800" dirty="0" err="1">
                <a:latin typeface="Arial" panose="020B0604020202020204" pitchFamily="34" charset="0"/>
                <a:cs typeface="Arial" panose="020B0604020202020204" pitchFamily="34" charset="0"/>
              </a:rPr>
              <a:t>officer</a:t>
            </a:r>
            <a:r>
              <a:rPr lang="nl-NL" sz="2800" dirty="0">
                <a:latin typeface="Arial" panose="020B0604020202020204" pitchFamily="34" charset="0"/>
                <a:cs typeface="Arial" panose="020B0604020202020204" pitchFamily="34" charset="0"/>
              </a:rPr>
              <a:t> of privacy </a:t>
            </a:r>
            <a:r>
              <a:rPr lang="nl-NL" sz="2800" dirty="0" err="1">
                <a:latin typeface="Arial" panose="020B0604020202020204" pitchFamily="34" charset="0"/>
                <a:cs typeface="Arial" panose="020B0604020202020204" pitchFamily="34" charset="0"/>
              </a:rPr>
              <a:t>officer</a:t>
            </a:r>
            <a:r>
              <a:rPr lang="nl-NL" sz="2800" dirty="0">
                <a:latin typeface="Arial" panose="020B0604020202020204" pitchFamily="34" charset="0"/>
                <a:cs typeface="Arial" panose="020B0604020202020204" pitchFamily="34" charset="0"/>
              </a:rPr>
              <a:t>)</a:t>
            </a:r>
          </a:p>
          <a:p>
            <a:r>
              <a:rPr lang="nl-NL" sz="2800" b="1" dirty="0">
                <a:latin typeface="Arial" panose="020B0604020202020204" pitchFamily="34" charset="0"/>
                <a:cs typeface="Arial" panose="020B0604020202020204" pitchFamily="34" charset="0"/>
              </a:rPr>
              <a:t>verandering</a:t>
            </a:r>
          </a:p>
          <a:p>
            <a:pPr lvl="1"/>
            <a:r>
              <a:rPr lang="nl-NL" sz="2800" dirty="0">
                <a:latin typeface="Arial" panose="020B0604020202020204" pitchFamily="34" charset="0"/>
                <a:cs typeface="Arial" panose="020B0604020202020204" pitchFamily="34" charset="0"/>
              </a:rPr>
              <a:t>begint bij bewustwording, gevolgd door bekwaming</a:t>
            </a:r>
          </a:p>
          <a:p>
            <a:pPr lvl="1"/>
            <a:r>
              <a:rPr lang="nl-NL" sz="2800" dirty="0">
                <a:latin typeface="Arial" panose="020B0604020202020204" pitchFamily="34" charset="0"/>
                <a:cs typeface="Arial" panose="020B0604020202020204" pitchFamily="34" charset="0"/>
              </a:rPr>
              <a:t>gefaseerde verandering: klein en eenvoudig beginnen</a:t>
            </a:r>
          </a:p>
        </p:txBody>
      </p:sp>
      <p:sp>
        <p:nvSpPr>
          <p:cNvPr id="3" name="Tijdelijke aanduiding voor tekst 2" descr="toegankelijkheid: waarom? (3/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aanpak</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CF3F19DA-E618-4B8E-9780-BDF52E0456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40363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 calcmode="lin" valueType="num">
                                      <p:cBhvr additive="base">
                                        <p:cTn id="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 calcmode="lin" valueType="num">
                                      <p:cBhvr additive="base">
                                        <p:cTn id="1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anim calcmode="lin" valueType="num">
                                      <p:cBhvr additive="base">
                                        <p:cTn id="1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156945"/>
          </a:xfrm>
        </p:spPr>
        <p:txBody>
          <a:bodyPr>
            <a:noAutofit/>
          </a:bodyPr>
          <a:lstStyle/>
          <a:p>
            <a:endParaRPr lang="nl-NL" sz="2800"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overheden, belangenorganisaties, bibliotheken</a:t>
            </a:r>
          </a:p>
          <a:p>
            <a:pPr lvl="0"/>
            <a:endParaRPr lang="nl-NL" sz="2800"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iedereen die werkt in en voor de uitgeverij </a:t>
            </a:r>
          </a:p>
          <a:p>
            <a:pPr lvl="0"/>
            <a:r>
              <a:rPr lang="nl-NL" sz="2800" dirty="0">
                <a:latin typeface="Arial" panose="020B0604020202020204" pitchFamily="34" charset="0"/>
                <a:cs typeface="Arial" panose="020B0604020202020204" pitchFamily="34" charset="0"/>
              </a:rPr>
              <a:t>uitgevers, distributeurs, verkopers, webwinkels in keten</a:t>
            </a:r>
          </a:p>
          <a:p>
            <a:pPr lvl="0"/>
            <a:endParaRPr lang="nl-NL" sz="2800"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producenten/leveranciers van hardware/software/hulptechnologie</a:t>
            </a:r>
          </a:p>
          <a:p>
            <a:pPr lvl="0"/>
            <a:r>
              <a:rPr lang="nl-NL" sz="2800" dirty="0">
                <a:latin typeface="Arial" panose="020B0604020202020204" pitchFamily="34" charset="0"/>
                <a:cs typeface="Arial" panose="020B0604020202020204" pitchFamily="34" charset="0"/>
              </a:rPr>
              <a:t>gebruikers van hulptechnologie </a:t>
            </a:r>
          </a:p>
        </p:txBody>
      </p:sp>
      <p:sp>
        <p:nvSpPr>
          <p:cNvPr id="3" name="Tijdelijke aanduiding voor tekst 2" descr="toegankelijkheid: waarom? (3/3)"/>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verantwoordelijken</a:t>
            </a:r>
            <a:endPar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E07108C-4348-4716-B4BD-2CB372D6B88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130713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9172574"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1000"/>
              </a:spcBef>
              <a:defRPr/>
            </a:pP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4.</a:t>
            </a:r>
            <a:r>
              <a:rPr lang="nl-NL" sz="3600" b="1" dirty="0">
                <a:latin typeface="Arial" panose="020B0604020202020204" pitchFamily="34" charset="0"/>
                <a:cs typeface="Arial" panose="020B0604020202020204" pitchFamily="34" charset="0"/>
              </a:rPr>
              <a:t> beperkingen</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55125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294732"/>
            <a:ext cx="11246612" cy="4654655"/>
          </a:xfrm>
        </p:spPr>
        <p:txBody>
          <a:bodyPr>
            <a:noAutofit/>
          </a:bodyPr>
          <a:lstStyle/>
          <a:p>
            <a:pPr marL="0" lvl="0" indent="0">
              <a:buNone/>
            </a:pPr>
            <a:endParaRPr lang="nl-NL" sz="2800" b="1"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stoornis: </a:t>
            </a:r>
            <a:r>
              <a:rPr lang="nl-NL" sz="2800" dirty="0">
                <a:latin typeface="Arial" panose="020B0604020202020204" pitchFamily="34" charset="0"/>
                <a:cs typeface="Arial" panose="020B0604020202020204" pitchFamily="34" charset="0"/>
              </a:rPr>
              <a:t>defect of ontbreken van een (orgaan)functie (objectief)</a:t>
            </a:r>
          </a:p>
          <a:p>
            <a:pPr marL="0" indent="0">
              <a:buNone/>
            </a:pPr>
            <a:r>
              <a:rPr lang="nl-NL" sz="2800" dirty="0">
                <a:latin typeface="Arial" panose="020B0604020202020204" pitchFamily="34" charset="0"/>
                <a:cs typeface="Arial" panose="020B0604020202020204" pitchFamily="34" charset="0"/>
              </a:rPr>
              <a:t>voorbeeld: slechtziendheid</a:t>
            </a:r>
          </a:p>
          <a:p>
            <a:pPr marL="0" indent="0">
              <a:buNone/>
            </a:pPr>
            <a:endParaRPr lang="nl-NL" sz="2800" dirty="0">
              <a:latin typeface="Arial" panose="020B0604020202020204" pitchFamily="34" charset="0"/>
              <a:cs typeface="Arial" panose="020B0604020202020204" pitchFamily="34" charset="0"/>
            </a:endParaRPr>
          </a:p>
          <a:p>
            <a:pPr marL="0" lvl="0" indent="0">
              <a:buNone/>
            </a:pPr>
            <a:r>
              <a:rPr lang="nl-NL" sz="2800" b="1" dirty="0">
                <a:latin typeface="Arial" panose="020B0604020202020204" pitchFamily="34" charset="0"/>
                <a:cs typeface="Arial" panose="020B0604020202020204" pitchFamily="34" charset="0"/>
              </a:rPr>
              <a:t>beperking: </a:t>
            </a:r>
            <a:r>
              <a:rPr lang="nl-NL" sz="2800" dirty="0">
                <a:latin typeface="Arial" panose="020B0604020202020204" pitchFamily="34" charset="0"/>
                <a:cs typeface="Arial" panose="020B0604020202020204" pitchFamily="34" charset="0"/>
              </a:rPr>
              <a:t>vermindering van mogelijkheden in gedrag of activiteit</a:t>
            </a:r>
          </a:p>
          <a:p>
            <a:pPr marL="0" indent="0">
              <a:buNone/>
            </a:pPr>
            <a:r>
              <a:rPr lang="nl-NL" sz="2800" dirty="0">
                <a:latin typeface="Arial" panose="020B0604020202020204" pitchFamily="34" charset="0"/>
                <a:cs typeface="Arial" panose="020B0604020202020204" pitchFamily="34" charset="0"/>
              </a:rPr>
              <a:t>voorbeeld: lezen</a:t>
            </a:r>
          </a:p>
          <a:p>
            <a:pPr marL="0" indent="0">
              <a:buNone/>
            </a:pPr>
            <a:r>
              <a:rPr lang="nl-NL" sz="2800" dirty="0">
                <a:latin typeface="Arial" panose="020B0604020202020204" pitchFamily="34" charset="0"/>
                <a:cs typeface="Arial" panose="020B0604020202020204" pitchFamily="34" charset="0"/>
              </a:rPr>
              <a:t> </a:t>
            </a:r>
          </a:p>
          <a:p>
            <a:pPr marL="0" lvl="0" indent="0">
              <a:buNone/>
            </a:pPr>
            <a:r>
              <a:rPr lang="nl-NL" sz="2800" b="1" dirty="0">
                <a:latin typeface="Arial" panose="020B0604020202020204" pitchFamily="34" charset="0"/>
                <a:cs typeface="Arial" panose="020B0604020202020204" pitchFamily="34" charset="0"/>
              </a:rPr>
              <a:t>handicap: </a:t>
            </a:r>
            <a:r>
              <a:rPr lang="nl-NL" sz="2800" dirty="0">
                <a:latin typeface="Arial" panose="020B0604020202020204" pitchFamily="34" charset="0"/>
                <a:cs typeface="Arial" panose="020B0604020202020204" pitchFamily="34" charset="0"/>
              </a:rPr>
              <a:t>belemmering in participatie (subjectief)</a:t>
            </a:r>
          </a:p>
          <a:p>
            <a:pPr marL="0" indent="0">
              <a:buNone/>
            </a:pPr>
            <a:r>
              <a:rPr lang="nl-NL" sz="2800" dirty="0">
                <a:latin typeface="Arial" panose="020B0604020202020204" pitchFamily="34" charset="0"/>
                <a:cs typeface="Arial" panose="020B0604020202020204" pitchFamily="34" charset="0"/>
              </a:rPr>
              <a:t>voorbeeld: ontoegankelijke digitale boeken en websites</a:t>
            </a:r>
          </a:p>
        </p:txBody>
      </p:sp>
      <p:sp>
        <p:nvSpPr>
          <p:cNvPr id="3" name="Tijdelijke aanduiding voor tekst 2" descr="toegankelijkheid: wie?"/>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terminologie</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5997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 calcmode="lin" valueType="num">
                                      <p:cBhvr additive="base">
                                        <p:cTn id="1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9172574"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1000"/>
              </a:spcBef>
              <a:defRPr/>
            </a:pP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1.</a:t>
            </a:r>
            <a:r>
              <a:rPr lang="nl-NL" sz="3600" b="1" dirty="0">
                <a:latin typeface="Arial" panose="020B0604020202020204" pitchFamily="34" charset="0"/>
                <a:cs typeface="Arial" panose="020B0604020202020204" pitchFamily="34" charset="0"/>
              </a:rPr>
              <a:t> digitale toegankelijkheid</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A41049B9-CB80-463C-A362-E114844D1E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0545614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506665"/>
          </a:xfrm>
        </p:spPr>
        <p:txBody>
          <a:bodyPr>
            <a:normAutofit lnSpcReduction="10000"/>
          </a:bodyPr>
          <a:lstStyle/>
          <a:p>
            <a:pPr marL="0" indent="0">
              <a:buNone/>
            </a:pPr>
            <a:endParaRPr lang="nl-NL" sz="2800" b="1"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aantallen (schattingen) mensen met een </a:t>
            </a:r>
            <a:r>
              <a:rPr lang="nl-NL" sz="2800" b="1" dirty="0">
                <a:latin typeface="Arial" panose="020B0604020202020204" pitchFamily="34" charset="0"/>
                <a:cs typeface="Arial" panose="020B0604020202020204" pitchFamily="34" charset="0"/>
              </a:rPr>
              <a:t>permanente </a:t>
            </a:r>
            <a:r>
              <a:rPr lang="nl-NL" sz="2800" dirty="0">
                <a:latin typeface="Arial" panose="020B0604020202020204" pitchFamily="34" charset="0"/>
                <a:cs typeface="Arial" panose="020B0604020202020204" pitchFamily="34" charset="0"/>
              </a:rPr>
              <a:t>beperking</a:t>
            </a:r>
          </a:p>
          <a:p>
            <a:pPr marL="0" indent="0">
              <a:buNone/>
            </a:pPr>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blind en slechtziend			   350.000</a:t>
            </a:r>
          </a:p>
          <a:p>
            <a:r>
              <a:rPr lang="nl-NL" sz="2800" dirty="0">
                <a:latin typeface="Arial" panose="020B0604020202020204" pitchFamily="34" charset="0"/>
                <a:cs typeface="Arial" panose="020B0604020202020204" pitchFamily="34" charset="0"/>
              </a:rPr>
              <a:t>kleurenblind			   	   700.000</a:t>
            </a:r>
          </a:p>
          <a:p>
            <a:r>
              <a:rPr lang="nl-NL" sz="2800" dirty="0">
                <a:latin typeface="Arial" panose="020B0604020202020204" pitchFamily="34" charset="0"/>
                <a:cs typeface="Arial" panose="020B0604020202020204" pitchFamily="34" charset="0"/>
              </a:rPr>
              <a:t>doof en slechthorend			1.500.000</a:t>
            </a:r>
          </a:p>
          <a:p>
            <a:r>
              <a:rPr lang="nl-NL" sz="2800" dirty="0">
                <a:latin typeface="Arial" panose="020B0604020202020204" pitchFamily="34" charset="0"/>
                <a:cs typeface="Arial" panose="020B0604020202020204" pitchFamily="34" charset="0"/>
              </a:rPr>
              <a:t>motorisch beperkt			1.400.000</a:t>
            </a:r>
          </a:p>
          <a:p>
            <a:r>
              <a:rPr lang="nl-NL" sz="2800" dirty="0">
                <a:latin typeface="Arial" panose="020B0604020202020204" pitchFamily="34" charset="0"/>
                <a:cs typeface="Arial" panose="020B0604020202020204" pitchFamily="34" charset="0"/>
              </a:rPr>
              <a:t>dyslectisch			   	   800.000</a:t>
            </a:r>
          </a:p>
          <a:p>
            <a:r>
              <a:rPr lang="nl-NL" sz="2800" dirty="0">
                <a:latin typeface="Arial" panose="020B0604020202020204" pitchFamily="34" charset="0"/>
                <a:cs typeface="Arial" panose="020B0604020202020204" pitchFamily="34" charset="0"/>
              </a:rPr>
              <a:t>laaggeletterd				2.500.000</a:t>
            </a:r>
          </a:p>
          <a:p>
            <a:endParaRPr lang="nl-NL" sz="3200" dirty="0"/>
          </a:p>
        </p:txBody>
      </p:sp>
      <p:sp>
        <p:nvSpPr>
          <p:cNvPr id="3" name="Tijdelijke aanduiding voor tekst 2" descr="toegankelijkheid: wie?"/>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aantallen</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3E5A4CCD-E4D0-4347-B434-2972B00AF4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1711828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1"/>
          </p:nvPr>
        </p:nvSpPr>
        <p:spPr/>
        <p:txBody>
          <a:bodyPr>
            <a:normAutofit fontScale="92500" lnSpcReduction="20000"/>
          </a:bodyPr>
          <a:lstStyle/>
          <a:p>
            <a:r>
              <a:rPr lang="nl-NL" sz="4000" dirty="0">
                <a:solidFill>
                  <a:schemeClr val="tx1"/>
                </a:solidFill>
                <a:latin typeface="Arial Black" panose="020B0A04020102020204" pitchFamily="34" charset="0"/>
              </a:rPr>
              <a:t>blind en slechtziend (NL, 2017)</a:t>
            </a:r>
            <a:endParaRPr lang="nl-NL" sz="4000" dirty="0">
              <a:latin typeface="Arial Black" panose="020B0A04020102020204" pitchFamily="34" charset="0"/>
            </a:endParaRPr>
          </a:p>
        </p:txBody>
      </p:sp>
      <p:sp>
        <p:nvSpPr>
          <p:cNvPr id="4" name="Tekstvak 3"/>
          <p:cNvSpPr txBox="1"/>
          <p:nvPr/>
        </p:nvSpPr>
        <p:spPr>
          <a:xfrm>
            <a:off x="1417563" y="5760363"/>
            <a:ext cx="7048174" cy="369332"/>
          </a:xfrm>
          <a:prstGeom prst="rect">
            <a:avLst/>
          </a:prstGeom>
          <a:noFill/>
        </p:spPr>
        <p:txBody>
          <a:bodyPr wrap="square" rtlCol="0">
            <a:spAutoFit/>
          </a:bodyPr>
          <a:lstStyle/>
          <a:p>
            <a:r>
              <a:rPr lang="nl-NL" dirty="0"/>
              <a:t>Bronnen: Nationale Rapportage </a:t>
            </a:r>
            <a:r>
              <a:rPr lang="nl-NL" dirty="0" err="1"/>
              <a:t>Oogzorg</a:t>
            </a:r>
            <a:r>
              <a:rPr lang="nl-NL" dirty="0"/>
              <a:t> 2018</a:t>
            </a:r>
          </a:p>
        </p:txBody>
      </p:sp>
      <p:sp>
        <p:nvSpPr>
          <p:cNvPr id="8" name="Tijdelijke aanduiding voor tekst 1"/>
          <p:cNvSpPr>
            <a:spLocks noGrp="1"/>
          </p:cNvSpPr>
          <p:nvPr>
            <p:ph type="body" sz="quarter" idx="10"/>
          </p:nvPr>
        </p:nvSpPr>
        <p:spPr>
          <a:xfrm>
            <a:off x="1256149" y="1874041"/>
            <a:ext cx="10607901" cy="3712767"/>
          </a:xfrm>
        </p:spPr>
        <p:txBody>
          <a:bodyPr/>
          <a:lstStyle/>
          <a:p>
            <a:pPr marL="228600" marR="0" lvl="0" indent="-22860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477.000 		</a:t>
            </a: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CBS</a:t>
            </a:r>
          </a:p>
          <a:p>
            <a:pPr marL="228600" marR="0" lvl="0" indent="-22860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350.000		</a:t>
            </a:r>
            <a:r>
              <a:rPr kumimoji="0" lang="nl-NL" sz="2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Vision</a:t>
            </a: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2020</a:t>
            </a:r>
          </a:p>
          <a:p>
            <a:pPr marL="228600" marR="0" lvl="0" indent="-22860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333.000		</a:t>
            </a: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International Agency for Prevention of Blindness</a:t>
            </a:r>
            <a:endParaRPr kumimoji="0" lang="en-US"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316.000		</a:t>
            </a: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Oogziekenhuis Rotterdam (HOR) (2013)</a:t>
            </a:r>
          </a:p>
          <a:p>
            <a:pPr marL="228600" marR="0" lvl="0" indent="-22860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250.000		</a:t>
            </a:r>
            <a:r>
              <a:rPr kumimoji="0" lang="nl-NL" sz="2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Delcourt</a:t>
            </a: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et al. </a:t>
            </a:r>
            <a:endPar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FF6600"/>
              </a:buClr>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220.000		</a:t>
            </a: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SCP (2011)</a:t>
            </a:r>
            <a:endParaRPr kumimoji="0" lang="nl-NL" sz="3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cxnSp>
        <p:nvCxnSpPr>
          <p:cNvPr id="20" name="Rechte verbindingslijn met pijl 19">
            <a:extLst>
              <a:ext uri="{C183D7F6-B498-43B3-948B-1728B52AA6E4}">
                <adec:decorative xmlns:adec="http://schemas.microsoft.com/office/drawing/2017/decorative" val="1"/>
              </a:ext>
            </a:extLst>
          </p:cNvPr>
          <p:cNvCxnSpPr/>
          <p:nvPr/>
        </p:nvCxnSpPr>
        <p:spPr>
          <a:xfrm>
            <a:off x="949124" y="1955066"/>
            <a:ext cx="23149" cy="3241969"/>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6E239284-2352-474A-AA84-880D63E629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2" name="Titel 1">
            <a:extLst>
              <a:ext uri="{FF2B5EF4-FFF2-40B4-BE49-F238E27FC236}">
                <a16:creationId xmlns:a16="http://schemas.microsoft.com/office/drawing/2014/main" id="{3F01CD40-67C9-4297-8C6C-5B83F1D2D60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sz="3200" dirty="0">
                <a:latin typeface="Arial" panose="020B0604020202020204" pitchFamily="34" charset="0"/>
                <a:cs typeface="Arial" panose="020B0604020202020204" pitchFamily="34" charset="0"/>
              </a:rPr>
              <a:t>blind en slechtziend (NL, 2017)</a:t>
            </a:r>
          </a:p>
        </p:txBody>
      </p:sp>
    </p:spTree>
    <p:extLst>
      <p:ext uri="{BB962C8B-B14F-4D97-AF65-F5344CB8AC3E}">
        <p14:creationId xmlns:p14="http://schemas.microsoft.com/office/powerpoint/2010/main" val="1338702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963349"/>
          </a:xfrm>
        </p:spPr>
        <p:txBody>
          <a:bodyPr>
            <a:normAutofit fontScale="92500" lnSpcReduction="10000"/>
          </a:bodyPr>
          <a:lstStyle/>
          <a:p>
            <a:pPr marL="0" indent="0">
              <a:buNone/>
            </a:pPr>
            <a:endParaRPr lang="nl-NL" sz="2800" b="1" dirty="0"/>
          </a:p>
          <a:p>
            <a:pPr marL="0" indent="0">
              <a:buNone/>
            </a:pPr>
            <a:r>
              <a:rPr lang="nl-NL" sz="2800" dirty="0">
                <a:latin typeface="Arial" panose="020B0604020202020204" pitchFamily="34" charset="0"/>
                <a:cs typeface="Arial" panose="020B0604020202020204" pitchFamily="34" charset="0"/>
              </a:rPr>
              <a:t>beperkingen zelf ervaren en nabootsen voor testen</a:t>
            </a:r>
          </a:p>
          <a:p>
            <a:pPr marL="0" indent="0">
              <a:buNone/>
            </a:pPr>
            <a:endParaRPr lang="nl-NL" sz="2800" b="1" dirty="0">
              <a:latin typeface="Arial" panose="020B0604020202020204" pitchFamily="34" charset="0"/>
              <a:cs typeface="Arial" panose="020B0604020202020204" pitchFamily="34" charset="0"/>
            </a:endParaRPr>
          </a:p>
          <a:p>
            <a:pPr marL="0" indent="0">
              <a:buNone/>
            </a:pPr>
            <a:r>
              <a:rPr lang="nl-NL" sz="2800" b="1" dirty="0" err="1">
                <a:latin typeface="Arial" panose="020B0604020202020204" pitchFamily="34" charset="0"/>
                <a:cs typeface="Arial" panose="020B0604020202020204" pitchFamily="34" charset="0"/>
              </a:rPr>
              <a:t>chrome</a:t>
            </a:r>
            <a:r>
              <a:rPr lang="nl-NL" sz="2800" b="1" dirty="0">
                <a:latin typeface="Arial" panose="020B0604020202020204" pitchFamily="34" charset="0"/>
                <a:cs typeface="Arial" panose="020B0604020202020204" pitchFamily="34" charset="0"/>
              </a:rPr>
              <a:t> extensies o.a.</a:t>
            </a:r>
            <a:endParaRPr lang="nl-NL" sz="2800" dirty="0">
              <a:latin typeface="Arial" panose="020B0604020202020204" pitchFamily="34" charset="0"/>
              <a:cs typeface="Arial" panose="020B0604020202020204" pitchFamily="34" charset="0"/>
            </a:endParaRPr>
          </a:p>
          <a:p>
            <a:pPr lvl="1"/>
            <a:r>
              <a:rPr lang="nl-NL" sz="2800" dirty="0">
                <a:latin typeface="Arial" panose="020B0604020202020204" pitchFamily="34" charset="0"/>
                <a:cs typeface="Arial" panose="020B0604020202020204" pitchFamily="34" charset="0"/>
              </a:rPr>
              <a:t>Web </a:t>
            </a:r>
            <a:r>
              <a:rPr lang="nl-NL" sz="2800" dirty="0" err="1">
                <a:latin typeface="Arial" panose="020B0604020202020204" pitchFamily="34" charset="0"/>
                <a:cs typeface="Arial" panose="020B0604020202020204" pitchFamily="34" charset="0"/>
              </a:rPr>
              <a:t>Disability</a:t>
            </a:r>
            <a:r>
              <a:rPr lang="nl-NL" sz="2800" dirty="0">
                <a:latin typeface="Arial" panose="020B0604020202020204" pitchFamily="34" charset="0"/>
                <a:cs typeface="Arial" panose="020B0604020202020204" pitchFamily="34" charset="0"/>
              </a:rPr>
              <a:t> Simulator</a:t>
            </a:r>
          </a:p>
          <a:p>
            <a:pPr lvl="1"/>
            <a:r>
              <a:rPr lang="nl-NL" sz="2800" dirty="0" err="1">
                <a:latin typeface="Arial" panose="020B0604020202020204" pitchFamily="34" charset="0"/>
                <a:cs typeface="Arial" panose="020B0604020202020204" pitchFamily="34" charset="0"/>
              </a:rPr>
              <a:t>Funkify</a:t>
            </a:r>
            <a:r>
              <a:rPr lang="nl-NL" sz="2800" dirty="0">
                <a:latin typeface="Arial" panose="020B0604020202020204" pitchFamily="34" charset="0"/>
                <a:cs typeface="Arial" panose="020B0604020202020204" pitchFamily="34" charset="0"/>
              </a:rPr>
              <a:t> (4 dagen gratis)</a:t>
            </a:r>
          </a:p>
          <a:p>
            <a:pPr lvl="1"/>
            <a:r>
              <a:rPr lang="en-GB" sz="2800" dirty="0">
                <a:latin typeface="Arial" panose="020B0604020202020204" pitchFamily="34" charset="0"/>
                <a:cs typeface="Arial" panose="020B0604020202020204" pitchFamily="34" charset="0"/>
              </a:rPr>
              <a:t>See</a:t>
            </a:r>
          </a:p>
          <a:p>
            <a:endParaRPr lang="en-GB" sz="2800" dirty="0">
              <a:latin typeface="Arial" panose="020B0604020202020204" pitchFamily="34" charset="0"/>
              <a:cs typeface="Arial" panose="020B0604020202020204" pitchFamily="34" charset="0"/>
            </a:endParaRPr>
          </a:p>
          <a:p>
            <a:pPr marL="0" indent="0">
              <a:buNone/>
            </a:pPr>
            <a:r>
              <a:rPr lang="en-GB" sz="2800" b="1" dirty="0">
                <a:latin typeface="Arial" panose="020B0604020202020204" pitchFamily="34" charset="0"/>
                <a:cs typeface="Arial" panose="020B0604020202020204" pitchFamily="34" charset="0"/>
              </a:rPr>
              <a:t>apps, </a:t>
            </a:r>
            <a:r>
              <a:rPr lang="en-GB" sz="2800" b="1" dirty="0" err="1">
                <a:latin typeface="Arial" panose="020B0604020202020204" pitchFamily="34" charset="0"/>
                <a:cs typeface="Arial" panose="020B0604020202020204" pitchFamily="34" charset="0"/>
              </a:rPr>
              <a:t>o.a.</a:t>
            </a:r>
            <a:r>
              <a:rPr lang="en-GB" sz="2800" b="1" dirty="0">
                <a:latin typeface="Arial" panose="020B0604020202020204" pitchFamily="34" charset="0"/>
                <a:cs typeface="Arial" panose="020B0604020202020204" pitchFamily="34" charset="0"/>
              </a:rPr>
              <a:t> </a:t>
            </a:r>
          </a:p>
          <a:p>
            <a:pPr lvl="1"/>
            <a:r>
              <a:rPr lang="en-GB" sz="2800" dirty="0" err="1">
                <a:latin typeface="Arial" panose="020B0604020202020204" pitchFamily="34" charset="0"/>
                <a:cs typeface="Arial" panose="020B0604020202020204" pitchFamily="34" charset="0"/>
              </a:rPr>
              <a:t>Bartimeus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Zien</a:t>
            </a:r>
            <a:endParaRPr lang="en-GB" sz="2800" dirty="0">
              <a:latin typeface="Arial" panose="020B0604020202020204" pitchFamily="34" charset="0"/>
              <a:cs typeface="Arial" panose="020B0604020202020204" pitchFamily="34" charset="0"/>
            </a:endParaRPr>
          </a:p>
          <a:p>
            <a:pPr lvl="1"/>
            <a:r>
              <a:rPr lang="en-GB" sz="2800" dirty="0">
                <a:latin typeface="Arial" panose="020B0604020202020204" pitchFamily="34" charset="0"/>
                <a:cs typeface="Arial" panose="020B0604020202020204" pitchFamily="34" charset="0"/>
              </a:rPr>
              <a:t>Chromatic vision</a:t>
            </a:r>
            <a:endParaRPr lang="nl-NL" sz="2800" dirty="0">
              <a:latin typeface="Arial" panose="020B0604020202020204" pitchFamily="34" charset="0"/>
              <a:cs typeface="Arial" panose="020B0604020202020204" pitchFamily="34" charset="0"/>
            </a:endParaRPr>
          </a:p>
          <a:p>
            <a:pPr marL="0" indent="0">
              <a:buNone/>
            </a:pPr>
            <a:endParaRPr lang="nl-NL" sz="2800" dirty="0">
              <a:latin typeface="Arial" panose="020B0604020202020204" pitchFamily="34" charset="0"/>
              <a:cs typeface="Arial" panose="020B0604020202020204" pitchFamily="34" charset="0"/>
            </a:endParaRPr>
          </a:p>
          <a:p>
            <a:pPr marL="0" indent="0">
              <a:buNone/>
            </a:pPr>
            <a:endParaRPr lang="nl-NL" sz="2800" dirty="0"/>
          </a:p>
        </p:txBody>
      </p:sp>
      <p:sp>
        <p:nvSpPr>
          <p:cNvPr id="3" name="Tijdelijke aanduiding voor tekst 2" descr="toegankelijkheid: wie?&#10;"/>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b="1" dirty="0">
                <a:latin typeface="Arial Black" panose="020B0A04020102020204" pitchFamily="34" charset="0"/>
                <a:ea typeface="+mn-ea"/>
                <a:cs typeface="+mn-cs"/>
              </a:rPr>
              <a:t>s</a:t>
            </a:r>
            <a:r>
              <a:rPr kumimoji="0" lang="nl-NL" sz="4000" b="1" i="0" u="none" strike="noStrike" kern="1200" cap="none" spc="0" normalizeH="0" baseline="0" noProof="0" dirty="0" err="1">
                <a:ln>
                  <a:noFill/>
                </a:ln>
                <a:solidFill>
                  <a:schemeClr val="tx1"/>
                </a:solidFill>
                <a:effectLst/>
                <a:uLnTx/>
                <a:uFillTx/>
                <a:latin typeface="Arial Black" panose="020B0A04020102020204" pitchFamily="34" charset="0"/>
                <a:ea typeface="+mn-ea"/>
                <a:cs typeface="+mn-cs"/>
              </a:rPr>
              <a:t>imulatoren</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643133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schermafbeelding van webpagina Mediafederatie en de geopende simulator  SEE. In het menu is de optie 'Glaucoom' geselecteerd waardoor een grote grijze vlek te zien is die het lezen van de webpagina met glaucoom simuleert.">
            <a:extLst>
              <a:ext uri="{FF2B5EF4-FFF2-40B4-BE49-F238E27FC236}">
                <a16:creationId xmlns:a16="http://schemas.microsoft.com/office/drawing/2014/main" id="{CD9C298A-E8B0-47B5-B813-F5CEB218F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36F42D4-ECC3-4A43-B311-7C90255C1AC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nl-NL" dirty="0"/>
              <a:t>Simulator voor het web</a:t>
            </a:r>
          </a:p>
        </p:txBody>
      </p:sp>
    </p:spTree>
    <p:extLst>
      <p:ext uri="{BB962C8B-B14F-4D97-AF65-F5344CB8AC3E}">
        <p14:creationId xmlns:p14="http://schemas.microsoft.com/office/powerpoint/2010/main" val="4274211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toegankelijkheid: wie?&#10;"/>
          <p:cNvSpPr>
            <a:spLocks noGrp="1"/>
          </p:cNvSpPr>
          <p:nvPr>
            <p:ph type="title" idx="4294967295"/>
          </p:nvPr>
        </p:nvSpPr>
        <p:spPr>
          <a:xfrm>
            <a:off x="5252812" y="995031"/>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a:defRPr/>
            </a:pPr>
            <a:r>
              <a:rPr lang="en-US" dirty="0">
                <a:latin typeface="Arial Black" panose="020B0A04020102020204" pitchFamily="34" charset="0"/>
                <a:cs typeface="Arial" panose="020B0604020202020204" pitchFamily="34" charset="0"/>
              </a:rPr>
              <a:t>Chromatic vision app</a:t>
            </a:r>
            <a:endParaRPr kumimoji="0" lang="en-US" b="1" i="0" u="none" strike="noStrike" cap="none" spc="0" normalizeH="0" baseline="0" noProof="0" dirty="0">
              <a:ln>
                <a:noFill/>
              </a:ln>
              <a:effectLst/>
              <a:uLnTx/>
              <a:uFillTx/>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pic>
        <p:nvPicPr>
          <p:cNvPr id="5" name="Afbeelding 4" descr="schermafbeelding van de app chromatic vision waarin 4 afbeeldingen van dezelfde tros druiven maar met verschillende kleurwaarnemingen">
            <a:extLst>
              <a:ext uri="{FF2B5EF4-FFF2-40B4-BE49-F238E27FC236}">
                <a16:creationId xmlns:a16="http://schemas.microsoft.com/office/drawing/2014/main" id="{2B0D4669-891A-4EC8-9836-79474D499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145501" cy="6858000"/>
          </a:xfrm>
          <a:prstGeom prst="rect">
            <a:avLst/>
          </a:prstGeom>
        </p:spPr>
      </p:pic>
    </p:spTree>
    <p:extLst>
      <p:ext uri="{BB962C8B-B14F-4D97-AF65-F5344CB8AC3E}">
        <p14:creationId xmlns:p14="http://schemas.microsoft.com/office/powerpoint/2010/main" val="4094194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toegankelijkheid: wie?&#10;"/>
          <p:cNvSpPr>
            <a:spLocks noGrp="1"/>
          </p:cNvSpPr>
          <p:nvPr>
            <p:ph type="title" idx="4294967295"/>
          </p:nvPr>
        </p:nvSpPr>
        <p:spPr>
          <a:xfrm>
            <a:off x="4965430" y="995032"/>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defRPr/>
            </a:pPr>
            <a:r>
              <a:rPr lang="en-US" sz="4000" dirty="0">
                <a:latin typeface="Arial Black" panose="020B0A04020102020204" pitchFamily="34" charset="0"/>
                <a:cs typeface="Arial" panose="020B0604020202020204" pitchFamily="34" charset="0"/>
              </a:rPr>
              <a:t>Bartiméus </a:t>
            </a:r>
            <a:r>
              <a:rPr lang="en-US" sz="4000" dirty="0" err="1">
                <a:latin typeface="Arial Black" panose="020B0A04020102020204" pitchFamily="34" charset="0"/>
                <a:cs typeface="Arial" panose="020B0604020202020204" pitchFamily="34" charset="0"/>
              </a:rPr>
              <a:t>Zien</a:t>
            </a:r>
            <a:r>
              <a:rPr lang="en-US" sz="4000" dirty="0">
                <a:latin typeface="Arial Black" panose="020B0A04020102020204" pitchFamily="34" charset="0"/>
                <a:cs typeface="Arial" panose="020B0604020202020204" pitchFamily="34" charset="0"/>
              </a:rPr>
              <a:t> app</a:t>
            </a:r>
            <a:endParaRPr kumimoji="0" lang="en-US" sz="4000" b="1" i="0" u="none" strike="noStrike" cap="none" spc="0" normalizeH="0" baseline="0" noProof="0" dirty="0">
              <a:ln>
                <a:noFill/>
              </a:ln>
              <a:effectLst/>
              <a:uLnTx/>
              <a:uFillTx/>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pic>
        <p:nvPicPr>
          <p:cNvPr id="9" name="Afbeelding 8" descr="schermafbeelding van de Bartimeus Zien app waarin in stadium 4 van diabetische retinopathie een toetsenbord zichtbaar is">
            <a:extLst>
              <a:ext uri="{FF2B5EF4-FFF2-40B4-BE49-F238E27FC236}">
                <a16:creationId xmlns:a16="http://schemas.microsoft.com/office/drawing/2014/main" id="{BBBC5B0A-25E1-465A-A0CB-D3F2DEA97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8484514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descr="Introductie toegankelijkheid&#10;"/>
          <p:cNvSpPr>
            <a:spLocks noGrp="1"/>
          </p:cNvSpPr>
          <p:nvPr>
            <p:ph type="title" idx="4294967295"/>
          </p:nvPr>
        </p:nvSpPr>
        <p:spPr>
          <a:xfrm>
            <a:off x="600076" y="2028826"/>
            <a:ext cx="9172574" cy="287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spcBef>
                <a:spcPts val="1000"/>
              </a:spcBef>
              <a:defRPr/>
            </a:pPr>
            <a: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4.</a:t>
            </a:r>
            <a:r>
              <a:rPr lang="nl-NL" sz="3600" b="1" dirty="0">
                <a:latin typeface="Arial" panose="020B0604020202020204" pitchFamily="34" charset="0"/>
                <a:cs typeface="Arial" panose="020B0604020202020204" pitchFamily="34" charset="0"/>
              </a:rPr>
              <a:t> (hulp)technologie</a:t>
            </a: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br>
              <a:rPr kumimoji="0" lang="nl-NL" sz="36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br>
            <a:endParaRPr kumimoji="0" lang="nl-NL" sz="24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7156223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963349"/>
          </a:xfrm>
        </p:spPr>
        <p:txBody>
          <a:bodyPr>
            <a:noAutofit/>
          </a:bodyPr>
          <a:lstStyle/>
          <a:p>
            <a:pPr marL="0" indent="0">
              <a:buNone/>
            </a:pPr>
            <a:endParaRPr lang="nl-NL" sz="2800" b="1"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brailleleesregel</a:t>
            </a:r>
          </a:p>
          <a:p>
            <a:r>
              <a:rPr lang="nl-NL" sz="2800" dirty="0">
                <a:latin typeface="Arial" panose="020B0604020202020204" pitchFamily="34" charset="0"/>
                <a:cs typeface="Arial" panose="020B0604020202020204" pitchFamily="34" charset="0"/>
              </a:rPr>
              <a:t>schermlezer</a:t>
            </a:r>
          </a:p>
          <a:p>
            <a:r>
              <a:rPr lang="nl-NL" sz="2800" dirty="0">
                <a:latin typeface="Arial" panose="020B0604020202020204" pitchFamily="34" charset="0"/>
                <a:cs typeface="Arial" panose="020B0604020202020204" pitchFamily="34" charset="0"/>
              </a:rPr>
              <a:t>voorleesprogramma</a:t>
            </a:r>
          </a:p>
          <a:p>
            <a:r>
              <a:rPr lang="nl-NL" sz="2800" dirty="0">
                <a:latin typeface="Arial" panose="020B0604020202020204" pitchFamily="34" charset="0"/>
                <a:cs typeface="Arial" panose="020B0604020202020204" pitchFamily="34" charset="0"/>
              </a:rPr>
              <a:t>vergrotingsprogramma</a:t>
            </a:r>
          </a:p>
          <a:p>
            <a:r>
              <a:rPr lang="nl-NL" sz="2800" dirty="0">
                <a:latin typeface="Arial" panose="020B0604020202020204" pitchFamily="34" charset="0"/>
                <a:cs typeface="Arial" panose="020B0604020202020204" pitchFamily="34" charset="0"/>
              </a:rPr>
              <a:t>dyslexiesoftware</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Daarom: robuuste digitale publicaties (website, app, nieuwsbrief, </a:t>
            </a:r>
            <a:r>
              <a:rPr lang="nl-NL" sz="2800" dirty="0" err="1">
                <a:latin typeface="Arial" panose="020B0604020202020204" pitchFamily="34" charset="0"/>
                <a:cs typeface="Arial" panose="020B0604020202020204" pitchFamily="34" charset="0"/>
              </a:rPr>
              <a:t>ebook</a:t>
            </a:r>
            <a:r>
              <a:rPr lang="nl-NL" sz="2800" dirty="0">
                <a:latin typeface="Arial" panose="020B0604020202020204" pitchFamily="34" charset="0"/>
                <a:cs typeface="Arial" panose="020B0604020202020204" pitchFamily="34" charset="0"/>
              </a:rPr>
              <a:t>) voor compatibiliteit met (hulp)technologie (‘user </a:t>
            </a:r>
            <a:r>
              <a:rPr lang="nl-NL" sz="2800" dirty="0" err="1">
                <a:latin typeface="Arial" panose="020B0604020202020204" pitchFamily="34" charset="0"/>
                <a:cs typeface="Arial" panose="020B0604020202020204" pitchFamily="34" charset="0"/>
              </a:rPr>
              <a:t>agents</a:t>
            </a:r>
            <a:r>
              <a:rPr lang="nl-NL" sz="2800" dirty="0">
                <a:latin typeface="Arial" panose="020B0604020202020204" pitchFamily="34" charset="0"/>
                <a:cs typeface="Arial" panose="020B0604020202020204" pitchFamily="34" charset="0"/>
              </a:rPr>
              <a:t>’)</a:t>
            </a:r>
          </a:p>
        </p:txBody>
      </p:sp>
      <p:sp>
        <p:nvSpPr>
          <p:cNvPr id="3" name="Tijdelijke aanduiding voor tekst 2" descr="toegankelijkheid: wie?&#10;"/>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speciale hulptechnologie</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6579245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descr="toegankelijkheid: wie?&#10;"/>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fontAlgn="auto">
              <a:spcAft>
                <a:spcPts val="0"/>
              </a:spcAft>
              <a:buClrTx/>
              <a:buSzTx/>
              <a:tabLst/>
              <a:defRPr/>
            </a:pPr>
            <a:r>
              <a:rPr kumimoji="0" lang="en-US" b="1" i="0" u="none" strike="noStrike" cap="none" spc="0" normalizeH="0" baseline="0" noProof="0" dirty="0" err="1">
                <a:ln>
                  <a:noFill/>
                </a:ln>
                <a:effectLst/>
                <a:uLnTx/>
                <a:uFillTx/>
                <a:latin typeface="Arial Black" panose="020B0A04020102020204" pitchFamily="34" charset="0"/>
              </a:rPr>
              <a:t>brailleleesregel</a:t>
            </a:r>
            <a:endParaRPr kumimoji="0" lang="en-US" b="1" i="0" u="none" strike="noStrike" cap="none" spc="0" normalizeH="0" baseline="0" noProof="0" dirty="0">
              <a:ln>
                <a:noFill/>
              </a:ln>
              <a:effectLst/>
              <a:uLnTx/>
              <a:uFillTx/>
              <a:latin typeface="Arial Black" panose="020B0A04020102020204" pitchFamily="34" charset="0"/>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a:bodyPr>
          <a:lstStyle/>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hardware </a:t>
            </a:r>
            <a:r>
              <a:rPr lang="en-US" sz="2400" dirty="0" err="1">
                <a:latin typeface="Arial" panose="020B0604020202020204" pitchFamily="34" charset="0"/>
                <a:cs typeface="Arial" panose="020B0604020202020204" pitchFamily="34" charset="0"/>
              </a:rPr>
              <a:t>voor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blinden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zeer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slechtzienden</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interpreteert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digitale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informatie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vertaalt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deze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naar</a:t>
            </a:r>
            <a:r>
              <a:rPr lang="en-US" sz="2400" dirty="0">
                <a:latin typeface="Arial" panose="020B0604020202020204" pitchFamily="34" charset="0"/>
                <a:cs typeface="Arial" panose="020B0604020202020204" pitchFamily="34" charset="0"/>
              </a:rPr>
              <a:t> braille</a:t>
            </a:r>
          </a:p>
          <a:p>
            <a:r>
              <a:rPr lang="en-US" sz="2400" dirty="0" err="1">
                <a:latin typeface="Arial" panose="020B0604020202020204" pitchFamily="34" charset="0"/>
                <a:cs typeface="Arial" panose="020B0604020202020204" pitchFamily="34" charset="0"/>
              </a:rPr>
              <a:t>dynamische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leesregel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laat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witte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pennen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omhoog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komen</a:t>
            </a:r>
            <a:r>
              <a:rPr lang="en-US" sz="2400" dirty="0">
                <a:latin typeface="Arial" panose="020B0604020202020204" pitchFamily="34" charset="0"/>
                <a:cs typeface="Arial" panose="020B0604020202020204" pitchFamily="34" charset="0"/>
              </a:rPr>
              <a:t> </a:t>
            </a:r>
          </a:p>
          <a:p>
            <a:r>
              <a:rPr lang="en-US" sz="2400" dirty="0" err="1">
                <a:latin typeface="Arial" panose="020B0604020202020204" pitchFamily="34" charset="0"/>
                <a:cs typeface="Arial" panose="020B0604020202020204" pitchFamily="34" charset="0"/>
              </a:rPr>
              <a:t>veelal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gebruikt</a:t>
            </a:r>
            <a:r>
              <a:rPr lang="en-US" sz="2400" dirty="0">
                <a:latin typeface="Arial" panose="020B0604020202020204" pitchFamily="34" charset="0"/>
                <a:cs typeface="Arial" panose="020B0604020202020204" pitchFamily="34" charset="0"/>
              </a:rPr>
              <a:t> in </a:t>
            </a:r>
            <a:r>
              <a:rPr lang="en-US" sz="2400" dirty="0" err="1">
                <a:latin typeface="Arial" panose="020B0604020202020204" pitchFamily="34" charset="0"/>
                <a:cs typeface="Arial" panose="020B0604020202020204" pitchFamily="34" charset="0"/>
              </a:rPr>
              <a:t>combinatie</a:t>
            </a:r>
            <a:r>
              <a:rPr lang="en-US" sz="2400" dirty="0">
                <a:latin typeface="Arial" panose="020B0604020202020204" pitchFamily="34" charset="0"/>
                <a:cs typeface="Arial" panose="020B0604020202020204" pitchFamily="34" charset="0"/>
              </a:rPr>
              <a:t> met </a:t>
            </a:r>
            <a:r>
              <a:rPr lang="en-US" sz="2400" dirty="0" err="1">
                <a:latin typeface="Arial" panose="020B0604020202020204" pitchFamily="34" charset="0"/>
                <a:cs typeface="Arial" panose="020B0604020202020204" pitchFamily="34" charset="0"/>
              </a:rPr>
              <a:t>spraakweergave</a:t>
            </a:r>
            <a:endParaRPr lang="en-US" sz="2400" dirty="0">
              <a:latin typeface="Arial" panose="020B0604020202020204" pitchFamily="34" charset="0"/>
              <a:cs typeface="Arial" panose="020B0604020202020204" pitchFamily="34" charset="0"/>
            </a:endParaRPr>
          </a:p>
          <a:p>
            <a:pPr marL="0"/>
            <a:endParaRPr lang="en-US" sz="2400" b="1" dirty="0">
              <a:latin typeface="Arial" panose="020B0604020202020204" pitchFamily="34" charset="0"/>
              <a:cs typeface="Arial" panose="020B0604020202020204" pitchFamily="34" charset="0"/>
            </a:endParaRPr>
          </a:p>
        </p:txBody>
      </p:sp>
      <p:pic>
        <p:nvPicPr>
          <p:cNvPr id="6" name="Afbeelding 5" descr="een brailleleesregel">
            <a:extLst>
              <a:ext uri="{FF2B5EF4-FFF2-40B4-BE49-F238E27FC236}">
                <a16:creationId xmlns:a16="http://schemas.microsoft.com/office/drawing/2014/main" id="{256B1A93-A6E7-4968-9C7B-71DEF0238146}"/>
              </a:ext>
            </a:extLst>
          </p:cNvPr>
          <p:cNvPicPr>
            <a:picLocks noChangeAspect="1"/>
          </p:cNvPicPr>
          <p:nvPr/>
        </p:nvPicPr>
        <p:blipFill rotWithShape="1">
          <a:blip r:embed="rId3">
            <a:extLst>
              <a:ext uri="{28A0092B-C50C-407E-A947-70E740481C1C}">
                <a14:useLocalDpi xmlns:a14="http://schemas.microsoft.com/office/drawing/2010/main" val="0"/>
              </a:ext>
            </a:extLst>
          </a:blip>
          <a:srcRect l="32323" r="22390"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FF40"/>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35711154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pic>
        <p:nvPicPr>
          <p:cNvPr id="5" name="Onlinemedia 4" title="Brailleleesregel.">
            <a:hlinkClick r:id="" action="ppaction://media"/>
            <a:extLst>
              <a:ext uri="{FF2B5EF4-FFF2-40B4-BE49-F238E27FC236}">
                <a16:creationId xmlns:a16="http://schemas.microsoft.com/office/drawing/2014/main" id="{9C7898A9-DAD8-4EF8-A2E3-18F2DAD30DD0}"/>
              </a:ext>
            </a:extLst>
          </p:cNvPr>
          <p:cNvPicPr>
            <a:picLocks noRot="1" noChangeAspect="1"/>
          </p:cNvPicPr>
          <p:nvPr>
            <a:videoFile r:link="rId1"/>
          </p:nvPr>
        </p:nvPicPr>
        <p:blipFill>
          <a:blip r:embed="rId5"/>
          <a:stretch>
            <a:fillRect/>
          </a:stretch>
        </p:blipFill>
        <p:spPr>
          <a:xfrm>
            <a:off x="391887" y="953984"/>
            <a:ext cx="9782627" cy="5527185"/>
          </a:xfrm>
          <a:prstGeom prst="rect">
            <a:avLst/>
          </a:prstGeom>
        </p:spPr>
      </p:pic>
      <p:sp>
        <p:nvSpPr>
          <p:cNvPr id="6" name="Titel 5">
            <a:extLst>
              <a:ext uri="{FF2B5EF4-FFF2-40B4-BE49-F238E27FC236}">
                <a16:creationId xmlns:a16="http://schemas.microsoft.com/office/drawing/2014/main" id="{0DA39457-DFE3-47E8-9798-B34711721B40}"/>
              </a:ext>
            </a:extLst>
          </p:cNvPr>
          <p:cNvSpPr txBox="1">
            <a:spLocks noGrp="1"/>
          </p:cNvSpPr>
          <p:nvPr>
            <p:ph type="title" idx="4294967295"/>
          </p:nvPr>
        </p:nvSpPr>
        <p:spPr>
          <a:xfrm>
            <a:off x="300446" y="288364"/>
            <a:ext cx="331796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brailleleesregel</a:t>
            </a:r>
            <a:endParaRPr kumimoji="0" lang="nl-N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4662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1B7A51E-C9B5-4545-BF4F-D96C7E72AD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3" name="Tijdelijke aanduiding voor tekst 2" descr="toegankelijkheid"/>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toegankelijkheid</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sp>
        <p:nvSpPr>
          <p:cNvPr id="2" name="Tijdelijke aanduiding voor tekst 1"/>
          <p:cNvSpPr>
            <a:spLocks noGrp="1"/>
          </p:cNvSpPr>
          <p:nvPr>
            <p:ph type="body" sz="quarter" idx="10"/>
          </p:nvPr>
        </p:nvSpPr>
        <p:spPr>
          <a:xfrm>
            <a:off x="723715" y="1306306"/>
            <a:ext cx="11246612" cy="4963349"/>
          </a:xfrm>
        </p:spPr>
        <p:txBody>
          <a:bodyPr>
            <a:noAutofit/>
          </a:bodyPr>
          <a:lstStyle/>
          <a:p>
            <a:pPr lvl="0"/>
            <a:endParaRPr lang="nl-NL" sz="2800" b="1"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Toegankelijkheid raakt iedereen. Voorbeeld: bruine wegwijzer in bos.</a:t>
            </a:r>
          </a:p>
          <a:p>
            <a:pPr lvl="0"/>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Afvinken garandeert nog geen goede gebruikservaringen. Voorbeeld: onbruikbare houten hellingbaan</a:t>
            </a:r>
          </a:p>
          <a:p>
            <a:pPr lvl="0"/>
            <a:endParaRPr lang="nl-NL" sz="2800"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Achter digitale schermen ligt onzichtbare (on)toegankelijkheid. </a:t>
            </a:r>
          </a:p>
          <a:p>
            <a:pPr lvl="0"/>
            <a:endParaRPr lang="nl-NL" sz="2800" dirty="0">
              <a:latin typeface="Arial" panose="020B0604020202020204" pitchFamily="34" charset="0"/>
              <a:cs typeface="Arial" panose="020B0604020202020204" pitchFamily="34" charset="0"/>
            </a:endParaRPr>
          </a:p>
          <a:p>
            <a:pPr lvl="0"/>
            <a:r>
              <a:rPr lang="nl-NL" sz="2800" dirty="0">
                <a:latin typeface="Arial" panose="020B0604020202020204" pitchFamily="34" charset="0"/>
                <a:cs typeface="Arial" panose="020B0604020202020204" pitchFamily="34" charset="0"/>
              </a:rPr>
              <a:t>(Aan)klachten zijn mogelijk. </a:t>
            </a:r>
            <a:endParaRPr lang="nl-NL" sz="2800" dirty="0"/>
          </a:p>
        </p:txBody>
      </p:sp>
    </p:spTree>
    <p:extLst>
      <p:ext uri="{BB962C8B-B14F-4D97-AF65-F5344CB8AC3E}">
        <p14:creationId xmlns:p14="http://schemas.microsoft.com/office/powerpoint/2010/main" val="3929047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descr="toegankelijkheid: wie?&#10;"/>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fontAlgn="auto">
              <a:spcAft>
                <a:spcPts val="0"/>
              </a:spcAft>
              <a:buClrTx/>
              <a:buSzTx/>
              <a:tabLst/>
              <a:defRPr/>
            </a:pPr>
            <a:r>
              <a:rPr kumimoji="0" lang="en-US" b="1" i="0" u="none" strike="noStrike" cap="none" spc="0" normalizeH="0" baseline="0" noProof="0" dirty="0" err="1">
                <a:ln>
                  <a:noFill/>
                </a:ln>
                <a:effectLst/>
                <a:uLnTx/>
                <a:uFillTx/>
                <a:latin typeface="Arial Black" panose="020B0A04020102020204" pitchFamily="34" charset="0"/>
              </a:rPr>
              <a:t>schermlezer</a:t>
            </a:r>
            <a:endParaRPr kumimoji="0" lang="en-US" b="1" i="0" u="none" strike="noStrike" cap="none" spc="0" normalizeH="0" baseline="0" noProof="0" dirty="0">
              <a:ln>
                <a:noFill/>
              </a:ln>
              <a:effectLst/>
              <a:uLnTx/>
              <a:uFillTx/>
              <a:latin typeface="Arial Black" panose="020B0A04020102020204" pitchFamily="34" charset="0"/>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Autofit/>
          </a:bodyPr>
          <a:lstStyle/>
          <a:p>
            <a:r>
              <a:rPr lang="nl-NL" sz="2400" dirty="0">
                <a:latin typeface="Arial" panose="020B0604020202020204" pitchFamily="34" charset="0"/>
                <a:cs typeface="Arial" panose="020B0604020202020204" pitchFamily="34" charset="0"/>
              </a:rPr>
              <a:t>vertaalt digitale informatie naar spraak en een brailleleesregel.</a:t>
            </a:r>
          </a:p>
          <a:p>
            <a:r>
              <a:rPr lang="nl-NL" sz="2400" dirty="0">
                <a:latin typeface="Arial" panose="020B0604020202020204" pitchFamily="34" charset="0"/>
                <a:cs typeface="Arial" panose="020B0604020202020204" pitchFamily="34" charset="0"/>
              </a:rPr>
              <a:t>probeert met de code te interpreteren wat op het scherm te zien is. </a:t>
            </a:r>
          </a:p>
          <a:p>
            <a:r>
              <a:rPr lang="nl-NL" sz="2400" dirty="0">
                <a:latin typeface="Arial" panose="020B0604020202020204" pitchFamily="34" charset="0"/>
                <a:cs typeface="Arial" panose="020B0604020202020204" pitchFamily="34" charset="0"/>
              </a:rPr>
              <a:t>leest niet alleen inhoud voor, ook menu’s, knoppen, de status, teksten uit de code.</a:t>
            </a:r>
          </a:p>
          <a:p>
            <a:r>
              <a:rPr lang="nl-NL" sz="2400" dirty="0">
                <a:latin typeface="Arial" panose="020B0604020202020204" pitchFamily="34" charset="0"/>
                <a:cs typeface="Arial" panose="020B0604020202020204" pitchFamily="34" charset="0"/>
              </a:rPr>
              <a:t>speciaal: NVDA (gratis)</a:t>
            </a:r>
          </a:p>
          <a:p>
            <a:r>
              <a:rPr lang="nl-NL" sz="2400" dirty="0">
                <a:latin typeface="Arial" panose="020B0604020202020204" pitchFamily="34" charset="0"/>
                <a:cs typeface="Arial" panose="020B0604020202020204" pitchFamily="34" charset="0"/>
              </a:rPr>
              <a:t>standaard: Windows Verteller, iOS </a:t>
            </a:r>
            <a:r>
              <a:rPr lang="nl-NL" sz="2400" dirty="0" err="1">
                <a:latin typeface="Arial" panose="020B0604020202020204" pitchFamily="34" charset="0"/>
                <a:cs typeface="Arial" panose="020B0604020202020204" pitchFamily="34" charset="0"/>
              </a:rPr>
              <a:t>VoiceOver</a:t>
            </a:r>
            <a:r>
              <a:rPr lang="nl-NL" sz="2400" dirty="0">
                <a:latin typeface="Arial" panose="020B0604020202020204" pitchFamily="34" charset="0"/>
                <a:cs typeface="Arial" panose="020B0604020202020204" pitchFamily="34" charset="0"/>
              </a:rPr>
              <a:t>, Android Talkback</a:t>
            </a:r>
          </a:p>
        </p:txBody>
      </p:sp>
      <p:pic>
        <p:nvPicPr>
          <p:cNvPr id="6" name="Afbeelding 5">
            <a:extLst>
              <a:ext uri="{FF2B5EF4-FFF2-40B4-BE49-F238E27FC236}">
                <a16:creationId xmlns:a16="http://schemas.microsoft.com/office/drawing/2014/main" id="{C590001E-23A1-4D7C-8E3D-DEC969B725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4876" r="22033"/>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66434"/>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8" name="Tekstvak 7">
            <a:extLst>
              <a:ext uri="{FF2B5EF4-FFF2-40B4-BE49-F238E27FC236}">
                <a16:creationId xmlns:a16="http://schemas.microsoft.com/office/drawing/2014/main" id="{E62B7C02-19C3-451D-9009-6816C6764FED}"/>
              </a:ext>
            </a:extLst>
          </p:cNvPr>
          <p:cNvSpPr txBox="1"/>
          <p:nvPr/>
        </p:nvSpPr>
        <p:spPr>
          <a:xfrm>
            <a:off x="4965430" y="6426926"/>
            <a:ext cx="5641610" cy="369332"/>
          </a:xfrm>
          <a:prstGeom prst="rect">
            <a:avLst/>
          </a:prstGeom>
          <a:noFill/>
        </p:spPr>
        <p:txBody>
          <a:bodyPr wrap="square" rtlCol="0">
            <a:spAutoFit/>
          </a:bodyPr>
          <a:lstStyle/>
          <a:p>
            <a:r>
              <a:rPr lang="nl-NL" dirty="0"/>
              <a:t>Bron afbeelding: levelaccess.com</a:t>
            </a:r>
          </a:p>
        </p:txBody>
      </p:sp>
    </p:spTree>
    <p:extLst>
      <p:ext uri="{BB962C8B-B14F-4D97-AF65-F5344CB8AC3E}">
        <p14:creationId xmlns:p14="http://schemas.microsoft.com/office/powerpoint/2010/main" val="1024270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3" name="Titel 2">
            <a:extLst>
              <a:ext uri="{FF2B5EF4-FFF2-40B4-BE49-F238E27FC236}">
                <a16:creationId xmlns:a16="http://schemas.microsoft.com/office/drawing/2014/main" id="{90D12D12-EA2D-49A3-8CE2-07EB371138F6}"/>
              </a:ext>
            </a:extLst>
          </p:cNvPr>
          <p:cNvSpPr txBox="1">
            <a:spLocks noGrp="1"/>
          </p:cNvSpPr>
          <p:nvPr>
            <p:ph type="title" idx="4294967295"/>
          </p:nvPr>
        </p:nvSpPr>
        <p:spPr>
          <a:xfrm>
            <a:off x="300446" y="288364"/>
            <a:ext cx="255161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iOS </a:t>
            </a:r>
            <a:r>
              <a:rPr kumimoji="0" lang="nl-NL" sz="2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VoiceOver</a:t>
            </a:r>
            <a:endParaRPr kumimoji="0" lang="nl-NL"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5" name="Onlinemedia 4" title="iOS SDK VoiceOver Demo">
            <a:hlinkClick r:id="" action="ppaction://media"/>
            <a:extLst>
              <a:ext uri="{FF2B5EF4-FFF2-40B4-BE49-F238E27FC236}">
                <a16:creationId xmlns:a16="http://schemas.microsoft.com/office/drawing/2014/main" id="{853F6872-4EB6-464C-93C2-79E36B189E8F}"/>
              </a:ext>
            </a:extLst>
          </p:cNvPr>
          <p:cNvPicPr>
            <a:picLocks noRot="1" noChangeAspect="1"/>
          </p:cNvPicPr>
          <p:nvPr>
            <a:videoFile r:link="rId1"/>
          </p:nvPr>
        </p:nvPicPr>
        <p:blipFill>
          <a:blip r:embed="rId5"/>
          <a:stretch>
            <a:fillRect/>
          </a:stretch>
        </p:blipFill>
        <p:spPr>
          <a:xfrm>
            <a:off x="300446" y="1062174"/>
            <a:ext cx="9757954" cy="5488849"/>
          </a:xfrm>
          <a:prstGeom prst="rect">
            <a:avLst/>
          </a:prstGeom>
        </p:spPr>
      </p:pic>
    </p:spTree>
    <p:extLst>
      <p:ext uri="{BB962C8B-B14F-4D97-AF65-F5344CB8AC3E}">
        <p14:creationId xmlns:p14="http://schemas.microsoft.com/office/powerpoint/2010/main" val="12790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tekst 2" descr="toegankelijkheid: wie?&#10;"/>
          <p:cNvSpPr>
            <a:spLocks noGrp="1"/>
          </p:cNvSpPr>
          <p:nvPr>
            <p:ph type="title" idx="4294967295"/>
          </p:nvPr>
        </p:nvSpPr>
        <p:spPr>
          <a:xfrm>
            <a:off x="4965430" y="629268"/>
            <a:ext cx="6586491" cy="128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p>
            <a:pPr marL="0" marR="0" lvl="0" indent="0" fontAlgn="auto">
              <a:spcAft>
                <a:spcPts val="0"/>
              </a:spcAft>
              <a:buClrTx/>
              <a:buSzTx/>
              <a:tabLst/>
              <a:defRPr/>
            </a:pPr>
            <a:r>
              <a:rPr kumimoji="0" lang="en-US" b="1" i="0" u="none" strike="noStrike" cap="none" spc="0" normalizeH="0" baseline="0" noProof="0" dirty="0" err="1">
                <a:ln>
                  <a:noFill/>
                </a:ln>
                <a:effectLst/>
                <a:uLnTx/>
                <a:uFillTx/>
                <a:latin typeface="Arial Black" panose="020B0A04020102020204" pitchFamily="34" charset="0"/>
              </a:rPr>
              <a:t>vergrotingsprogramma</a:t>
            </a:r>
            <a:endParaRPr kumimoji="0" lang="en-US" b="1" i="0" u="none" strike="noStrike" cap="none" spc="0" normalizeH="0" baseline="0" noProof="0" dirty="0">
              <a:ln>
                <a:noFill/>
              </a:ln>
              <a:effectLst/>
              <a:uLnTx/>
              <a:uFillTx/>
              <a:latin typeface="Arial Black" panose="020B0A04020102020204" pitchFamily="34" charset="0"/>
            </a:endParaRPr>
          </a:p>
        </p:txBody>
      </p:sp>
      <p:sp>
        <p:nvSpPr>
          <p:cNvPr id="2" name="Tijdelijke aanduiding voor tekst 1"/>
          <p:cNvSpPr>
            <a:spLocks noGrp="1"/>
          </p:cNvSpPr>
          <p:nvPr>
            <p:ph type="body" sz="quarter" idx="10"/>
          </p:nvPr>
        </p:nvSpPr>
        <p:spPr>
          <a:xfrm>
            <a:off x="4965431" y="2438400"/>
            <a:ext cx="6586489" cy="3785419"/>
          </a:xfrm>
        </p:spPr>
        <p:txBody>
          <a:bodyPr vert="horz" lIns="91440" tIns="45720" rIns="91440" bIns="45720" rtlCol="0">
            <a:normAutofit fontScale="77500" lnSpcReduction="20000"/>
          </a:bodyPr>
          <a:lstStyle/>
          <a:p>
            <a:endParaRPr lang="nl-NL" sz="1900" dirty="0">
              <a:latin typeface="Arial" panose="020B0604020202020204" pitchFamily="34" charset="0"/>
              <a:cs typeface="Arial" panose="020B0604020202020204" pitchFamily="34" charset="0"/>
            </a:endParaRPr>
          </a:p>
          <a:p>
            <a:r>
              <a:rPr lang="nl-NL" sz="3400" dirty="0">
                <a:latin typeface="Arial" panose="020B0604020202020204" pitchFamily="34" charset="0"/>
                <a:cs typeface="Arial" panose="020B0604020202020204" pitchFamily="34" charset="0"/>
              </a:rPr>
              <a:t>ondersteunt slechtzienden bij lezen/leren</a:t>
            </a:r>
          </a:p>
          <a:p>
            <a:r>
              <a:rPr lang="nl-NL" sz="3400" dirty="0">
                <a:latin typeface="Arial" panose="020B0604020202020204" pitchFamily="34" charset="0"/>
                <a:cs typeface="Arial" panose="020B0604020202020204" pitchFamily="34" charset="0"/>
              </a:rPr>
              <a:t>vergroten, tot wel 60x</a:t>
            </a:r>
          </a:p>
          <a:p>
            <a:r>
              <a:rPr lang="nl-NL" sz="3400" dirty="0">
                <a:latin typeface="Arial" panose="020B0604020202020204" pitchFamily="34" charset="0"/>
                <a:cs typeface="Arial" panose="020B0604020202020204" pitchFamily="34" charset="0"/>
              </a:rPr>
              <a:t>scherpe lettervergroting</a:t>
            </a:r>
          </a:p>
          <a:p>
            <a:r>
              <a:rPr lang="nl-NL" sz="3400" dirty="0">
                <a:latin typeface="Arial" panose="020B0604020202020204" pitchFamily="34" charset="0"/>
                <a:cs typeface="Arial" panose="020B0604020202020204" pitchFamily="34" charset="0"/>
              </a:rPr>
              <a:t>verhogen van contrasten</a:t>
            </a:r>
          </a:p>
          <a:p>
            <a:r>
              <a:rPr lang="nl-NL" sz="3400" dirty="0">
                <a:latin typeface="Arial" panose="020B0604020202020204" pitchFamily="34" charset="0"/>
                <a:cs typeface="Arial" panose="020B0604020202020204" pitchFamily="34" charset="0"/>
              </a:rPr>
              <a:t>verbetert kleuren en accenten</a:t>
            </a:r>
          </a:p>
          <a:p>
            <a:r>
              <a:rPr lang="nl-NL" sz="3400" dirty="0">
                <a:latin typeface="Arial" panose="020B0604020202020204" pitchFamily="34" charset="0"/>
                <a:cs typeface="Arial" panose="020B0604020202020204" pitchFamily="34" charset="0"/>
              </a:rPr>
              <a:t>vergroot zichtbaarheid van muis en cursor</a:t>
            </a:r>
          </a:p>
          <a:p>
            <a:r>
              <a:rPr lang="nl-NL" sz="3400" dirty="0">
                <a:latin typeface="Arial" panose="020B0604020202020204" pitchFamily="34" charset="0"/>
                <a:cs typeface="Arial" panose="020B0604020202020204" pitchFamily="34" charset="0"/>
              </a:rPr>
              <a:t>diverse commerciële pakketten</a:t>
            </a:r>
          </a:p>
          <a:p>
            <a:r>
              <a:rPr lang="nl-NL" sz="3400" dirty="0">
                <a:latin typeface="Arial" panose="020B0604020202020204" pitchFamily="34" charset="0"/>
                <a:cs typeface="Arial" panose="020B0604020202020204" pitchFamily="34" charset="0"/>
              </a:rPr>
              <a:t>ook in combinatie met spraak</a:t>
            </a:r>
          </a:p>
        </p:txBody>
      </p:sp>
      <p:pic>
        <p:nvPicPr>
          <p:cNvPr id="6" name="Afbeelding 5">
            <a:extLst>
              <a:ext uri="{FF2B5EF4-FFF2-40B4-BE49-F238E27FC236}">
                <a16:creationId xmlns:a16="http://schemas.microsoft.com/office/drawing/2014/main" id="{A80565EC-796D-40A0-B8A4-2F4DC67E52A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3186" r="24259"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F23B"/>
            </a:solidFill>
          </a:ln>
        </p:spPr>
        <p:style>
          <a:lnRef idx="1">
            <a:schemeClr val="accent1"/>
          </a:lnRef>
          <a:fillRef idx="0">
            <a:schemeClr val="accent1"/>
          </a:fillRef>
          <a:effectRef idx="0">
            <a:schemeClr val="accent1"/>
          </a:effectRef>
          <a:fontRef idx="minor">
            <a:schemeClr val="tx1"/>
          </a:fontRef>
        </p:style>
      </p:cxn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7" name="Tekstvak 6">
            <a:extLst>
              <a:ext uri="{FF2B5EF4-FFF2-40B4-BE49-F238E27FC236}">
                <a16:creationId xmlns:a16="http://schemas.microsoft.com/office/drawing/2014/main" id="{EC0B8C0D-242C-4432-8C1D-0FC3CD14A1D4}"/>
              </a:ext>
            </a:extLst>
          </p:cNvPr>
          <p:cNvSpPr txBox="1"/>
          <p:nvPr/>
        </p:nvSpPr>
        <p:spPr>
          <a:xfrm>
            <a:off x="4965430" y="6426926"/>
            <a:ext cx="5641610" cy="369332"/>
          </a:xfrm>
          <a:prstGeom prst="rect">
            <a:avLst/>
          </a:prstGeom>
          <a:noFill/>
        </p:spPr>
        <p:txBody>
          <a:bodyPr wrap="square" rtlCol="0">
            <a:spAutoFit/>
          </a:bodyPr>
          <a:lstStyle/>
          <a:p>
            <a:r>
              <a:rPr lang="nl-NL" dirty="0"/>
              <a:t>Bron afbeelding: sightandsound.co.uk</a:t>
            </a:r>
          </a:p>
        </p:txBody>
      </p:sp>
    </p:spTree>
    <p:extLst>
      <p:ext uri="{BB962C8B-B14F-4D97-AF65-F5344CB8AC3E}">
        <p14:creationId xmlns:p14="http://schemas.microsoft.com/office/powerpoint/2010/main" val="8578890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963349"/>
          </a:xfrm>
        </p:spPr>
        <p:txBody>
          <a:bodyPr>
            <a:noAutofit/>
          </a:bodyPr>
          <a:lstStyle/>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software die mensen ondersteunt bij lezen en leren</a:t>
            </a:r>
          </a:p>
          <a:p>
            <a:r>
              <a:rPr lang="nl-NL" sz="2800" dirty="0">
                <a:latin typeface="Arial" panose="020B0604020202020204" pitchFamily="34" charset="0"/>
                <a:cs typeface="Arial" panose="020B0604020202020204" pitchFamily="34" charset="0"/>
              </a:rPr>
              <a:t>bevat altijd voorleesfunctie met meeleescursor</a:t>
            </a:r>
          </a:p>
          <a:p>
            <a:r>
              <a:rPr lang="nl-NL" sz="2800" dirty="0">
                <a:latin typeface="Arial" panose="020B0604020202020204" pitchFamily="34" charset="0"/>
                <a:cs typeface="Arial" panose="020B0604020202020204" pitchFamily="34" charset="0"/>
              </a:rPr>
              <a:t>andere functies zoals woordvoorspeller, markeren, ed.</a:t>
            </a:r>
          </a:p>
          <a:p>
            <a:r>
              <a:rPr lang="nl-NL" sz="2800" dirty="0">
                <a:latin typeface="Arial" panose="020B0604020202020204" pitchFamily="34" charset="0"/>
                <a:cs typeface="Arial" panose="020B0604020202020204" pitchFamily="34" charset="0"/>
              </a:rPr>
              <a:t>diverse commerciële pakketten</a:t>
            </a:r>
          </a:p>
          <a:p>
            <a:r>
              <a:rPr lang="nl-NL" sz="2800" dirty="0">
                <a:latin typeface="Arial" panose="020B0604020202020204" pitchFamily="34" charset="0"/>
                <a:cs typeface="Arial" panose="020B0604020202020204" pitchFamily="34" charset="0"/>
              </a:rPr>
              <a:t>vereist toegankelijke bestanden, o.a.</a:t>
            </a:r>
          </a:p>
          <a:p>
            <a:pPr lvl="1"/>
            <a:r>
              <a:rPr lang="nl-NL" sz="2800" dirty="0">
                <a:latin typeface="Arial" panose="020B0604020202020204" pitchFamily="34" charset="0"/>
                <a:cs typeface="Arial" panose="020B0604020202020204" pitchFamily="34" charset="0"/>
              </a:rPr>
              <a:t>échte tekst </a:t>
            </a:r>
          </a:p>
          <a:p>
            <a:pPr lvl="1"/>
            <a:r>
              <a:rPr lang="nl-NL" sz="2800" dirty="0">
                <a:latin typeface="Arial" panose="020B0604020202020204" pitchFamily="34" charset="0"/>
                <a:cs typeface="Arial" panose="020B0604020202020204" pitchFamily="34" charset="0"/>
              </a:rPr>
              <a:t>logische leesvolgorde</a:t>
            </a:r>
          </a:p>
          <a:p>
            <a:pPr lvl="1"/>
            <a:r>
              <a:rPr lang="nl-NL" sz="2800" dirty="0">
                <a:latin typeface="Arial" panose="020B0604020202020204" pitchFamily="34" charset="0"/>
                <a:cs typeface="Arial" panose="020B0604020202020204" pitchFamily="34" charset="0"/>
              </a:rPr>
              <a:t>soms: taalmarkeringen voor wisselen van computerstem</a:t>
            </a:r>
          </a:p>
          <a:p>
            <a:pPr marL="0" indent="0">
              <a:buNone/>
            </a:pPr>
            <a:endParaRPr lang="nl-NL" sz="2800" dirty="0">
              <a:latin typeface="Arial" panose="020B0604020202020204" pitchFamily="34" charset="0"/>
              <a:cs typeface="Arial" panose="020B0604020202020204" pitchFamily="34" charset="0"/>
            </a:endParaRPr>
          </a:p>
        </p:txBody>
      </p:sp>
      <p:sp>
        <p:nvSpPr>
          <p:cNvPr id="3" name="Tijdelijke aanduiding voor tekst 2" descr="toegankelijkheid: wie?&#10;"/>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dyslexiesoftware</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5302755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descr="toegankelijkheid: wie?&#10;"/>
          <p:cNvSpPr>
            <a:spLocks noGrp="1"/>
          </p:cNvSpPr>
          <p:nvPr>
            <p:ph type="title" idx="4294967295"/>
          </p:nvPr>
        </p:nvSpPr>
        <p:spPr>
          <a:xfrm>
            <a:off x="6096000" y="365125"/>
            <a:ext cx="5257798" cy="18073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fontAlgn="auto">
              <a:spcAft>
                <a:spcPts val="0"/>
              </a:spcAft>
              <a:buClrTx/>
              <a:buSzTx/>
              <a:tabLst/>
              <a:defRPr/>
            </a:pPr>
            <a:r>
              <a:rPr lang="en-US" b="1" dirty="0" err="1">
                <a:latin typeface="Arial Black" panose="020B0A04020102020204" pitchFamily="34" charset="0"/>
              </a:rPr>
              <a:t>hybride</a:t>
            </a:r>
            <a:r>
              <a:rPr lang="en-US" b="1" dirty="0">
                <a:latin typeface="Arial Black" panose="020B0A04020102020204" pitchFamily="34" charset="0"/>
              </a:rPr>
              <a:t> </a:t>
            </a:r>
            <a:r>
              <a:rPr lang="en-US" b="1" dirty="0" err="1">
                <a:latin typeface="Arial Black" panose="020B0A04020102020204" pitchFamily="34" charset="0"/>
              </a:rPr>
              <a:t>boeken</a:t>
            </a:r>
            <a:endParaRPr kumimoji="0" lang="en-US" b="1" i="0" u="none" strike="noStrike" cap="none" spc="0" normalizeH="0" baseline="0" noProof="0" dirty="0">
              <a:ln>
                <a:noFill/>
              </a:ln>
              <a:effectLst/>
              <a:uLnTx/>
              <a:uFillTx/>
              <a:latin typeface="Arial Black" panose="020B0A04020102020204" pitchFamily="34" charset="0"/>
            </a:endParaRPr>
          </a:p>
        </p:txBody>
      </p:sp>
      <p:pic>
        <p:nvPicPr>
          <p:cNvPr id="5" name="Afbeelding 4" descr="Schermafbeelding van de Thorium reader waarin een tekst geel gemarkeerd is en bovenin knoppen zichtbaar zijn voor het laten voorlezen van de tekst.">
            <a:extLst>
              <a:ext uri="{FF2B5EF4-FFF2-40B4-BE49-F238E27FC236}">
                <a16:creationId xmlns:a16="http://schemas.microsoft.com/office/drawing/2014/main" id="{6E385BF9-D266-4C0B-812B-B5FB2DCA569E}"/>
              </a:ext>
            </a:extLst>
          </p:cNvPr>
          <p:cNvPicPr>
            <a:picLocks noChangeAspect="1"/>
          </p:cNvPicPr>
          <p:nvPr/>
        </p:nvPicPr>
        <p:blipFill rotWithShape="1">
          <a:blip r:embed="rId3"/>
          <a:srcRect l="26262" r="2624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ijdelijke aanduiding voor tekst 1"/>
          <p:cNvSpPr>
            <a:spLocks noGrp="1"/>
          </p:cNvSpPr>
          <p:nvPr>
            <p:ph type="body" sz="quarter" idx="10"/>
          </p:nvPr>
        </p:nvSpPr>
        <p:spPr>
          <a:xfrm>
            <a:off x="6096000" y="2333297"/>
            <a:ext cx="5257798" cy="3843666"/>
          </a:xfrm>
        </p:spPr>
        <p:txBody>
          <a:bodyPr vert="horz" lIns="91440" tIns="45720" rIns="91440" bIns="45720" rtlCol="0">
            <a:normAutofit/>
          </a:bodyPr>
          <a:lstStyle/>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boeken lezen online of in app</a:t>
            </a:r>
          </a:p>
          <a:p>
            <a:r>
              <a:rPr lang="nl-NL" sz="2400" dirty="0">
                <a:latin typeface="Arial" panose="020B0604020202020204" pitchFamily="34" charset="0"/>
                <a:cs typeface="Arial" panose="020B0604020202020204" pitchFamily="34" charset="0"/>
              </a:rPr>
              <a:t>met meeleescursor (‘karaokelezen’)</a:t>
            </a:r>
          </a:p>
          <a:p>
            <a:r>
              <a:rPr lang="nl-NL" sz="2400" dirty="0">
                <a:latin typeface="Arial" panose="020B0604020202020204" pitchFamily="34" charset="0"/>
                <a:cs typeface="Arial" panose="020B0604020202020204" pitchFamily="34" charset="0"/>
              </a:rPr>
              <a:t>hybride: synchrone tekst en audio</a:t>
            </a:r>
          </a:p>
          <a:p>
            <a:r>
              <a:rPr lang="nl-NL" sz="2400" dirty="0">
                <a:latin typeface="Arial" panose="020B0604020202020204" pitchFamily="34" charset="0"/>
                <a:cs typeface="Arial" panose="020B0604020202020204" pitchFamily="34" charset="0"/>
              </a:rPr>
              <a:t>audio: computerstem of menselijke stem</a:t>
            </a:r>
          </a:p>
          <a:p>
            <a:r>
              <a:rPr lang="nl-NL" sz="2400" dirty="0">
                <a:latin typeface="Arial" panose="020B0604020202020204" pitchFamily="34" charset="0"/>
                <a:cs typeface="Arial" panose="020B0604020202020204" pitchFamily="34" charset="0"/>
              </a:rPr>
              <a:t>Thorium reader (gratis)</a:t>
            </a:r>
          </a:p>
          <a:p>
            <a:pPr marL="0"/>
            <a:endParaRPr lang="nl-NL" sz="24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pic>
        <p:nvPicPr>
          <p:cNvPr id="1028" name="Picture 4" descr="logo EPUB">
            <a:extLst>
              <a:ext uri="{FF2B5EF4-FFF2-40B4-BE49-F238E27FC236}">
                <a16:creationId xmlns:a16="http://schemas.microsoft.com/office/drawing/2014/main" id="{0DF844D4-BD1A-471F-AC14-85048D67EE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8658" y="5024981"/>
            <a:ext cx="1085370" cy="144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93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963349"/>
          </a:xfrm>
        </p:spPr>
        <p:txBody>
          <a:bodyPr>
            <a:noAutofit/>
          </a:bodyPr>
          <a:lstStyle/>
          <a:p>
            <a:pPr marL="0" indent="0">
              <a:buNone/>
            </a:pPr>
            <a:endParaRPr lang="nl-NL" sz="2400" b="1" dirty="0">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Steeds meer functies voor mensen met een beperking in standaard software, o.a. </a:t>
            </a:r>
          </a:p>
          <a:p>
            <a:r>
              <a:rPr lang="nl-NL" sz="2400" dirty="0">
                <a:latin typeface="Arial" panose="020B0604020202020204" pitchFamily="34" charset="0"/>
                <a:cs typeface="Arial" panose="020B0604020202020204" pitchFamily="34" charset="0"/>
              </a:rPr>
              <a:t>voorlezen</a:t>
            </a:r>
          </a:p>
          <a:p>
            <a:r>
              <a:rPr lang="nl-NL" sz="2400" dirty="0">
                <a:latin typeface="Arial" panose="020B0604020202020204" pitchFamily="34" charset="0"/>
                <a:cs typeface="Arial" panose="020B0604020202020204" pitchFamily="34" charset="0"/>
              </a:rPr>
              <a:t>vergroten (vergrootglas, inzoomen)</a:t>
            </a:r>
          </a:p>
          <a:p>
            <a:r>
              <a:rPr lang="nl-NL" sz="2400" dirty="0">
                <a:latin typeface="Arial" panose="020B0604020202020204" pitchFamily="34" charset="0"/>
                <a:cs typeface="Arial" panose="020B0604020202020204" pitchFamily="34" charset="0"/>
              </a:rPr>
              <a:t>personaliseren: o.a. kleuren, contrast, lettertypes en lettergrootte</a:t>
            </a:r>
          </a:p>
          <a:p>
            <a:r>
              <a:rPr lang="nl-NL" sz="2400" dirty="0">
                <a:latin typeface="Arial" panose="020B0604020202020204" pitchFamily="34" charset="0"/>
                <a:cs typeface="Arial" panose="020B0604020202020204" pitchFamily="34" charset="0"/>
              </a:rPr>
              <a:t>leesweergave (voor focus op de inhoud)</a:t>
            </a:r>
          </a:p>
          <a:p>
            <a:r>
              <a:rPr lang="nl-NL" sz="2400" dirty="0">
                <a:latin typeface="Arial" panose="020B0604020202020204" pitchFamily="34" charset="0"/>
                <a:cs typeface="Arial" panose="020B0604020202020204" pitchFamily="34" charset="0"/>
              </a:rPr>
              <a:t>dicteren</a:t>
            </a:r>
          </a:p>
          <a:p>
            <a:r>
              <a:rPr lang="nl-NL" sz="2400" dirty="0">
                <a:latin typeface="Arial" panose="020B0604020202020204" pitchFamily="34" charset="0"/>
                <a:cs typeface="Arial" panose="020B0604020202020204" pitchFamily="34" charset="0"/>
              </a:rPr>
              <a:t>spraakbesturing</a:t>
            </a:r>
          </a:p>
          <a:p>
            <a:r>
              <a:rPr lang="nl-NL" sz="2400" dirty="0">
                <a:latin typeface="Arial" panose="020B0604020202020204" pitchFamily="34" charset="0"/>
                <a:cs typeface="Arial" panose="020B0604020202020204" pitchFamily="34" charset="0"/>
              </a:rPr>
              <a:t>automatische live ondertiteling in Teams video vergaderingen.</a:t>
            </a:r>
          </a:p>
          <a:p>
            <a:r>
              <a:rPr lang="nl-NL" sz="2400" dirty="0">
                <a:latin typeface="Arial" panose="020B0604020202020204" pitchFamily="34" charset="0"/>
                <a:cs typeface="Arial" panose="020B0604020202020204" pitchFamily="34" charset="0"/>
              </a:rPr>
              <a:t>schermlezers (iOS </a:t>
            </a:r>
            <a:r>
              <a:rPr lang="nl-NL" sz="2400" dirty="0" err="1">
                <a:latin typeface="Arial" panose="020B0604020202020204" pitchFamily="34" charset="0"/>
                <a:cs typeface="Arial" panose="020B0604020202020204" pitchFamily="34" charset="0"/>
              </a:rPr>
              <a:t>VoiceOver</a:t>
            </a:r>
            <a:r>
              <a:rPr lang="nl-NL" sz="2400" dirty="0">
                <a:latin typeface="Arial" panose="020B0604020202020204" pitchFamily="34" charset="0"/>
                <a:cs typeface="Arial" panose="020B0604020202020204" pitchFamily="34" charset="0"/>
              </a:rPr>
              <a:t>, Windows Verteller, Android </a:t>
            </a:r>
            <a:r>
              <a:rPr lang="nl-NL" sz="2400" dirty="0" err="1">
                <a:latin typeface="Arial" panose="020B0604020202020204" pitchFamily="34" charset="0"/>
                <a:cs typeface="Arial" panose="020B0604020202020204" pitchFamily="34" charset="0"/>
              </a:rPr>
              <a:t>TalkBack</a:t>
            </a:r>
            <a:r>
              <a:rPr lang="nl-NL" sz="2400" dirty="0">
                <a:latin typeface="Arial" panose="020B0604020202020204" pitchFamily="34" charset="0"/>
                <a:cs typeface="Arial" panose="020B0604020202020204" pitchFamily="34" charset="0"/>
              </a:rPr>
              <a:t>), </a:t>
            </a:r>
          </a:p>
          <a:p>
            <a:pPr marL="0" indent="0">
              <a:buNone/>
            </a:pPr>
            <a:endParaRPr lang="nl-NL" sz="2400" dirty="0">
              <a:latin typeface="Arial" panose="020B0604020202020204" pitchFamily="34" charset="0"/>
              <a:cs typeface="Arial" panose="020B0604020202020204" pitchFamily="34" charset="0"/>
            </a:endParaRPr>
          </a:p>
        </p:txBody>
      </p:sp>
      <p:sp>
        <p:nvSpPr>
          <p:cNvPr id="3" name="Tijdelijke aanduiding voor tekst 2" descr="toegankelijkheid: wie?&#10;"/>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standaard hulptechnologie</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2418853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a:xfrm>
            <a:off x="723715" y="1306306"/>
            <a:ext cx="11246612" cy="4963349"/>
          </a:xfrm>
        </p:spPr>
        <p:txBody>
          <a:bodyPr>
            <a:noAutofit/>
          </a:bodyPr>
          <a:lstStyle/>
          <a:p>
            <a:pPr marL="0" indent="0">
              <a:buNone/>
            </a:pPr>
            <a:r>
              <a:rPr lang="nl-NL" sz="2800" dirty="0">
                <a:latin typeface="Arial" panose="020B0604020202020204" pitchFamily="34" charset="0"/>
                <a:cs typeface="Arial" panose="020B0604020202020204" pitchFamily="34" charset="0"/>
              </a:rPr>
              <a:t>Voorbeeld van standaard hulptechnologie voor websites</a:t>
            </a:r>
          </a:p>
          <a:p>
            <a:endParaRPr lang="nl-NL" sz="2800" dirty="0">
              <a:latin typeface="Arial" panose="020B0604020202020204" pitchFamily="34" charset="0"/>
              <a:cs typeface="Arial" panose="020B0604020202020204" pitchFamily="34" charset="0"/>
            </a:endParaRPr>
          </a:p>
          <a:p>
            <a:r>
              <a:rPr lang="nl-NL" sz="2800" dirty="0">
                <a:latin typeface="Arial" panose="020B0604020202020204" pitchFamily="34" charset="0"/>
                <a:cs typeface="Arial" panose="020B0604020202020204" pitchFamily="34" charset="0"/>
              </a:rPr>
              <a:t>hardop voorlezen</a:t>
            </a:r>
          </a:p>
          <a:p>
            <a:r>
              <a:rPr lang="nl-NL" sz="2800" dirty="0">
                <a:latin typeface="Arial" panose="020B0604020202020204" pitchFamily="34" charset="0"/>
                <a:cs typeface="Arial" panose="020B0604020202020204" pitchFamily="34" charset="0"/>
              </a:rPr>
              <a:t>tekstvoorkeuren</a:t>
            </a:r>
          </a:p>
          <a:p>
            <a:r>
              <a:rPr lang="nl-NL" sz="2800" dirty="0">
                <a:latin typeface="Arial" panose="020B0604020202020204" pitchFamily="34" charset="0"/>
                <a:cs typeface="Arial" panose="020B0604020202020204" pitchFamily="34" charset="0"/>
              </a:rPr>
              <a:t>grammaticahulpmiddelen</a:t>
            </a:r>
          </a:p>
          <a:p>
            <a:r>
              <a:rPr lang="nl-NL" sz="2800" dirty="0">
                <a:latin typeface="Arial" panose="020B0604020202020204" pitchFamily="34" charset="0"/>
                <a:cs typeface="Arial" panose="020B0604020202020204" pitchFamily="34" charset="0"/>
              </a:rPr>
              <a:t>regelfocus</a:t>
            </a:r>
          </a:p>
          <a:p>
            <a:r>
              <a:rPr lang="nl-NL" sz="2800" dirty="0">
                <a:latin typeface="Arial" panose="020B0604020202020204" pitchFamily="34" charset="0"/>
                <a:cs typeface="Arial" panose="020B0604020202020204" pitchFamily="34" charset="0"/>
              </a:rPr>
              <a:t>beeldwoordenboek</a:t>
            </a:r>
          </a:p>
          <a:p>
            <a:r>
              <a:rPr lang="nl-NL" sz="2800" dirty="0">
                <a:latin typeface="Arial" panose="020B0604020202020204" pitchFamily="34" charset="0"/>
                <a:cs typeface="Arial" panose="020B0604020202020204" pitchFamily="34" charset="0"/>
              </a:rPr>
              <a:t>vertalen</a:t>
            </a:r>
          </a:p>
          <a:p>
            <a:endParaRPr lang="nl-NL" sz="2800" dirty="0">
              <a:latin typeface="Arial" panose="020B0604020202020204" pitchFamily="34" charset="0"/>
              <a:cs typeface="Arial" panose="020B0604020202020204" pitchFamily="34" charset="0"/>
            </a:endParaRPr>
          </a:p>
        </p:txBody>
      </p:sp>
      <p:sp>
        <p:nvSpPr>
          <p:cNvPr id="3" name="Tijdelijke aanduiding voor tekst 2" descr="toegankelijkheid: wie?&#10;"/>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Microsoft insluitende lezer</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4" name="Afbeelding 3">
            <a:extLst>
              <a:ext uri="{FF2B5EF4-FFF2-40B4-BE49-F238E27FC236}">
                <a16:creationId xmlns:a16="http://schemas.microsoft.com/office/drawing/2014/main" id="{5CC5E37C-E85B-4BFB-B2EE-A8A2F7B38E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Tree>
    <p:extLst>
      <p:ext uri="{BB962C8B-B14F-4D97-AF65-F5344CB8AC3E}">
        <p14:creationId xmlns:p14="http://schemas.microsoft.com/office/powerpoint/2010/main" val="9979915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jdelijke aanduiding voor tekst 1" descr="vooraf">
            <a:extLst>
              <a:ext uri="{FF2B5EF4-FFF2-40B4-BE49-F238E27FC236}">
                <a16:creationId xmlns:a16="http://schemas.microsoft.com/office/drawing/2014/main" id="{7787A84B-9EC3-4CAC-AD0E-C0EC18CACD57}"/>
              </a:ext>
            </a:extLst>
          </p:cNvPr>
          <p:cNvSpPr>
            <a:spLocks noGrp="1"/>
          </p:cNvSpPr>
          <p:nvPr>
            <p:ph type="title" idx="4294967295"/>
          </p:nvPr>
        </p:nvSpPr>
        <p:spPr>
          <a:xfrm>
            <a:off x="662180" y="2862471"/>
            <a:ext cx="3041803" cy="29078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0" marR="0" lvl="0" indent="0" fontAlgn="auto">
              <a:spcAft>
                <a:spcPts val="0"/>
              </a:spcAft>
              <a:buClrTx/>
              <a:buSzTx/>
              <a:tabLst/>
              <a:defRPr/>
            </a:pPr>
            <a:r>
              <a:rPr kumimoji="0" lang="en-US" sz="3700" b="0" i="0" u="none" strike="noStrike" cap="none" spc="0" normalizeH="0" baseline="0" noProof="0">
                <a:ln>
                  <a:noFill/>
                </a:ln>
                <a:solidFill>
                  <a:srgbClr val="FFFFFF"/>
                </a:solidFill>
                <a:effectLst/>
                <a:uLnTx/>
                <a:uFillTx/>
              </a:rPr>
              <a:t>snelstartgidsen</a:t>
            </a:r>
          </a:p>
        </p:txBody>
      </p:sp>
      <p:pic>
        <p:nvPicPr>
          <p:cNvPr id="8" name="Afbeelding 7" descr="Doe mee! staat met met grote zwarte letters en een uitroepteken op de gele cover van deze gids. &#10;Centraal daaronder is een open rechterhand afgebeeld met gespreide, omhoog gestoken vingers en met de duim rechts. De vier V-vormige plekken waar de vingers samenkomen zijn vervangen door een handje. De vingers van deze handjes zijn daarbij naar beneden gericht. Onderliggende gedachte is dat één goedbedoelde handreiking door vele handen kan worden aangenomen.”">
            <a:extLst>
              <a:ext uri="{FF2B5EF4-FFF2-40B4-BE49-F238E27FC236}">
                <a16:creationId xmlns:a16="http://schemas.microsoft.com/office/drawing/2014/main" id="{0EAEDC0E-1320-49AC-85A0-8CE8D0F66C70}"/>
              </a:ext>
            </a:extLst>
          </p:cNvPr>
          <p:cNvPicPr>
            <a:picLocks noChangeAspect="1"/>
          </p:cNvPicPr>
          <p:nvPr/>
        </p:nvPicPr>
        <p:blipFill>
          <a:blip r:embed="rId3"/>
          <a:stretch>
            <a:fillRect/>
          </a:stretch>
        </p:blipFill>
        <p:spPr>
          <a:xfrm>
            <a:off x="7077518" y="460892"/>
            <a:ext cx="1893324" cy="2695123"/>
          </a:xfrm>
          <a:prstGeom prst="rect">
            <a:avLst/>
          </a:prstGeom>
        </p:spPr>
      </p:pic>
      <p:pic>
        <p:nvPicPr>
          <p:cNvPr id="7" name="Afbeelding 6" descr="‘Maak open!’ staat met grote zwarte letters en een uitroepteken op de gele cover van deze gids. Centraal daaronder is een zwarte cilindersleutel afgebeeld met de ronde kop bovenaan. In de baard van de sleutel zitten alleen links inkepingen die samen het silhouet van een mensengezicht vormen.&#10;">
            <a:extLst>
              <a:ext uri="{FF2B5EF4-FFF2-40B4-BE49-F238E27FC236}">
                <a16:creationId xmlns:a16="http://schemas.microsoft.com/office/drawing/2014/main" id="{1D569522-C6EB-449A-ABF5-171D206DB7DF}"/>
              </a:ext>
            </a:extLst>
          </p:cNvPr>
          <p:cNvPicPr>
            <a:picLocks noChangeAspect="1"/>
          </p:cNvPicPr>
          <p:nvPr/>
        </p:nvPicPr>
        <p:blipFill>
          <a:blip r:embed="rId4"/>
          <a:stretch>
            <a:fillRect/>
          </a:stretch>
        </p:blipFill>
        <p:spPr>
          <a:xfrm>
            <a:off x="4788778" y="460892"/>
            <a:ext cx="1900061" cy="2695123"/>
          </a:xfrm>
          <a:prstGeom prst="rect">
            <a:avLst/>
          </a:prstGeom>
        </p:spPr>
      </p:pic>
      <p:pic>
        <p:nvPicPr>
          <p:cNvPr id="12" name="Afbeelding 11" descr="logo Inclusiefpubliceren.nl">
            <a:extLst>
              <a:ext uri="{FF2B5EF4-FFF2-40B4-BE49-F238E27FC236}">
                <a16:creationId xmlns:a16="http://schemas.microsoft.com/office/drawing/2014/main" id="{570A3143-6C4E-4C28-9290-066B754207B1}"/>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1948" y="3835660"/>
            <a:ext cx="5805117" cy="2176918"/>
          </a:xfrm>
          <a:prstGeom prst="rect">
            <a:avLst/>
          </a:prstGeom>
        </p:spPr>
      </p:pic>
      <p:pic>
        <p:nvPicPr>
          <p:cNvPr id="3" name="Afbeelding 2" descr="De hele pagina is felgeel. In het midden staat een tekening van een Atari joystick. De tekening is zwart en geel gekleurd.&#10;De joystick ziet eruit als een vierkant, zwart kastje met in het midden een rechtopstaand cilindervormig handvat. Rond de onderkant van de cilinder staan cirkelvormige lijnen. Dit is het rubberen gedeelte dat kan meebewegen als het handvat wordt bewogen.&#10;Op de hoek linksvoor zit een ronde knop met een vinkje erop.&#10;Vlak voor de joystick staat een handje dat is getekend alsof het is opgebouwd uit pixels. De wijsvinger is uitgestoken en beweegt richting de knop. De andere vingers zijn gebogen.">
            <a:extLst>
              <a:ext uri="{FF2B5EF4-FFF2-40B4-BE49-F238E27FC236}">
                <a16:creationId xmlns:a16="http://schemas.microsoft.com/office/drawing/2014/main" id="{7557ACE2-7096-41EA-B69B-60558CD33C2F}"/>
              </a:ext>
            </a:extLst>
          </p:cNvPr>
          <p:cNvPicPr>
            <a:picLocks noChangeAspect="1"/>
          </p:cNvPicPr>
          <p:nvPr/>
        </p:nvPicPr>
        <p:blipFill>
          <a:blip r:embed="rId6"/>
          <a:stretch>
            <a:fillRect/>
          </a:stretch>
        </p:blipFill>
        <p:spPr>
          <a:xfrm>
            <a:off x="9379670" y="450136"/>
            <a:ext cx="1900062" cy="2713690"/>
          </a:xfrm>
          <a:prstGeom prst="rect">
            <a:avLst/>
          </a:prstGeom>
        </p:spPr>
      </p:pic>
    </p:spTree>
    <p:extLst>
      <p:ext uri="{BB962C8B-B14F-4D97-AF65-F5344CB8AC3E}">
        <p14:creationId xmlns:p14="http://schemas.microsoft.com/office/powerpoint/2010/main" val="130441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0"/>
          </p:nvPr>
        </p:nvSpPr>
        <p:spPr/>
        <p:txBody>
          <a:bodyPr>
            <a:normAutofit fontScale="92500" lnSpcReduction="20000"/>
          </a:bodyPr>
          <a:lstStyle/>
          <a:p>
            <a:endParaRPr lang="nl-NL" sz="2800" dirty="0"/>
          </a:p>
          <a:p>
            <a:r>
              <a:rPr lang="nl-NL" sz="3000" dirty="0">
                <a:latin typeface="Arial" panose="020B0604020202020204" pitchFamily="34" charset="0"/>
                <a:cs typeface="Arial" panose="020B0604020202020204" pitchFamily="34" charset="0"/>
              </a:rPr>
              <a:t>een kwaliteitseigenschap</a:t>
            </a:r>
          </a:p>
          <a:p>
            <a:r>
              <a:rPr lang="nl-NL" sz="3000" dirty="0">
                <a:latin typeface="Arial" panose="020B0604020202020204" pitchFamily="34" charset="0"/>
                <a:cs typeface="Arial" panose="020B0604020202020204" pitchFamily="34" charset="0"/>
              </a:rPr>
              <a:t>mate waarin informatie, producten, diensten, omgevingen</a:t>
            </a:r>
          </a:p>
          <a:p>
            <a:pPr marL="0" indent="0">
              <a:buNone/>
            </a:pPr>
            <a:r>
              <a:rPr lang="nl-NL" sz="3000" dirty="0">
                <a:latin typeface="Arial" panose="020B0604020202020204" pitchFamily="34" charset="0"/>
                <a:cs typeface="Arial" panose="020B0604020202020204" pitchFamily="34" charset="0"/>
              </a:rPr>
              <a:t>   open en bruikbaar zijn voor iedereen.</a:t>
            </a:r>
          </a:p>
          <a:p>
            <a:endParaRPr lang="nl-NL" sz="3000" dirty="0">
              <a:latin typeface="Arial" panose="020B0604020202020204" pitchFamily="34" charset="0"/>
              <a:cs typeface="Arial" panose="020B0604020202020204" pitchFamily="34" charset="0"/>
            </a:endParaRPr>
          </a:p>
          <a:p>
            <a:endParaRPr lang="nl-NL" sz="3000" dirty="0">
              <a:latin typeface="Arial" panose="020B0604020202020204" pitchFamily="34" charset="0"/>
              <a:cs typeface="Arial" panose="020B0604020202020204" pitchFamily="34" charset="0"/>
            </a:endParaRPr>
          </a:p>
          <a:p>
            <a:r>
              <a:rPr lang="nl-NL" sz="3000" b="1" dirty="0">
                <a:latin typeface="Arial" panose="020B0604020202020204" pitchFamily="34" charset="0"/>
                <a:cs typeface="Arial" panose="020B0604020202020204" pitchFamily="34" charset="0"/>
              </a:rPr>
              <a:t>fysiek:</a:t>
            </a:r>
            <a:r>
              <a:rPr lang="nl-NL" sz="3000" dirty="0">
                <a:latin typeface="Arial" panose="020B0604020202020204" pitchFamily="34" charset="0"/>
                <a:cs typeface="Arial" panose="020B0604020202020204" pitchFamily="34" charset="0"/>
              </a:rPr>
              <a:t> 	gebouwen, woningen, buitenruimtes</a:t>
            </a:r>
          </a:p>
          <a:p>
            <a:r>
              <a:rPr lang="nl-NL" sz="3000" b="1" dirty="0">
                <a:latin typeface="Arial" panose="020B0604020202020204" pitchFamily="34" charset="0"/>
                <a:cs typeface="Arial" panose="020B0604020202020204" pitchFamily="34" charset="0"/>
              </a:rPr>
              <a:t>digitaal</a:t>
            </a:r>
            <a:r>
              <a:rPr lang="nl-NL" sz="3000" dirty="0">
                <a:latin typeface="Arial" panose="020B0604020202020204" pitchFamily="34" charset="0"/>
                <a:cs typeface="Arial" panose="020B0604020202020204" pitchFamily="34" charset="0"/>
              </a:rPr>
              <a:t>: 	websites, documenten, software, hardware</a:t>
            </a:r>
          </a:p>
          <a:p>
            <a:r>
              <a:rPr lang="nl-NL" sz="3000" b="1" dirty="0">
                <a:latin typeface="Arial" panose="020B0604020202020204" pitchFamily="34" charset="0"/>
                <a:cs typeface="Arial" panose="020B0604020202020204" pitchFamily="34" charset="0"/>
              </a:rPr>
              <a:t>sociaal:</a:t>
            </a:r>
            <a:r>
              <a:rPr lang="nl-NL" sz="3000" dirty="0">
                <a:latin typeface="Arial" panose="020B0604020202020204" pitchFamily="34" charset="0"/>
                <a:cs typeface="Arial" panose="020B0604020202020204" pitchFamily="34" charset="0"/>
              </a:rPr>
              <a:t>	werk/school, cultuur/sport, thuis, openbaar leven, gedrag</a:t>
            </a:r>
            <a:endParaRPr lang="nl-NL" sz="3000" dirty="0"/>
          </a:p>
        </p:txBody>
      </p:sp>
      <p:sp>
        <p:nvSpPr>
          <p:cNvPr id="3" name="Tijdelijke aanduiding voor tekst 2" descr="toegankelijkheid"/>
          <p:cNvSpPr>
            <a:spLocks noGrp="1"/>
          </p:cNvSpPr>
          <p:nvPr>
            <p:ph type="title" idx="4294967295"/>
          </p:nvPr>
        </p:nvSpPr>
        <p:spPr>
          <a:xfrm>
            <a:off x="723715" y="588345"/>
            <a:ext cx="11246612" cy="551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4000" b="1"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rPr>
              <a:t>toegankelijkheid</a:t>
            </a:r>
            <a:endParaRPr kumimoji="0" lang="nl-NL" sz="4000" b="1" i="0" u="none" strike="noStrike" kern="1200" cap="none" spc="0" normalizeH="0" baseline="0" noProof="0" dirty="0">
              <a:ln>
                <a:noFill/>
              </a:ln>
              <a:solidFill>
                <a:srgbClr val="FF6600"/>
              </a:solidFill>
              <a:effectLst/>
              <a:uLnTx/>
              <a:uFillTx/>
              <a:latin typeface="Arial Black" panose="020B0A04020102020204" pitchFamily="34" charset="0"/>
              <a:ea typeface="+mn-ea"/>
              <a:cs typeface="+mn-cs"/>
            </a:endParaRPr>
          </a:p>
        </p:txBody>
      </p:sp>
      <p:pic>
        <p:nvPicPr>
          <p:cNvPr id="6" name="Afbeelding 5">
            <a:extLst>
              <a:ext uri="{FF2B5EF4-FFF2-40B4-BE49-F238E27FC236}">
                <a16:creationId xmlns:a16="http://schemas.microsoft.com/office/drawing/2014/main" id="{61B7A51E-C9B5-4545-BF4F-D96C7E72AD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4514" y="41193"/>
            <a:ext cx="1996425" cy="1017562"/>
          </a:xfrm>
          <a:prstGeom prst="rect">
            <a:avLst/>
          </a:prstGeom>
        </p:spPr>
      </p:pic>
      <p:sp>
        <p:nvSpPr>
          <p:cNvPr id="5" name="Ovaal 4">
            <a:extLst>
              <a:ext uri="{FF2B5EF4-FFF2-40B4-BE49-F238E27FC236}">
                <a16:creationId xmlns:a16="http://schemas.microsoft.com/office/drawing/2014/main" id="{D747BF8D-9837-49E5-94D9-5E86AEFCAC7B}"/>
              </a:ext>
              <a:ext uri="{C183D7F6-B498-43B3-948B-1728B52AA6E4}">
                <adec:decorative xmlns:adec="http://schemas.microsoft.com/office/drawing/2017/decorative" val="1"/>
              </a:ext>
            </a:extLst>
          </p:cNvPr>
          <p:cNvSpPr/>
          <p:nvPr/>
        </p:nvSpPr>
        <p:spPr>
          <a:xfrm>
            <a:off x="752352" y="4074289"/>
            <a:ext cx="1851949" cy="6713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717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65F2B3784C014492B6124443C1E0A8" ma:contentTypeVersion="13" ma:contentTypeDescription="Create a new document." ma:contentTypeScope="" ma:versionID="1aa45ea3d9a028f6ae3a6f49b40692ed">
  <xsd:schema xmlns:xsd="http://www.w3.org/2001/XMLSchema" xmlns:xs="http://www.w3.org/2001/XMLSchema" xmlns:p="http://schemas.microsoft.com/office/2006/metadata/properties" xmlns:ns2="1ca2c8f9-25b6-43a3-8888-71bb7714073c" xmlns:ns3="c5dbacd5-7dcb-40b3-95da-f89d100c73e4" targetNamespace="http://schemas.microsoft.com/office/2006/metadata/properties" ma:root="true" ma:fieldsID="cb5350cbaa9200646e98bdcaf494c83e" ns2:_="" ns3:_="">
    <xsd:import namespace="1ca2c8f9-25b6-43a3-8888-71bb7714073c"/>
    <xsd:import namespace="c5dbacd5-7dcb-40b3-95da-f89d100c73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2c8f9-25b6-43a3-8888-71bb77140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acd5-7dcb-40b3-95da-f89d100c73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AEF8E-7A89-4660-BDBC-AF725E80EC31}">
  <ds:schemaRefs>
    <ds:schemaRef ds:uri="http://schemas.microsoft.com/sharepoint/v3/contenttype/forms"/>
  </ds:schemaRefs>
</ds:datastoreItem>
</file>

<file path=customXml/itemProps2.xml><?xml version="1.0" encoding="utf-8"?>
<ds:datastoreItem xmlns:ds="http://schemas.openxmlformats.org/officeDocument/2006/customXml" ds:itemID="{156B9D1E-EE4B-4B9E-8191-54FA6BB4FF26}">
  <ds:schemaRefs>
    <ds:schemaRef ds:uri="c5dbacd5-7dcb-40b3-95da-f89d100c73e4"/>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1ca2c8f9-25b6-43a3-8888-71bb7714073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E75FC9D-956B-451A-926F-C787658F96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2c8f9-25b6-43a3-8888-71bb7714073c"/>
    <ds:schemaRef ds:uri="c5dbacd5-7dcb-40b3-95da-f89d100c7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1696</TotalTime>
  <Words>5115</Words>
  <Application>Microsoft Office PowerPoint</Application>
  <PresentationFormat>Breedbeeld</PresentationFormat>
  <Paragraphs>856</Paragraphs>
  <Slides>87</Slides>
  <Notes>83</Notes>
  <HiddenSlides>0</HiddenSlides>
  <MMClips>3</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87</vt:i4>
      </vt:variant>
    </vt:vector>
  </HeadingPairs>
  <TitlesOfParts>
    <vt:vector size="98" baseType="lpstr">
      <vt:lpstr>Agency FB</vt:lpstr>
      <vt:lpstr>Arial</vt:lpstr>
      <vt:lpstr>Arial Black</vt:lpstr>
      <vt:lpstr>Avenir LT Std 55 Roman</vt:lpstr>
      <vt:lpstr>Calibri</vt:lpstr>
      <vt:lpstr>Calibri Light</vt:lpstr>
      <vt:lpstr>Courier New</vt:lpstr>
      <vt:lpstr>EU Albertina</vt:lpstr>
      <vt:lpstr>Symbol</vt:lpstr>
      <vt:lpstr>Wingdings</vt:lpstr>
      <vt:lpstr>Kantoorthema</vt:lpstr>
      <vt:lpstr>TPUB = ?</vt:lpstr>
      <vt:lpstr>Introductie</vt:lpstr>
      <vt:lpstr>workshops en tijdlijn</vt:lpstr>
      <vt:lpstr>kennisbank inclusiefpubliceren.nl</vt:lpstr>
      <vt:lpstr>Workshop 1:  bewustwording  Hans Beerens</vt:lpstr>
      <vt:lpstr>workshop 1:  bewustwording  </vt:lpstr>
      <vt:lpstr>1. digitale toegankelijkheid    </vt:lpstr>
      <vt:lpstr>toegankelijkheid</vt:lpstr>
      <vt:lpstr>toegankelijkheid</vt:lpstr>
      <vt:lpstr>toegankelijkheid: waarom? (1/3) </vt:lpstr>
      <vt:lpstr>toegankelijkheid: waarom? (2/3)   </vt:lpstr>
      <vt:lpstr>Hellingbaan</vt:lpstr>
      <vt:lpstr>ondertiteling</vt:lpstr>
      <vt:lpstr>PowerPoint-presentatie</vt:lpstr>
      <vt:lpstr>toegankelijkheid: wie?</vt:lpstr>
      <vt:lpstr>toegankelijkheid: wie?</vt:lpstr>
      <vt:lpstr>visuele beperking (1/5)</vt:lpstr>
      <vt:lpstr>fysieke beperking (2/5)</vt:lpstr>
      <vt:lpstr>auditieve beperking (3/5)</vt:lpstr>
      <vt:lpstr>spraakbeperking (4/5)</vt:lpstr>
      <vt:lpstr>cognitieve beperking (5/5)</vt:lpstr>
      <vt:lpstr>2. toegankelijkheidsrichtlijnen    </vt:lpstr>
      <vt:lpstr>wetgeving in vogelvlucht    wetgeving</vt:lpstr>
      <vt:lpstr>Verdragen en richtlijnen</vt:lpstr>
      <vt:lpstr>Lokale wetgeving</vt:lpstr>
      <vt:lpstr>European Accessibility Act</vt:lpstr>
      <vt:lpstr>EAA: uitzonderingen</vt:lpstr>
      <vt:lpstr>EAA en e-books: eisen samengevat</vt:lpstr>
      <vt:lpstr>EAA en e-books: metadata</vt:lpstr>
      <vt:lpstr>EAA en e-books: marktdeelnemers</vt:lpstr>
      <vt:lpstr>EAA en e-books:  “Uitvoeringsketen”</vt:lpstr>
      <vt:lpstr>EU-verordeningen (‘regulations’)  </vt:lpstr>
      <vt:lpstr>verdrag van Marrakesh    </vt:lpstr>
      <vt:lpstr>standaarden</vt:lpstr>
      <vt:lpstr>Waarom standaarden?</vt:lpstr>
      <vt:lpstr>over standaarden</vt:lpstr>
      <vt:lpstr>webrichtlijnen: WCAG 2.1  </vt:lpstr>
      <vt:lpstr>PowerPoint-presentatie</vt:lpstr>
      <vt:lpstr>Europese Norm EN 301 549   </vt:lpstr>
      <vt:lpstr>EPUB accessibility 1.0  </vt:lpstr>
      <vt:lpstr>standaarden voor metadata </vt:lpstr>
      <vt:lpstr>principes toegankelijkheid </vt:lpstr>
      <vt:lpstr>waarneembaar </vt:lpstr>
      <vt:lpstr>bedienbaar </vt:lpstr>
      <vt:lpstr>begrijpelijk </vt:lpstr>
      <vt:lpstr>robuust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3. Zakelijk belang    </vt:lpstr>
      <vt:lpstr>zakelijk belang (1/3)</vt:lpstr>
      <vt:lpstr>zakelijk belang (2/3)</vt:lpstr>
      <vt:lpstr>zakelijk belang (3/3)</vt:lpstr>
      <vt:lpstr>kosten van investeringen?</vt:lpstr>
      <vt:lpstr>baten van investeringen?</vt:lpstr>
      <vt:lpstr>voorbeeld  </vt:lpstr>
      <vt:lpstr>voorbeeld paginatitel  </vt:lpstr>
      <vt:lpstr>aanpak</vt:lpstr>
      <vt:lpstr>verantwoordelijken</vt:lpstr>
      <vt:lpstr>4. beperkingen    </vt:lpstr>
      <vt:lpstr>terminologie</vt:lpstr>
      <vt:lpstr>aantallen</vt:lpstr>
      <vt:lpstr>blind en slechtziend (NL, 2017)</vt:lpstr>
      <vt:lpstr>simulatoren</vt:lpstr>
      <vt:lpstr>Simulator voor het web</vt:lpstr>
      <vt:lpstr>Chromatic vision app</vt:lpstr>
      <vt:lpstr>Bartiméus Zien app</vt:lpstr>
      <vt:lpstr>4. (hulp)technologie    </vt:lpstr>
      <vt:lpstr>speciale hulptechnologie</vt:lpstr>
      <vt:lpstr>brailleleesregel</vt:lpstr>
      <vt:lpstr>brailleleesregel</vt:lpstr>
      <vt:lpstr>schermlezer</vt:lpstr>
      <vt:lpstr>iOS VoiceOver</vt:lpstr>
      <vt:lpstr>vergrotingsprogramma</vt:lpstr>
      <vt:lpstr>dyslexiesoftware</vt:lpstr>
      <vt:lpstr>hybride boeken</vt:lpstr>
      <vt:lpstr>standaard hulptechnologie</vt:lpstr>
      <vt:lpstr>Microsoft insluitende lezer</vt:lpstr>
      <vt:lpstr>snelstartgidsen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 Beerens</dc:creator>
  <cp:lastModifiedBy>Dave van Hemert</cp:lastModifiedBy>
  <cp:revision>2</cp:revision>
  <dcterms:created xsi:type="dcterms:W3CDTF">2021-05-05T13:54:42Z</dcterms:created>
  <dcterms:modified xsi:type="dcterms:W3CDTF">2022-07-01T11:32:02Z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0x0101003A65F2B3784C014492B6124443C1E0A8</vt:lpwstr>
  </property>
</Properties>
</file>