
<file path=[Content_Types].xml><?xml version="1.0" encoding="utf-8"?>
<Types xmlns="http://schemas.openxmlformats.org/package/2006/content-types">
  <Default Extension="emf" ContentType="image/x-emf"/>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1"/>
  </p:notesMasterIdLst>
  <p:sldIdLst>
    <p:sldId id="442" r:id="rId5"/>
    <p:sldId id="459" r:id="rId6"/>
    <p:sldId id="443" r:id="rId7"/>
    <p:sldId id="460" r:id="rId8"/>
    <p:sldId id="461" r:id="rId9"/>
    <p:sldId id="257" r:id="rId10"/>
    <p:sldId id="684" r:id="rId11"/>
    <p:sldId id="444" r:id="rId12"/>
    <p:sldId id="470" r:id="rId13"/>
    <p:sldId id="474" r:id="rId14"/>
    <p:sldId id="555" r:id="rId15"/>
    <p:sldId id="533" r:id="rId16"/>
    <p:sldId id="538" r:id="rId17"/>
    <p:sldId id="539" r:id="rId18"/>
    <p:sldId id="523" r:id="rId19"/>
    <p:sldId id="679" r:id="rId20"/>
    <p:sldId id="680" r:id="rId21"/>
    <p:sldId id="475" r:id="rId22"/>
    <p:sldId id="419" r:id="rId23"/>
    <p:sldId id="514" r:id="rId24"/>
    <p:sldId id="531" r:id="rId25"/>
    <p:sldId id="535" r:id="rId26"/>
    <p:sldId id="534" r:id="rId27"/>
    <p:sldId id="681" r:id="rId28"/>
    <p:sldId id="554" r:id="rId29"/>
    <p:sldId id="540" r:id="rId30"/>
    <p:sldId id="543" r:id="rId31"/>
    <p:sldId id="547" r:id="rId32"/>
    <p:sldId id="670" r:id="rId33"/>
    <p:sldId id="541" r:id="rId34"/>
    <p:sldId id="544" r:id="rId35"/>
    <p:sldId id="548" r:id="rId36"/>
    <p:sldId id="549" r:id="rId37"/>
    <p:sldId id="550" r:id="rId38"/>
    <p:sldId id="551" r:id="rId39"/>
    <p:sldId id="552" r:id="rId40"/>
    <p:sldId id="542" r:id="rId41"/>
    <p:sldId id="553" r:id="rId42"/>
    <p:sldId id="678" r:id="rId43"/>
    <p:sldId id="558" r:id="rId44"/>
    <p:sldId id="619" r:id="rId45"/>
    <p:sldId id="626" r:id="rId46"/>
    <p:sldId id="615" r:id="rId47"/>
    <p:sldId id="664" r:id="rId48"/>
    <p:sldId id="620" r:id="rId49"/>
    <p:sldId id="617" r:id="rId50"/>
    <p:sldId id="618" r:id="rId51"/>
    <p:sldId id="627" r:id="rId52"/>
    <p:sldId id="625" r:id="rId53"/>
    <p:sldId id="621" r:id="rId54"/>
    <p:sldId id="622" r:id="rId55"/>
    <p:sldId id="665" r:id="rId56"/>
    <p:sldId id="623" r:id="rId57"/>
    <p:sldId id="682" r:id="rId58"/>
    <p:sldId id="624" r:id="rId59"/>
    <p:sldId id="524" r:id="rId60"/>
    <p:sldId id="526" r:id="rId61"/>
    <p:sldId id="525" r:id="rId62"/>
    <p:sldId id="529" r:id="rId63"/>
    <p:sldId id="527" r:id="rId64"/>
    <p:sldId id="663" r:id="rId65"/>
    <p:sldId id="655" r:id="rId66"/>
    <p:sldId id="556" r:id="rId67"/>
    <p:sldId id="676" r:id="rId68"/>
    <p:sldId id="677" r:id="rId69"/>
    <p:sldId id="628" r:id="rId70"/>
    <p:sldId id="629" r:id="rId71"/>
    <p:sldId id="630" r:id="rId72"/>
    <p:sldId id="667" r:id="rId73"/>
    <p:sldId id="632" r:id="rId74"/>
    <p:sldId id="633" r:id="rId75"/>
    <p:sldId id="635" r:id="rId76"/>
    <p:sldId id="634" r:id="rId77"/>
    <p:sldId id="636" r:id="rId78"/>
    <p:sldId id="637" r:id="rId79"/>
    <p:sldId id="638" r:id="rId80"/>
    <p:sldId id="639" r:id="rId81"/>
    <p:sldId id="640" r:id="rId82"/>
    <p:sldId id="642" r:id="rId83"/>
    <p:sldId id="662" r:id="rId84"/>
    <p:sldId id="643" r:id="rId85"/>
    <p:sldId id="557" r:id="rId86"/>
    <p:sldId id="645" r:id="rId87"/>
    <p:sldId id="646" r:id="rId88"/>
    <p:sldId id="654" r:id="rId89"/>
    <p:sldId id="650" r:id="rId90"/>
    <p:sldId id="666" r:id="rId91"/>
    <p:sldId id="651" r:id="rId92"/>
    <p:sldId id="647" r:id="rId93"/>
    <p:sldId id="648" r:id="rId94"/>
    <p:sldId id="653" r:id="rId95"/>
    <p:sldId id="674" r:id="rId96"/>
    <p:sldId id="559" r:id="rId97"/>
    <p:sldId id="567" r:id="rId98"/>
    <p:sldId id="568" r:id="rId99"/>
    <p:sldId id="571" r:id="rId100"/>
    <p:sldId id="597" r:id="rId101"/>
    <p:sldId id="572" r:id="rId102"/>
    <p:sldId id="569" r:id="rId103"/>
    <p:sldId id="683" r:id="rId104"/>
    <p:sldId id="668" r:id="rId105"/>
    <p:sldId id="573" r:id="rId106"/>
    <p:sldId id="574" r:id="rId107"/>
    <p:sldId id="675" r:id="rId108"/>
    <p:sldId id="592" r:id="rId109"/>
    <p:sldId id="590" r:id="rId110"/>
    <p:sldId id="591" r:id="rId111"/>
    <p:sldId id="593" r:id="rId112"/>
    <p:sldId id="603" r:id="rId113"/>
    <p:sldId id="585" r:id="rId114"/>
    <p:sldId id="641" r:id="rId115"/>
    <p:sldId id="587" r:id="rId116"/>
    <p:sldId id="594" r:id="rId117"/>
    <p:sldId id="595" r:id="rId118"/>
    <p:sldId id="685" r:id="rId119"/>
    <p:sldId id="672" r:id="rId12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s Beerens" initials="HB" lastIdx="24" clrIdx="0">
    <p:extLst>
      <p:ext uri="{19B8F6BF-5375-455C-9EA6-DF929625EA0E}">
        <p15:presenceInfo xmlns:p15="http://schemas.microsoft.com/office/powerpoint/2012/main" userId="S::HansBeerens@dedicon.nl::3e661c0e-3c73-4a03-9f30-6160d11f5925" providerId="AD"/>
      </p:ext>
    </p:extLst>
  </p:cmAuthor>
  <p:cmAuthor id="2" name="Rieke Vullings" initials="RV" lastIdx="14" clrIdx="1">
    <p:extLst>
      <p:ext uri="{19B8F6BF-5375-455C-9EA6-DF929625EA0E}">
        <p15:presenceInfo xmlns:p15="http://schemas.microsoft.com/office/powerpoint/2012/main" userId="S::riekevullings@dedicon.nl::f27da15d-7181-4924-8ab6-ca4bf9937a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930F0E-7EE3-4EF4-9F2A-FE13944D2F1F}" v="17" dt="2021-10-05T08:46:04.862"/>
    <p1510:client id="{2388E5F7-72FF-48D0-8EE3-7BEC76A88367}" v="6" dt="2021-10-05T15:15:36.145"/>
    <p1510:client id="{9A9E3618-DF44-4B1F-98F3-00D535BD97B6}" v="1854" dt="2021-10-05T10:08:20.415"/>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2426" autoAdjust="0"/>
  </p:normalViewPr>
  <p:slideViewPr>
    <p:cSldViewPr snapToGrid="0">
      <p:cViewPr varScale="1">
        <p:scale>
          <a:sx n="47" d="100"/>
          <a:sy n="47" d="100"/>
        </p:scale>
        <p:origin x="1003"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79D13A-CD73-4C3E-A916-2B7A332E4EE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9B4825B-AC6C-4483-8034-695806556600}">
      <dgm:prSet/>
      <dgm:spPr/>
      <dgm:t>
        <a:bodyPr/>
        <a:lstStyle/>
        <a:p>
          <a:r>
            <a:rPr lang="nl-NL" b="1">
              <a:latin typeface="Arial" panose="020B0604020202020204" pitchFamily="34" charset="0"/>
              <a:cs typeface="Arial" panose="020B0604020202020204" pitchFamily="34" charset="0"/>
            </a:rPr>
            <a:t>Kennisbank inclusiefpubliceren.nl</a:t>
          </a:r>
          <a:endParaRPr lang="en-US">
            <a:latin typeface="Arial" panose="020B0604020202020204" pitchFamily="34" charset="0"/>
            <a:cs typeface="Arial" panose="020B0604020202020204" pitchFamily="34" charset="0"/>
          </a:endParaRPr>
        </a:p>
      </dgm:t>
    </dgm:pt>
    <dgm:pt modelId="{78F4B482-2F08-4C93-8CFA-0B3FEC8C0606}" type="parTrans" cxnId="{BFDE86B3-0A74-44D0-91CD-3525FCA5E8F6}">
      <dgm:prSet/>
      <dgm:spPr/>
      <dgm:t>
        <a:bodyPr/>
        <a:lstStyle/>
        <a:p>
          <a:endParaRPr lang="en-US"/>
        </a:p>
      </dgm:t>
    </dgm:pt>
    <dgm:pt modelId="{24494F8F-31B5-4450-8D07-A3F43A53D437}" type="sibTrans" cxnId="{BFDE86B3-0A74-44D0-91CD-3525FCA5E8F6}">
      <dgm:prSet/>
      <dgm:spPr/>
      <dgm:t>
        <a:bodyPr/>
        <a:lstStyle/>
        <a:p>
          <a:endParaRPr lang="en-US"/>
        </a:p>
      </dgm:t>
    </dgm:pt>
    <dgm:pt modelId="{D2F3C5BC-D26D-4EA8-925A-0AC1CF4054BC}">
      <dgm:prSet/>
      <dgm:spPr/>
      <dgm:t>
        <a:bodyPr/>
        <a:lstStyle/>
        <a:p>
          <a:r>
            <a:rPr lang="nl-NL">
              <a:latin typeface="Arial" panose="020B0604020202020204" pitchFamily="34" charset="0"/>
              <a:cs typeface="Arial" panose="020B0604020202020204" pitchFamily="34" charset="0"/>
            </a:rPr>
            <a:t>snelstartgidsen </a:t>
          </a:r>
          <a:endParaRPr lang="en-US">
            <a:latin typeface="Arial" panose="020B0604020202020204" pitchFamily="34" charset="0"/>
            <a:cs typeface="Arial" panose="020B0604020202020204" pitchFamily="34" charset="0"/>
          </a:endParaRPr>
        </a:p>
      </dgm:t>
    </dgm:pt>
    <dgm:pt modelId="{DEB94A58-FBC6-4EBE-BBD9-BE98DC12FCC7}" type="parTrans" cxnId="{48CC2FDD-5F45-4E71-8954-87E20639E5C2}">
      <dgm:prSet/>
      <dgm:spPr/>
      <dgm:t>
        <a:bodyPr/>
        <a:lstStyle/>
        <a:p>
          <a:endParaRPr lang="en-US"/>
        </a:p>
      </dgm:t>
    </dgm:pt>
    <dgm:pt modelId="{D0968B05-C516-4A5E-A231-7830C85C81C9}" type="sibTrans" cxnId="{48CC2FDD-5F45-4E71-8954-87E20639E5C2}">
      <dgm:prSet/>
      <dgm:spPr/>
      <dgm:t>
        <a:bodyPr/>
        <a:lstStyle/>
        <a:p>
          <a:endParaRPr lang="en-US"/>
        </a:p>
      </dgm:t>
    </dgm:pt>
    <dgm:pt modelId="{A0F3780E-4387-4D73-B223-463653390922}">
      <dgm:prSet/>
      <dgm:spPr/>
      <dgm:t>
        <a:bodyPr/>
        <a:lstStyle/>
        <a:p>
          <a:r>
            <a:rPr lang="nl-NL">
              <a:latin typeface="Arial" panose="020B0604020202020204" pitchFamily="34" charset="0"/>
              <a:cs typeface="Arial" panose="020B0604020202020204" pitchFamily="34" charset="0"/>
            </a:rPr>
            <a:t>links</a:t>
          </a:r>
          <a:endParaRPr lang="en-US">
            <a:latin typeface="Arial" panose="020B0604020202020204" pitchFamily="34" charset="0"/>
            <a:cs typeface="Arial" panose="020B0604020202020204" pitchFamily="34" charset="0"/>
          </a:endParaRPr>
        </a:p>
      </dgm:t>
    </dgm:pt>
    <dgm:pt modelId="{9E2633BA-0A2B-4965-B03F-797FEBE2CC36}" type="parTrans" cxnId="{6902E325-D275-4684-AEBF-3C9D3720FB00}">
      <dgm:prSet/>
      <dgm:spPr/>
      <dgm:t>
        <a:bodyPr/>
        <a:lstStyle/>
        <a:p>
          <a:endParaRPr lang="en-US"/>
        </a:p>
      </dgm:t>
    </dgm:pt>
    <dgm:pt modelId="{F9637388-25FA-45AD-8711-96E9A4BBC52B}" type="sibTrans" cxnId="{6902E325-D275-4684-AEBF-3C9D3720FB00}">
      <dgm:prSet/>
      <dgm:spPr/>
      <dgm:t>
        <a:bodyPr/>
        <a:lstStyle/>
        <a:p>
          <a:endParaRPr lang="en-US"/>
        </a:p>
      </dgm:t>
    </dgm:pt>
    <dgm:pt modelId="{41A24388-3065-496F-ACFF-64E4724596E6}">
      <dgm:prSet/>
      <dgm:spPr/>
      <dgm:t>
        <a:bodyPr/>
        <a:lstStyle/>
        <a:p>
          <a:r>
            <a:rPr lang="nl-NL">
              <a:latin typeface="Arial" panose="020B0604020202020204" pitchFamily="34" charset="0"/>
              <a:cs typeface="Arial" panose="020B0604020202020204" pitchFamily="34" charset="0"/>
            </a:rPr>
            <a:t>vraagbaak</a:t>
          </a:r>
          <a:endParaRPr lang="en-US">
            <a:latin typeface="Arial" panose="020B0604020202020204" pitchFamily="34" charset="0"/>
            <a:cs typeface="Arial" panose="020B0604020202020204" pitchFamily="34" charset="0"/>
          </a:endParaRPr>
        </a:p>
      </dgm:t>
    </dgm:pt>
    <dgm:pt modelId="{50BAA757-63C3-452C-9A44-0B54179DAA23}" type="parTrans" cxnId="{BC9CF0AA-D692-4317-A645-017D180C5CFD}">
      <dgm:prSet/>
      <dgm:spPr/>
      <dgm:t>
        <a:bodyPr/>
        <a:lstStyle/>
        <a:p>
          <a:endParaRPr lang="en-US"/>
        </a:p>
      </dgm:t>
    </dgm:pt>
    <dgm:pt modelId="{8EBD49B9-76A9-45FF-A7D4-55EBB1493316}" type="sibTrans" cxnId="{BC9CF0AA-D692-4317-A645-017D180C5CFD}">
      <dgm:prSet/>
      <dgm:spPr/>
      <dgm:t>
        <a:bodyPr/>
        <a:lstStyle/>
        <a:p>
          <a:endParaRPr lang="en-US"/>
        </a:p>
      </dgm:t>
    </dgm:pt>
    <dgm:pt modelId="{1AC91AF9-500D-4666-88C8-E021EF692E78}">
      <dgm:prSet/>
      <dgm:spPr/>
      <dgm:t>
        <a:bodyPr/>
        <a:lstStyle/>
        <a:p>
          <a:r>
            <a:rPr lang="nl-NL">
              <a:latin typeface="Arial" panose="020B0604020202020204" pitchFamily="34" charset="0"/>
              <a:cs typeface="Arial" panose="020B0604020202020204" pitchFamily="34" charset="0"/>
            </a:rPr>
            <a:t>publicaties</a:t>
          </a:r>
          <a:endParaRPr lang="en-US">
            <a:latin typeface="Arial" panose="020B0604020202020204" pitchFamily="34" charset="0"/>
            <a:cs typeface="Arial" panose="020B0604020202020204" pitchFamily="34" charset="0"/>
          </a:endParaRPr>
        </a:p>
      </dgm:t>
    </dgm:pt>
    <dgm:pt modelId="{B38CE343-61E9-462F-BAEC-F133C2AA2826}" type="parTrans" cxnId="{256B8F45-A897-4797-8D05-26D69CE86DB0}">
      <dgm:prSet/>
      <dgm:spPr/>
      <dgm:t>
        <a:bodyPr/>
        <a:lstStyle/>
        <a:p>
          <a:endParaRPr lang="en-US"/>
        </a:p>
      </dgm:t>
    </dgm:pt>
    <dgm:pt modelId="{A581B756-9A75-43FA-8E8B-FE116B60FD11}" type="sibTrans" cxnId="{256B8F45-A897-4797-8D05-26D69CE86DB0}">
      <dgm:prSet/>
      <dgm:spPr/>
      <dgm:t>
        <a:bodyPr/>
        <a:lstStyle/>
        <a:p>
          <a:endParaRPr lang="en-US"/>
        </a:p>
      </dgm:t>
    </dgm:pt>
    <dgm:pt modelId="{ED4394DE-B9CF-40B3-9099-35981571F7B8}">
      <dgm:prSet/>
      <dgm:spPr/>
      <dgm:t>
        <a:bodyPr/>
        <a:lstStyle/>
        <a:p>
          <a:r>
            <a:rPr lang="nl-NL">
              <a:latin typeface="Arial" panose="020B0604020202020204" pitchFamily="34" charset="0"/>
              <a:cs typeface="Arial" panose="020B0604020202020204" pitchFamily="34" charset="0"/>
            </a:rPr>
            <a:t>informatie workshops</a:t>
          </a:r>
          <a:endParaRPr lang="en-US">
            <a:latin typeface="Arial" panose="020B0604020202020204" pitchFamily="34" charset="0"/>
            <a:cs typeface="Arial" panose="020B0604020202020204" pitchFamily="34" charset="0"/>
          </a:endParaRPr>
        </a:p>
      </dgm:t>
    </dgm:pt>
    <dgm:pt modelId="{57166B84-7BED-4029-AAAE-FDCEE2B99D81}" type="parTrans" cxnId="{1C8ACDDD-8657-4DAC-BBC2-6AAD0C37A019}">
      <dgm:prSet/>
      <dgm:spPr/>
      <dgm:t>
        <a:bodyPr/>
        <a:lstStyle/>
        <a:p>
          <a:endParaRPr lang="en-US"/>
        </a:p>
      </dgm:t>
    </dgm:pt>
    <dgm:pt modelId="{256E7C1C-15A2-4F27-9DEF-2F33D28BA096}" type="sibTrans" cxnId="{1C8ACDDD-8657-4DAC-BBC2-6AAD0C37A019}">
      <dgm:prSet/>
      <dgm:spPr/>
      <dgm:t>
        <a:bodyPr/>
        <a:lstStyle/>
        <a:p>
          <a:endParaRPr lang="en-US"/>
        </a:p>
      </dgm:t>
    </dgm:pt>
    <dgm:pt modelId="{AAB79E7C-5FBC-4E4F-BA5B-FBABEB86BEA6}">
      <dgm:prSet/>
      <dgm:spPr/>
      <dgm:t>
        <a:bodyPr/>
        <a:lstStyle/>
        <a:p>
          <a:r>
            <a:rPr lang="nl-NL">
              <a:latin typeface="Arial" panose="020B0604020202020204" pitchFamily="34" charset="0"/>
              <a:cs typeface="Arial" panose="020B0604020202020204" pitchFamily="34" charset="0"/>
            </a:rPr>
            <a:t>eind 2021: gratis online leermateriaal</a:t>
          </a:r>
          <a:endParaRPr lang="en-US">
            <a:latin typeface="Arial" panose="020B0604020202020204" pitchFamily="34" charset="0"/>
            <a:cs typeface="Arial" panose="020B0604020202020204" pitchFamily="34" charset="0"/>
          </a:endParaRPr>
        </a:p>
      </dgm:t>
    </dgm:pt>
    <dgm:pt modelId="{63BE2686-2D2E-43A6-AAA3-EF3F9B031187}" type="parTrans" cxnId="{BF14C85F-7EE3-4170-A629-8F3FB2E19F6F}">
      <dgm:prSet/>
      <dgm:spPr/>
      <dgm:t>
        <a:bodyPr/>
        <a:lstStyle/>
        <a:p>
          <a:endParaRPr lang="en-US"/>
        </a:p>
      </dgm:t>
    </dgm:pt>
    <dgm:pt modelId="{4F14BF6D-4ADF-47C4-8467-D0B4D52452BE}" type="sibTrans" cxnId="{BF14C85F-7EE3-4170-A629-8F3FB2E19F6F}">
      <dgm:prSet/>
      <dgm:spPr/>
      <dgm:t>
        <a:bodyPr/>
        <a:lstStyle/>
        <a:p>
          <a:endParaRPr lang="en-US"/>
        </a:p>
      </dgm:t>
    </dgm:pt>
    <dgm:pt modelId="{12FBFA96-D9F2-48F5-A70E-43D4888107C2}" type="pres">
      <dgm:prSet presAssocID="{8179D13A-CD73-4C3E-A916-2B7A332E4EEB}" presName="linear" presStyleCnt="0">
        <dgm:presLayoutVars>
          <dgm:animLvl val="lvl"/>
          <dgm:resizeHandles val="exact"/>
        </dgm:presLayoutVars>
      </dgm:prSet>
      <dgm:spPr/>
    </dgm:pt>
    <dgm:pt modelId="{6D7EA198-C6AD-4E20-9C56-7A50B785F2CD}" type="pres">
      <dgm:prSet presAssocID="{A9B4825B-AC6C-4483-8034-695806556600}" presName="parentText" presStyleLbl="node1" presStyleIdx="0" presStyleCnt="1">
        <dgm:presLayoutVars>
          <dgm:chMax val="0"/>
          <dgm:bulletEnabled val="1"/>
        </dgm:presLayoutVars>
      </dgm:prSet>
      <dgm:spPr/>
    </dgm:pt>
    <dgm:pt modelId="{3DD1155B-F0B4-480E-BF35-660C68E9BE5F}" type="pres">
      <dgm:prSet presAssocID="{A9B4825B-AC6C-4483-8034-695806556600}" presName="childText" presStyleLbl="revTx" presStyleIdx="0" presStyleCnt="1">
        <dgm:presLayoutVars>
          <dgm:bulletEnabled val="1"/>
        </dgm:presLayoutVars>
      </dgm:prSet>
      <dgm:spPr/>
    </dgm:pt>
  </dgm:ptLst>
  <dgm:cxnLst>
    <dgm:cxn modelId="{2ED1400D-3AAC-460A-813D-83893C4D1A2A}" type="presOf" srcId="{D2F3C5BC-D26D-4EA8-925A-0AC1CF4054BC}" destId="{3DD1155B-F0B4-480E-BF35-660C68E9BE5F}" srcOrd="0" destOrd="0" presId="urn:microsoft.com/office/officeart/2005/8/layout/vList2"/>
    <dgm:cxn modelId="{AD43080F-5347-4660-89F6-8CC5E1101980}" type="presOf" srcId="{8179D13A-CD73-4C3E-A916-2B7A332E4EEB}" destId="{12FBFA96-D9F2-48F5-A70E-43D4888107C2}" srcOrd="0" destOrd="0" presId="urn:microsoft.com/office/officeart/2005/8/layout/vList2"/>
    <dgm:cxn modelId="{6902E325-D275-4684-AEBF-3C9D3720FB00}" srcId="{A9B4825B-AC6C-4483-8034-695806556600}" destId="{A0F3780E-4387-4D73-B223-463653390922}" srcOrd="1" destOrd="0" parTransId="{9E2633BA-0A2B-4965-B03F-797FEBE2CC36}" sibTransId="{F9637388-25FA-45AD-8711-96E9A4BBC52B}"/>
    <dgm:cxn modelId="{C6357538-E7FD-4524-9306-77B7C07B7151}" type="presOf" srcId="{1AC91AF9-500D-4666-88C8-E021EF692E78}" destId="{3DD1155B-F0B4-480E-BF35-660C68E9BE5F}" srcOrd="0" destOrd="3" presId="urn:microsoft.com/office/officeart/2005/8/layout/vList2"/>
    <dgm:cxn modelId="{69B9FD3C-438B-415E-A66A-05FAE36EEFAF}" type="presOf" srcId="{A0F3780E-4387-4D73-B223-463653390922}" destId="{3DD1155B-F0B4-480E-BF35-660C68E9BE5F}" srcOrd="0" destOrd="1" presId="urn:microsoft.com/office/officeart/2005/8/layout/vList2"/>
    <dgm:cxn modelId="{BF14C85F-7EE3-4170-A629-8F3FB2E19F6F}" srcId="{A9B4825B-AC6C-4483-8034-695806556600}" destId="{AAB79E7C-5FBC-4E4F-BA5B-FBABEB86BEA6}" srcOrd="5" destOrd="0" parTransId="{63BE2686-2D2E-43A6-AAA3-EF3F9B031187}" sibTransId="{4F14BF6D-4ADF-47C4-8467-D0B4D52452BE}"/>
    <dgm:cxn modelId="{256B8F45-A897-4797-8D05-26D69CE86DB0}" srcId="{A9B4825B-AC6C-4483-8034-695806556600}" destId="{1AC91AF9-500D-4666-88C8-E021EF692E78}" srcOrd="3" destOrd="0" parTransId="{B38CE343-61E9-462F-BAEC-F133C2AA2826}" sibTransId="{A581B756-9A75-43FA-8E8B-FE116B60FD11}"/>
    <dgm:cxn modelId="{B5C14968-182A-4C5E-99F7-80B2DADEB0BC}" type="presOf" srcId="{AAB79E7C-5FBC-4E4F-BA5B-FBABEB86BEA6}" destId="{3DD1155B-F0B4-480E-BF35-660C68E9BE5F}" srcOrd="0" destOrd="5" presId="urn:microsoft.com/office/officeart/2005/8/layout/vList2"/>
    <dgm:cxn modelId="{93503573-5D4F-4FD1-8FDB-3E37308B01A7}" type="presOf" srcId="{41A24388-3065-496F-ACFF-64E4724596E6}" destId="{3DD1155B-F0B4-480E-BF35-660C68E9BE5F}" srcOrd="0" destOrd="2" presId="urn:microsoft.com/office/officeart/2005/8/layout/vList2"/>
    <dgm:cxn modelId="{BC9CF0AA-D692-4317-A645-017D180C5CFD}" srcId="{A9B4825B-AC6C-4483-8034-695806556600}" destId="{41A24388-3065-496F-ACFF-64E4724596E6}" srcOrd="2" destOrd="0" parTransId="{50BAA757-63C3-452C-9A44-0B54179DAA23}" sibTransId="{8EBD49B9-76A9-45FF-A7D4-55EBB1493316}"/>
    <dgm:cxn modelId="{09B3DBAD-58F7-4538-94B0-D417AF8D6EA6}" type="presOf" srcId="{ED4394DE-B9CF-40B3-9099-35981571F7B8}" destId="{3DD1155B-F0B4-480E-BF35-660C68E9BE5F}" srcOrd="0" destOrd="4" presId="urn:microsoft.com/office/officeart/2005/8/layout/vList2"/>
    <dgm:cxn modelId="{BFDE86B3-0A74-44D0-91CD-3525FCA5E8F6}" srcId="{8179D13A-CD73-4C3E-A916-2B7A332E4EEB}" destId="{A9B4825B-AC6C-4483-8034-695806556600}" srcOrd="0" destOrd="0" parTransId="{78F4B482-2F08-4C93-8CFA-0B3FEC8C0606}" sibTransId="{24494F8F-31B5-4450-8D07-A3F43A53D437}"/>
    <dgm:cxn modelId="{3E0CEAD5-5306-4B92-B987-5B6523766624}" type="presOf" srcId="{A9B4825B-AC6C-4483-8034-695806556600}" destId="{6D7EA198-C6AD-4E20-9C56-7A50B785F2CD}" srcOrd="0" destOrd="0" presId="urn:microsoft.com/office/officeart/2005/8/layout/vList2"/>
    <dgm:cxn modelId="{48CC2FDD-5F45-4E71-8954-87E20639E5C2}" srcId="{A9B4825B-AC6C-4483-8034-695806556600}" destId="{D2F3C5BC-D26D-4EA8-925A-0AC1CF4054BC}" srcOrd="0" destOrd="0" parTransId="{DEB94A58-FBC6-4EBE-BBD9-BE98DC12FCC7}" sibTransId="{D0968B05-C516-4A5E-A231-7830C85C81C9}"/>
    <dgm:cxn modelId="{1C8ACDDD-8657-4DAC-BBC2-6AAD0C37A019}" srcId="{A9B4825B-AC6C-4483-8034-695806556600}" destId="{ED4394DE-B9CF-40B3-9099-35981571F7B8}" srcOrd="4" destOrd="0" parTransId="{57166B84-7BED-4029-AAAE-FDCEE2B99D81}" sibTransId="{256E7C1C-15A2-4F27-9DEF-2F33D28BA096}"/>
    <dgm:cxn modelId="{1B64A35E-6104-40E6-AA70-435860B82523}" type="presParOf" srcId="{12FBFA96-D9F2-48F5-A70E-43D4888107C2}" destId="{6D7EA198-C6AD-4E20-9C56-7A50B785F2CD}" srcOrd="0" destOrd="0" presId="urn:microsoft.com/office/officeart/2005/8/layout/vList2"/>
    <dgm:cxn modelId="{8CAAF32D-5CDC-467E-96BC-203C793D4EBC}" type="presParOf" srcId="{12FBFA96-D9F2-48F5-A70E-43D4888107C2}" destId="{3DD1155B-F0B4-480E-BF35-660C68E9BE5F}"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7EA198-C6AD-4E20-9C56-7A50B785F2CD}">
      <dsp:nvSpPr>
        <dsp:cNvPr id="0" name=""/>
        <dsp:cNvSpPr/>
      </dsp:nvSpPr>
      <dsp:spPr>
        <a:xfrm>
          <a:off x="0" y="15986"/>
          <a:ext cx="9171728" cy="748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nl-NL" sz="3200" b="1" kern="1200">
              <a:latin typeface="Arial" panose="020B0604020202020204" pitchFamily="34" charset="0"/>
              <a:cs typeface="Arial" panose="020B0604020202020204" pitchFamily="34" charset="0"/>
            </a:rPr>
            <a:t>Kennisbank inclusiefpubliceren.nl</a:t>
          </a:r>
          <a:endParaRPr lang="en-US" sz="3200" kern="1200">
            <a:latin typeface="Arial" panose="020B0604020202020204" pitchFamily="34" charset="0"/>
            <a:cs typeface="Arial" panose="020B0604020202020204" pitchFamily="34" charset="0"/>
          </a:endParaRPr>
        </a:p>
      </dsp:txBody>
      <dsp:txXfrm>
        <a:off x="36553" y="52539"/>
        <a:ext cx="9098622" cy="675694"/>
      </dsp:txXfrm>
    </dsp:sp>
    <dsp:sp modelId="{3DD1155B-F0B4-480E-BF35-660C68E9BE5F}">
      <dsp:nvSpPr>
        <dsp:cNvPr id="0" name=""/>
        <dsp:cNvSpPr/>
      </dsp:nvSpPr>
      <dsp:spPr>
        <a:xfrm>
          <a:off x="0" y="764787"/>
          <a:ext cx="9171728" cy="245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1202"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nl-NL" sz="2500" kern="1200">
              <a:latin typeface="Arial" panose="020B0604020202020204" pitchFamily="34" charset="0"/>
              <a:cs typeface="Arial" panose="020B0604020202020204" pitchFamily="34" charset="0"/>
            </a:rPr>
            <a:t>snelstartgidsen </a:t>
          </a:r>
          <a:endParaRPr lang="en-US" sz="2500" kern="1200">
            <a:latin typeface="Arial" panose="020B0604020202020204" pitchFamily="34" charset="0"/>
            <a:cs typeface="Arial" panose="020B0604020202020204" pitchFamily="34" charset="0"/>
          </a:endParaRPr>
        </a:p>
        <a:p>
          <a:pPr marL="228600" lvl="1" indent="-228600" algn="l" defTabSz="1111250">
            <a:lnSpc>
              <a:spcPct val="90000"/>
            </a:lnSpc>
            <a:spcBef>
              <a:spcPct val="0"/>
            </a:spcBef>
            <a:spcAft>
              <a:spcPct val="20000"/>
            </a:spcAft>
            <a:buChar char="•"/>
          </a:pPr>
          <a:r>
            <a:rPr lang="nl-NL" sz="2500" kern="1200">
              <a:latin typeface="Arial" panose="020B0604020202020204" pitchFamily="34" charset="0"/>
              <a:cs typeface="Arial" panose="020B0604020202020204" pitchFamily="34" charset="0"/>
            </a:rPr>
            <a:t>links</a:t>
          </a:r>
          <a:endParaRPr lang="en-US" sz="2500" kern="1200">
            <a:latin typeface="Arial" panose="020B0604020202020204" pitchFamily="34" charset="0"/>
            <a:cs typeface="Arial" panose="020B0604020202020204" pitchFamily="34" charset="0"/>
          </a:endParaRPr>
        </a:p>
        <a:p>
          <a:pPr marL="228600" lvl="1" indent="-228600" algn="l" defTabSz="1111250">
            <a:lnSpc>
              <a:spcPct val="90000"/>
            </a:lnSpc>
            <a:spcBef>
              <a:spcPct val="0"/>
            </a:spcBef>
            <a:spcAft>
              <a:spcPct val="20000"/>
            </a:spcAft>
            <a:buChar char="•"/>
          </a:pPr>
          <a:r>
            <a:rPr lang="nl-NL" sz="2500" kern="1200">
              <a:latin typeface="Arial" panose="020B0604020202020204" pitchFamily="34" charset="0"/>
              <a:cs typeface="Arial" panose="020B0604020202020204" pitchFamily="34" charset="0"/>
            </a:rPr>
            <a:t>vraagbaak</a:t>
          </a:r>
          <a:endParaRPr lang="en-US" sz="2500" kern="1200">
            <a:latin typeface="Arial" panose="020B0604020202020204" pitchFamily="34" charset="0"/>
            <a:cs typeface="Arial" panose="020B0604020202020204" pitchFamily="34" charset="0"/>
          </a:endParaRPr>
        </a:p>
        <a:p>
          <a:pPr marL="228600" lvl="1" indent="-228600" algn="l" defTabSz="1111250">
            <a:lnSpc>
              <a:spcPct val="90000"/>
            </a:lnSpc>
            <a:spcBef>
              <a:spcPct val="0"/>
            </a:spcBef>
            <a:spcAft>
              <a:spcPct val="20000"/>
            </a:spcAft>
            <a:buChar char="•"/>
          </a:pPr>
          <a:r>
            <a:rPr lang="nl-NL" sz="2500" kern="1200">
              <a:latin typeface="Arial" panose="020B0604020202020204" pitchFamily="34" charset="0"/>
              <a:cs typeface="Arial" panose="020B0604020202020204" pitchFamily="34" charset="0"/>
            </a:rPr>
            <a:t>publicaties</a:t>
          </a:r>
          <a:endParaRPr lang="en-US" sz="2500" kern="1200">
            <a:latin typeface="Arial" panose="020B0604020202020204" pitchFamily="34" charset="0"/>
            <a:cs typeface="Arial" panose="020B0604020202020204" pitchFamily="34" charset="0"/>
          </a:endParaRPr>
        </a:p>
        <a:p>
          <a:pPr marL="228600" lvl="1" indent="-228600" algn="l" defTabSz="1111250">
            <a:lnSpc>
              <a:spcPct val="90000"/>
            </a:lnSpc>
            <a:spcBef>
              <a:spcPct val="0"/>
            </a:spcBef>
            <a:spcAft>
              <a:spcPct val="20000"/>
            </a:spcAft>
            <a:buChar char="•"/>
          </a:pPr>
          <a:r>
            <a:rPr lang="nl-NL" sz="2500" kern="1200">
              <a:latin typeface="Arial" panose="020B0604020202020204" pitchFamily="34" charset="0"/>
              <a:cs typeface="Arial" panose="020B0604020202020204" pitchFamily="34" charset="0"/>
            </a:rPr>
            <a:t>informatie workshops</a:t>
          </a:r>
          <a:endParaRPr lang="en-US" sz="2500" kern="1200">
            <a:latin typeface="Arial" panose="020B0604020202020204" pitchFamily="34" charset="0"/>
            <a:cs typeface="Arial" panose="020B0604020202020204" pitchFamily="34" charset="0"/>
          </a:endParaRPr>
        </a:p>
        <a:p>
          <a:pPr marL="228600" lvl="1" indent="-228600" algn="l" defTabSz="1111250">
            <a:lnSpc>
              <a:spcPct val="90000"/>
            </a:lnSpc>
            <a:spcBef>
              <a:spcPct val="0"/>
            </a:spcBef>
            <a:spcAft>
              <a:spcPct val="20000"/>
            </a:spcAft>
            <a:buChar char="•"/>
          </a:pPr>
          <a:r>
            <a:rPr lang="nl-NL" sz="2500" kern="1200">
              <a:latin typeface="Arial" panose="020B0604020202020204" pitchFamily="34" charset="0"/>
              <a:cs typeface="Arial" panose="020B0604020202020204" pitchFamily="34" charset="0"/>
            </a:rPr>
            <a:t>eind 2021: gratis online leermateriaal</a:t>
          </a:r>
          <a:endParaRPr lang="en-US" sz="2500" kern="1200">
            <a:latin typeface="Arial" panose="020B0604020202020204" pitchFamily="34" charset="0"/>
            <a:cs typeface="Arial" panose="020B0604020202020204" pitchFamily="34" charset="0"/>
          </a:endParaRPr>
        </a:p>
      </dsp:txBody>
      <dsp:txXfrm>
        <a:off x="0" y="764787"/>
        <a:ext cx="9171728" cy="24508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9129A6-D04F-487B-97E8-FDF7DCB85F0C}" type="datetimeFigureOut">
              <a:rPr lang="nl-NL" smtClean="0"/>
              <a:t>7-10-2021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75BC88-AA0F-432E-A0D5-F22B14322B67}" type="slidenum">
              <a:rPr lang="nl-NL" smtClean="0"/>
              <a:t>‹#›</a:t>
            </a:fld>
            <a:endParaRPr lang="nl-NL"/>
          </a:p>
        </p:txBody>
      </p:sp>
    </p:spTree>
    <p:extLst>
      <p:ext uri="{BB962C8B-B14F-4D97-AF65-F5344CB8AC3E}">
        <p14:creationId xmlns:p14="http://schemas.microsoft.com/office/powerpoint/2010/main" val="342010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s://www.w3.org/Translations/WCAG21-nl/#niet-tekstuele-content"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s://commons.wikimedia.org/wiki/File:Doorsnede_zeedijk.png" TargetMode="External"/><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3" Type="http://schemas.openxmlformats.org/officeDocument/2006/relationships/hyperlink" Target="https://chrome.google.com/webstore/detail/alt-text-tester/koldhcllpbdfcdpfpbldbicbgddglodk" TargetMode="External"/><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w3.org/WAI/cognitiv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w3.org/Translations/WCAG21-nl/#paginatite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olorlitelens.com/ishihara-test"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colorlitelens.com/color-blindness-test.html"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w3.org/Translations/WCAG21-nl/#gebruik-van-kleur"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w3.org/Translations/WCAG21-nl/#betekenisvolle-volgorde"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w3.org/Translations/WCAG21-nl/#leesbaar"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commons.wikimedia.org/wiki/File:Plage-braille.jpg"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w3.org/Translations/WCAG21-nl/#contrast-minimum"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s://www.w3.org/Translations/WCAG21-nl/#contrast-van-niet-tekstuele-content"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color.a11y.com/?wc3"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www.w3.org/Translations/WCAG21-nl/#linkdoel-in-context"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www.welingelichtekringen.nl/gezond/2889224/nederland-rood.html"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a:solidFill>
                  <a:schemeClr val="tx1"/>
                </a:solidFill>
                <a:effectLst/>
                <a:latin typeface="+mn-lt"/>
                <a:ea typeface="+mn-ea"/>
                <a:cs typeface="+mn-cs"/>
              </a:rPr>
              <a:t>Toegankelijk Publiceren aan de Bron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85D18-C292-4168-A778-4538EA32966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4543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10</a:t>
            </a:fld>
            <a:endParaRPr lang="nl-NL"/>
          </a:p>
        </p:txBody>
      </p:sp>
    </p:spTree>
    <p:extLst>
      <p:ext uri="{BB962C8B-B14F-4D97-AF65-F5344CB8AC3E}">
        <p14:creationId xmlns:p14="http://schemas.microsoft.com/office/powerpoint/2010/main" val="268757784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gn="l" defTabSz="914400" rtl="0" eaLnBrk="1" latinLnBrk="0" hangingPunct="1">
              <a:lnSpc>
                <a:spcPct val="107000"/>
              </a:lnSpc>
              <a:spcBef>
                <a:spcPts val="1000"/>
              </a:spcBef>
              <a:buClr>
                <a:srgbClr val="FF6600"/>
              </a:buClr>
              <a:buNone/>
            </a:pPr>
            <a:r>
              <a:rPr lang="nl-NL" sz="1100" kern="1200" dirty="0">
                <a:solidFill>
                  <a:schemeClr val="tx1"/>
                </a:solidFill>
                <a:effectLst/>
                <a:latin typeface="Calibri" panose="020F0502020204030204" pitchFamily="34" charset="0"/>
                <a:cs typeface="Times New Roman" panose="02020603050405020304" pitchFamily="18" charset="0"/>
              </a:rPr>
              <a:t>Niet- tekstuele content waarbij tekstalternatieven moeten worden gebruikt zijn onder andere: </a:t>
            </a:r>
          </a:p>
          <a:p>
            <a:pPr marL="171450" lvl="0" indent="-171450" algn="l" defTabSz="914400" rtl="0" eaLnBrk="1" latinLnBrk="0" hangingPunct="1">
              <a:lnSpc>
                <a:spcPct val="107000"/>
              </a:lnSpc>
              <a:spcBef>
                <a:spcPts val="1000"/>
              </a:spcBef>
              <a:buClr>
                <a:srgbClr val="FF6600"/>
              </a:buClr>
              <a:buFont typeface="Arial" panose="020B0604020202020204" pitchFamily="34" charset="0"/>
              <a:buChar char="•"/>
            </a:pPr>
            <a:r>
              <a:rPr lang="nl-NL" sz="11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Afbeeldingen</a:t>
            </a:r>
          </a:p>
          <a:p>
            <a:pPr marL="628650" lvl="1" indent="-171450" algn="l" defTabSz="914400" rtl="0" eaLnBrk="1" latinLnBrk="0" hangingPunct="1">
              <a:lnSpc>
                <a:spcPct val="107000"/>
              </a:lnSpc>
              <a:spcBef>
                <a:spcPts val="1000"/>
              </a:spcBef>
              <a:buClr>
                <a:srgbClr val="FF6600"/>
              </a:buClr>
              <a:buFont typeface="Arial" panose="020B0604020202020204" pitchFamily="34" charset="0"/>
              <a:buChar char="•"/>
            </a:pPr>
            <a:r>
              <a:rPr lang="nl-NL" sz="11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Informatief</a:t>
            </a:r>
          </a:p>
          <a:p>
            <a:pPr marL="1085850" lvl="2" indent="-171450" algn="l" defTabSz="914400" rtl="0" eaLnBrk="1" latinLnBrk="0" hangingPunct="1">
              <a:lnSpc>
                <a:spcPct val="107000"/>
              </a:lnSpc>
              <a:spcBef>
                <a:spcPts val="1000"/>
              </a:spcBef>
              <a:buClr>
                <a:srgbClr val="FF6600"/>
              </a:buClr>
              <a:buFont typeface="Arial" panose="020B0604020202020204" pitchFamily="34" charset="0"/>
              <a:buChar char="•"/>
            </a:pPr>
            <a:r>
              <a:rPr lang="nl-NL" sz="11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Grafieken, diagrammen</a:t>
            </a:r>
          </a:p>
          <a:p>
            <a:pPr marL="1085850" lvl="2" indent="-171450" algn="l" defTabSz="914400" rtl="0" eaLnBrk="1" latinLnBrk="0" hangingPunct="1">
              <a:lnSpc>
                <a:spcPct val="107000"/>
              </a:lnSpc>
              <a:spcBef>
                <a:spcPts val="1000"/>
              </a:spcBef>
              <a:buClr>
                <a:srgbClr val="FF6600"/>
              </a:buClr>
              <a:buFont typeface="Arial" panose="020B0604020202020204" pitchFamily="34" charset="0"/>
              <a:buChar char="•"/>
            </a:pPr>
            <a:r>
              <a:rPr lang="nl-NL" sz="1100" kern="12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Infographics</a:t>
            </a:r>
            <a:endParaRPr lang="nl-NL" sz="11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lgn="l" defTabSz="914400" rtl="0" eaLnBrk="1" latinLnBrk="0" hangingPunct="1">
              <a:lnSpc>
                <a:spcPct val="107000"/>
              </a:lnSpc>
              <a:spcBef>
                <a:spcPts val="1000"/>
              </a:spcBef>
              <a:buClr>
                <a:srgbClr val="FF6600"/>
              </a:buClr>
              <a:buFont typeface="Arial" panose="020B0604020202020204" pitchFamily="34" charset="0"/>
              <a:buChar char="•"/>
            </a:pPr>
            <a:r>
              <a:rPr lang="nl-NL" sz="11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Illustratief</a:t>
            </a:r>
          </a:p>
          <a:p>
            <a:pPr marL="628650" lvl="1" indent="-171450" algn="l" defTabSz="914400" rtl="0" eaLnBrk="1" latinLnBrk="0" hangingPunct="1">
              <a:lnSpc>
                <a:spcPct val="107000"/>
              </a:lnSpc>
              <a:spcBef>
                <a:spcPts val="1000"/>
              </a:spcBef>
              <a:buClr>
                <a:srgbClr val="FF6600"/>
              </a:buClr>
              <a:buFont typeface="Arial" panose="020B0604020202020204" pitchFamily="34" charset="0"/>
              <a:buChar char="•"/>
            </a:pPr>
            <a:r>
              <a:rPr lang="nl-NL" sz="11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Decoratief</a:t>
            </a:r>
          </a:p>
          <a:p>
            <a:pPr marL="628650" lvl="1" indent="-171450" algn="l" defTabSz="914400" rtl="0" eaLnBrk="1" latinLnBrk="0" hangingPunct="1">
              <a:lnSpc>
                <a:spcPct val="107000"/>
              </a:lnSpc>
              <a:spcBef>
                <a:spcPts val="1000"/>
              </a:spcBef>
              <a:buClr>
                <a:srgbClr val="FF6600"/>
              </a:buClr>
              <a:buFont typeface="Arial" panose="020B0604020202020204" pitchFamily="34" charset="0"/>
              <a:buChar char="•"/>
            </a:pPr>
            <a:r>
              <a:rPr lang="nl-NL" sz="11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Functioneel</a:t>
            </a:r>
          </a:p>
          <a:p>
            <a:pPr marL="1085850" lvl="2" indent="-171450" algn="l" defTabSz="914400" rtl="0" eaLnBrk="1" latinLnBrk="0" hangingPunct="1">
              <a:lnSpc>
                <a:spcPct val="107000"/>
              </a:lnSpc>
              <a:spcBef>
                <a:spcPts val="1000"/>
              </a:spcBef>
              <a:buClr>
                <a:srgbClr val="FF6600"/>
              </a:buClr>
              <a:buFont typeface="Arial" panose="020B0604020202020204" pitchFamily="34" charset="0"/>
              <a:buChar char="•"/>
            </a:pPr>
            <a:r>
              <a:rPr lang="nl-NL" sz="11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Icoontjes</a:t>
            </a:r>
          </a:p>
          <a:p>
            <a:pPr marL="1085850" lvl="2" indent="-171450" algn="l" defTabSz="914400" rtl="0" eaLnBrk="1" latinLnBrk="0" hangingPunct="1">
              <a:lnSpc>
                <a:spcPct val="107000"/>
              </a:lnSpc>
              <a:spcBef>
                <a:spcPts val="1000"/>
              </a:spcBef>
              <a:buClr>
                <a:srgbClr val="FF6600"/>
              </a:buClr>
              <a:buFont typeface="Arial" panose="020B0604020202020204" pitchFamily="34" charset="0"/>
              <a:buChar char="•"/>
            </a:pPr>
            <a:r>
              <a:rPr lang="nl-NL" sz="11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Knoppen</a:t>
            </a:r>
          </a:p>
          <a:p>
            <a:pPr marL="171450" lvl="0" indent="-171450" algn="l" defTabSz="914400" rtl="0" eaLnBrk="1" latinLnBrk="0" hangingPunct="1">
              <a:lnSpc>
                <a:spcPct val="107000"/>
              </a:lnSpc>
              <a:spcBef>
                <a:spcPts val="1000"/>
              </a:spcBef>
              <a:buClr>
                <a:srgbClr val="FF6600"/>
              </a:buClr>
              <a:buFont typeface="Arial" panose="020B0604020202020204" pitchFamily="34" charset="0"/>
              <a:buChar char="•"/>
            </a:pPr>
            <a:r>
              <a:rPr lang="nl-NL" sz="11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Geluidsfragmenten en Audio cues (Windows </a:t>
            </a:r>
            <a:r>
              <a:rPr lang="nl-NL" sz="1100" kern="12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pling</a:t>
            </a:r>
            <a:r>
              <a:rPr lang="nl-NL" sz="11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als je iets verkeerd doet)</a:t>
            </a:r>
          </a:p>
          <a:p>
            <a:pPr marL="171450" lvl="0" indent="-171450" algn="l" defTabSz="914400" rtl="0" eaLnBrk="1" latinLnBrk="0" hangingPunct="1">
              <a:lnSpc>
                <a:spcPct val="107000"/>
              </a:lnSpc>
              <a:spcBef>
                <a:spcPts val="1000"/>
              </a:spcBef>
              <a:buClr>
                <a:srgbClr val="FF6600"/>
              </a:buClr>
              <a:buFont typeface="Arial" panose="020B0604020202020204" pitchFamily="34" charset="0"/>
              <a:buChar char="•"/>
            </a:pPr>
            <a:r>
              <a:rPr lang="nl-NL" sz="11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Video (Op tijd gebaseerde media)</a:t>
            </a:r>
          </a:p>
          <a:p>
            <a:pPr marL="628650" lvl="1" indent="-171450" algn="l" defTabSz="914400" rtl="0" eaLnBrk="1" latinLnBrk="0" hangingPunct="1">
              <a:lnSpc>
                <a:spcPct val="107000"/>
              </a:lnSpc>
              <a:spcBef>
                <a:spcPts val="1000"/>
              </a:spcBef>
              <a:buClr>
                <a:srgbClr val="FF6600"/>
              </a:buClr>
              <a:buFont typeface="Arial" panose="020B0604020202020204" pitchFamily="34" charset="0"/>
              <a:buChar char="•"/>
            </a:pPr>
            <a:r>
              <a:rPr lang="nl-NL" sz="11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Tekstalternatief moet een korte omschrijving zijn waar de video over gaat. De titel kan al volstaan. Zo weet een gebruiker wat er gaan afspelen als ze de </a:t>
            </a:r>
            <a:r>
              <a:rPr lang="nl-NL" sz="1100" kern="12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play</a:t>
            </a:r>
            <a:r>
              <a:rPr lang="nl-NL" sz="11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-knop activeren. </a:t>
            </a:r>
          </a:p>
          <a:p>
            <a:pPr marL="628650" lvl="1" indent="-171450" algn="l" defTabSz="914400" rtl="0" eaLnBrk="1" latinLnBrk="0" hangingPunct="1">
              <a:lnSpc>
                <a:spcPct val="107000"/>
              </a:lnSpc>
              <a:spcBef>
                <a:spcPts val="1000"/>
              </a:spcBef>
              <a:buClr>
                <a:srgbClr val="FF6600"/>
              </a:buClr>
              <a:buFont typeface="Arial" panose="020B0604020202020204" pitchFamily="34" charset="0"/>
              <a:buChar char="•"/>
            </a:pPr>
            <a:r>
              <a:rPr lang="nl-NL" sz="11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 inhoud van de video komt in een andere richtlijn (en workshop) aan de orde. </a:t>
            </a:r>
            <a:endParaRPr lang="nl-NL" sz="1100" b="0" i="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defTabSz="914400" rtl="0" eaLnBrk="1" latinLnBrk="0" hangingPunct="1">
              <a:lnSpc>
                <a:spcPct val="107000"/>
              </a:lnSpc>
              <a:spcBef>
                <a:spcPts val="1000"/>
              </a:spcBef>
              <a:buClr>
                <a:srgbClr val="FF6600"/>
              </a:buClr>
              <a:buFont typeface="Arial" panose="020B0604020202020204" pitchFamily="34" charset="0"/>
              <a:buNone/>
            </a:pPr>
            <a:endParaRPr lang="nl-NL" sz="1200" b="0" i="0" kern="1200" dirty="0">
              <a:solidFill>
                <a:schemeClr val="tx1"/>
              </a:solidFill>
              <a:effectLst/>
              <a:latin typeface="Calibri" panose="020F0502020204030204" pitchFamily="34" charset="0"/>
              <a:ea typeface="+mn-ea"/>
              <a:cs typeface="Times New Roman" panose="02020603050405020304" pitchFamily="18" charset="0"/>
            </a:endParaRPr>
          </a:p>
          <a:p>
            <a:pPr marL="0" lvl="0" indent="0" algn="l" defTabSz="914400" rtl="0" eaLnBrk="1" latinLnBrk="0" hangingPunct="1">
              <a:lnSpc>
                <a:spcPct val="107000"/>
              </a:lnSpc>
              <a:spcBef>
                <a:spcPts val="1000"/>
              </a:spcBef>
              <a:buClr>
                <a:srgbClr val="FF6600"/>
              </a:buClr>
              <a:buFont typeface="Arial" panose="020B0604020202020204" pitchFamily="34" charset="0"/>
              <a:buNone/>
            </a:pPr>
            <a:r>
              <a:rPr lang="nl-NL" sz="1200" b="0" i="0" kern="1200" dirty="0">
                <a:solidFill>
                  <a:schemeClr val="tx1"/>
                </a:solidFill>
                <a:effectLst/>
                <a:latin typeface="Calibri" panose="020F0502020204030204" pitchFamily="34" charset="0"/>
                <a:ea typeface="+mn-ea"/>
                <a:cs typeface="Times New Roman" panose="02020603050405020304" pitchFamily="18" charset="0"/>
              </a:rPr>
              <a:t>Dit praktijkdeel gaat vooral over afbeeldingen. In de verdiepende workshop in 2022:</a:t>
            </a:r>
          </a:p>
          <a:p>
            <a:pPr marL="171450" lvl="0" indent="-171450" algn="l" defTabSz="914400" rtl="0" eaLnBrk="1" latinLnBrk="0" hangingPunct="1">
              <a:lnSpc>
                <a:spcPct val="107000"/>
              </a:lnSpc>
              <a:spcBef>
                <a:spcPts val="1000"/>
              </a:spcBef>
              <a:buClr>
                <a:srgbClr val="FF6600"/>
              </a:buClr>
              <a:buFontTx/>
              <a:buChar char="-"/>
            </a:pPr>
            <a:r>
              <a:rPr lang="nl-NL" sz="1200" b="0" i="0" kern="1200" dirty="0">
                <a:solidFill>
                  <a:schemeClr val="tx1"/>
                </a:solidFill>
                <a:effectLst/>
                <a:latin typeface="Calibri" panose="020F0502020204030204" pitchFamily="34" charset="0"/>
                <a:ea typeface="+mn-ea"/>
                <a:cs typeface="Times New Roman" panose="02020603050405020304" pitchFamily="18" charset="0"/>
              </a:rPr>
              <a:t>Verdieping tekstalternatieven</a:t>
            </a:r>
          </a:p>
          <a:p>
            <a:pPr marL="171450" lvl="0" indent="-171450" algn="l" defTabSz="914400" rtl="0" eaLnBrk="1" latinLnBrk="0" hangingPunct="1">
              <a:lnSpc>
                <a:spcPct val="107000"/>
              </a:lnSpc>
              <a:spcBef>
                <a:spcPts val="1000"/>
              </a:spcBef>
              <a:buClr>
                <a:srgbClr val="FF6600"/>
              </a:buClr>
              <a:buFontTx/>
              <a:buChar char="-"/>
            </a:pPr>
            <a:r>
              <a:rPr lang="nl-NL" sz="1200" b="0" i="0" kern="1200" dirty="0">
                <a:solidFill>
                  <a:schemeClr val="tx1"/>
                </a:solidFill>
                <a:effectLst/>
                <a:latin typeface="Calibri" panose="020F0502020204030204" pitchFamily="34" charset="0"/>
                <a:ea typeface="+mn-ea"/>
                <a:cs typeface="Times New Roman" panose="02020603050405020304" pitchFamily="18" charset="0"/>
              </a:rPr>
              <a:t>Toegankelijkheid van op tijd gebaseerde media (video) </a:t>
            </a:r>
            <a:endParaRPr lang="nl-NL" sz="1200" b="0" i="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100</a:t>
            </a:fld>
            <a:endParaRPr lang="nl-NL"/>
          </a:p>
        </p:txBody>
      </p:sp>
    </p:spTree>
    <p:extLst>
      <p:ext uri="{BB962C8B-B14F-4D97-AF65-F5344CB8AC3E}">
        <p14:creationId xmlns:p14="http://schemas.microsoft.com/office/powerpoint/2010/main" val="347161155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lnSpc>
                <a:spcPct val="107000"/>
              </a:lnSpc>
            </a:pPr>
            <a:r>
              <a:rPr lang="nl-NL" sz="1200" b="1" dirty="0">
                <a:effectLst/>
                <a:latin typeface="Arial" panose="020B0604020202020204" pitchFamily="34" charset="0"/>
                <a:ea typeface="Calibri" panose="020F0502020204030204" pitchFamily="34" charset="0"/>
                <a:cs typeface="Arial" panose="020B0604020202020204" pitchFamily="34" charset="0"/>
              </a:rPr>
              <a:t>WCAG 2.1</a:t>
            </a:r>
          </a:p>
          <a:p>
            <a:pPr marL="342900" lvl="0" indent="-342900">
              <a:lnSpc>
                <a:spcPct val="107000"/>
              </a:lnSpc>
              <a:buFont typeface="Symbol" panose="05050102010706020507" pitchFamily="18" charset="2"/>
              <a:buChar char=""/>
            </a:pPr>
            <a:r>
              <a:rPr lang="nl-NL" sz="1200" dirty="0">
                <a:effectLst/>
                <a:latin typeface="Arial" panose="020B0604020202020204" pitchFamily="34" charset="0"/>
                <a:ea typeface="Calibri" panose="020F0502020204030204" pitchFamily="34" charset="0"/>
                <a:cs typeface="Arial" panose="020B0604020202020204" pitchFamily="34" charset="0"/>
              </a:rPr>
              <a:t>Principe: 	1. waarneembaar</a:t>
            </a:r>
          </a:p>
          <a:p>
            <a:pPr marL="342900" lvl="0" indent="-342900">
              <a:lnSpc>
                <a:spcPct val="107000"/>
              </a:lnSpc>
              <a:buFont typeface="Symbol" panose="05050102010706020507" pitchFamily="18" charset="2"/>
              <a:buChar char=""/>
            </a:pPr>
            <a:r>
              <a:rPr lang="nl-NL" sz="1200" dirty="0">
                <a:effectLst/>
                <a:latin typeface="Arial" panose="020B0604020202020204" pitchFamily="34" charset="0"/>
                <a:ea typeface="Calibri" panose="020F0502020204030204" pitchFamily="34" charset="0"/>
                <a:cs typeface="Arial" panose="020B0604020202020204" pitchFamily="34" charset="0"/>
              </a:rPr>
              <a:t>Richtlijn: 	1.1 tekstalternatieven</a:t>
            </a:r>
          </a:p>
          <a:p>
            <a:pPr marL="342900" lvl="0" indent="-342900">
              <a:lnSpc>
                <a:spcPct val="107000"/>
              </a:lnSpc>
              <a:buFont typeface="Symbol" panose="05050102010706020507" pitchFamily="18" charset="2"/>
              <a:buChar char=""/>
            </a:pPr>
            <a:r>
              <a:rPr lang="nl-NL" sz="1200" dirty="0">
                <a:effectLst/>
                <a:latin typeface="Arial" panose="020B0604020202020204" pitchFamily="34" charset="0"/>
                <a:ea typeface="Calibri" panose="020F0502020204030204" pitchFamily="34" charset="0"/>
                <a:cs typeface="Arial" panose="020B0604020202020204" pitchFamily="34" charset="0"/>
              </a:rPr>
              <a:t>Criterium 1.1.1 Niet-tekstuele content</a:t>
            </a:r>
          </a:p>
          <a:p>
            <a:pPr marL="342900" lvl="0" indent="-342900">
              <a:lnSpc>
                <a:spcPct val="107000"/>
              </a:lnSpc>
              <a:spcAft>
                <a:spcPts val="800"/>
              </a:spcAft>
              <a:buFont typeface="Symbol" panose="05050102010706020507" pitchFamily="18" charset="2"/>
              <a:buChar char=""/>
            </a:pPr>
            <a:r>
              <a:rPr lang="nl-NL" sz="1200" dirty="0">
                <a:effectLst/>
                <a:latin typeface="Arial" panose="020B0604020202020204" pitchFamily="34" charset="0"/>
                <a:ea typeface="Calibri" panose="020F0502020204030204" pitchFamily="34" charset="0"/>
                <a:cs typeface="Arial" panose="020B0604020202020204" pitchFamily="34" charset="0"/>
              </a:rPr>
              <a:t>Niveau: 	A</a:t>
            </a:r>
          </a:p>
          <a:p>
            <a:pPr marL="342900" lvl="0" indent="-342900">
              <a:lnSpc>
                <a:spcPct val="107000"/>
              </a:lnSpc>
              <a:spcAft>
                <a:spcPts val="800"/>
              </a:spcAft>
              <a:buFont typeface="Symbol" panose="05050102010706020507" pitchFamily="18" charset="2"/>
              <a:buChar char=""/>
            </a:pPr>
            <a:r>
              <a:rPr lang="nl-NL" sz="1200" dirty="0">
                <a:latin typeface="Arial" panose="020B0604020202020204" pitchFamily="34" charset="0"/>
                <a:ea typeface="Calibri" panose="020F0502020204030204" pitchFamily="34" charset="0"/>
                <a:cs typeface="Arial" panose="020B0604020202020204" pitchFamily="34" charset="0"/>
              </a:rPr>
              <a:t>Zie: </a:t>
            </a:r>
            <a:r>
              <a:rPr lang="nl-NL" sz="1200" dirty="0">
                <a:latin typeface="Arial" panose="020B0604020202020204" pitchFamily="34" charset="0"/>
                <a:ea typeface="Calibri" panose="020F0502020204030204" pitchFamily="34" charset="0"/>
                <a:cs typeface="Arial" panose="020B0604020202020204" pitchFamily="34" charset="0"/>
                <a:hlinkClick r:id="rId3"/>
              </a:rPr>
              <a:t>WCAG 2.1 – Niet-tekstuele content</a:t>
            </a:r>
            <a:endParaRPr lang="nl-NL" sz="1200" dirty="0">
              <a:effectLst/>
              <a:latin typeface="Arial" panose="020B0604020202020204" pitchFamily="34" charset="0"/>
              <a:ea typeface="Calibri" panose="020F0502020204030204" pitchFamily="34" charset="0"/>
              <a:cs typeface="Arial" panose="020B0604020202020204" pitchFamily="34" charset="0"/>
            </a:endParaRPr>
          </a:p>
          <a:p>
            <a:pPr marL="0" lvl="0" indent="0">
              <a:lnSpc>
                <a:spcPct val="107000"/>
              </a:lnSpc>
              <a:buFont typeface="Symbol" panose="05050102010706020507" pitchFamily="18" charset="2"/>
              <a:buNone/>
            </a:pP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101</a:t>
            </a:fld>
            <a:endParaRPr lang="nl-NL"/>
          </a:p>
        </p:txBody>
      </p:sp>
    </p:spTree>
    <p:extLst>
      <p:ext uri="{BB962C8B-B14F-4D97-AF65-F5344CB8AC3E}">
        <p14:creationId xmlns:p14="http://schemas.microsoft.com/office/powerpoint/2010/main" val="242616252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buNone/>
            </a:pPr>
            <a:r>
              <a:rPr lang="nl-NL" sz="2800" b="0" dirty="0">
                <a:latin typeface="Arial" panose="020B0604020202020204" pitchFamily="34" charset="0"/>
                <a:cs typeface="Arial" panose="020B0604020202020204" pitchFamily="34" charset="0"/>
              </a:rPr>
              <a:t>Voor wie: </a:t>
            </a:r>
          </a:p>
          <a:p>
            <a:pPr marL="457200" indent="-457200">
              <a:buFont typeface="Arial" panose="020B0604020202020204" pitchFamily="34" charset="0"/>
              <a:buChar char="•"/>
            </a:pPr>
            <a:r>
              <a:rPr lang="nl-NL" sz="2800" b="0" dirty="0">
                <a:latin typeface="Arial" panose="020B0604020202020204" pitchFamily="34" charset="0"/>
                <a:cs typeface="Arial" panose="020B0604020202020204" pitchFamily="34" charset="0"/>
              </a:rPr>
              <a:t>Slechtziende of blinde gebruikers </a:t>
            </a:r>
          </a:p>
          <a:p>
            <a:pPr marL="914400" lvl="1" indent="-457200">
              <a:buFont typeface="Arial" panose="020B0604020202020204" pitchFamily="34" charset="0"/>
              <a:buChar char="•"/>
            </a:pPr>
            <a:r>
              <a:rPr lang="nl-NL" sz="2800" b="0" dirty="0">
                <a:latin typeface="Arial" panose="020B0604020202020204" pitchFamily="34" charset="0"/>
                <a:cs typeface="Arial" panose="020B0604020202020204" pitchFamily="34" charset="0"/>
              </a:rPr>
              <a:t>Zij gebruiken hulpmiddelen zoals schermlezers / brailleleesregels.</a:t>
            </a:r>
          </a:p>
          <a:p>
            <a:pPr marL="457200" indent="-457200">
              <a:buFont typeface="Arial" panose="020B0604020202020204" pitchFamily="34" charset="0"/>
              <a:buChar char="•"/>
            </a:pPr>
            <a:r>
              <a:rPr lang="nl-NL" sz="2800" b="0" dirty="0">
                <a:latin typeface="Arial" panose="020B0604020202020204" pitchFamily="34" charset="0"/>
                <a:cs typeface="Arial" panose="020B0604020202020204" pitchFamily="34" charset="0"/>
              </a:rPr>
              <a:t>Slechthorende of dove gebruikers </a:t>
            </a:r>
          </a:p>
          <a:p>
            <a:pPr marL="914400" lvl="1" indent="-457200">
              <a:buFont typeface="Arial" panose="020B0604020202020204" pitchFamily="34" charset="0"/>
              <a:buChar char="•"/>
            </a:pPr>
            <a:r>
              <a:rPr lang="nl-NL" sz="2800" b="0" dirty="0">
                <a:latin typeface="Arial" panose="020B0604020202020204" pitchFamily="34" charset="0"/>
                <a:cs typeface="Arial" panose="020B0604020202020204" pitchFamily="34" charset="0"/>
              </a:rPr>
              <a:t>Als alternatief voor bijvoorbeeld gesproken tekst of signalen. </a:t>
            </a:r>
          </a:p>
          <a:p>
            <a:pPr marL="457200" lvl="0" indent="-457200">
              <a:buFont typeface="Arial" panose="020B0604020202020204" pitchFamily="34" charset="0"/>
              <a:buChar char="•"/>
            </a:pPr>
            <a:r>
              <a:rPr lang="nl-NL" sz="2800" b="0" dirty="0">
                <a:latin typeface="Arial" panose="020B0604020202020204" pitchFamily="34" charset="0"/>
                <a:cs typeface="Arial" panose="020B0604020202020204" pitchFamily="34" charset="0"/>
              </a:rPr>
              <a:t>Gebruikers die moeite hebben om een afbeelding te begrijpen. </a:t>
            </a:r>
          </a:p>
          <a:p>
            <a:pPr marL="914400" lvl="1" indent="-457200">
              <a:buFont typeface="Arial" panose="020B0604020202020204" pitchFamily="34" charset="0"/>
              <a:buChar char="•"/>
            </a:pPr>
            <a:r>
              <a:rPr lang="nl-NL" sz="2800" b="0" dirty="0">
                <a:latin typeface="Arial" panose="020B0604020202020204" pitchFamily="34" charset="0"/>
                <a:cs typeface="Arial" panose="020B0604020202020204" pitchFamily="34" charset="0"/>
              </a:rPr>
              <a:t>Bijvoorbeeld die emoties, non-verbale signalen, oorzaak-gevolg niet goed kunnen beoordelen of interpreteren.</a:t>
            </a:r>
          </a:p>
          <a:p>
            <a:pPr marL="457200" lvl="0" indent="-457200">
              <a:buFont typeface="Arial" panose="020B0604020202020204" pitchFamily="34" charset="0"/>
              <a:buChar char="•"/>
            </a:pPr>
            <a:r>
              <a:rPr lang="nl-NL" sz="2800" b="0" dirty="0">
                <a:latin typeface="Arial" panose="020B0604020202020204" pitchFamily="34" charset="0"/>
                <a:cs typeface="Arial" panose="020B0604020202020204" pitchFamily="34" charset="0"/>
              </a:rPr>
              <a:t>Gebruikers in bepaalde situaties:</a:t>
            </a:r>
          </a:p>
          <a:p>
            <a:pPr marL="914400" lvl="1" indent="-457200">
              <a:buFont typeface="Arial" panose="020B0604020202020204" pitchFamily="34" charset="0"/>
              <a:buChar char="•"/>
            </a:pPr>
            <a:r>
              <a:rPr lang="nl-NL" sz="2800" b="0" dirty="0">
                <a:latin typeface="Arial" panose="020B0604020202020204" pitchFamily="34" charset="0"/>
                <a:cs typeface="Arial" panose="020B0604020202020204" pitchFamily="34" charset="0"/>
              </a:rPr>
              <a:t>Geen geluid willen of kunnen gebruiken</a:t>
            </a:r>
          </a:p>
          <a:p>
            <a:pPr marL="914400" lvl="1" indent="-457200">
              <a:buFont typeface="Arial" panose="020B0604020202020204" pitchFamily="34" charset="0"/>
              <a:buChar char="•"/>
            </a:pPr>
            <a:r>
              <a:rPr lang="nl-NL" sz="2800" b="0" dirty="0">
                <a:latin typeface="Arial" panose="020B0604020202020204" pitchFamily="34" charset="0"/>
                <a:cs typeface="Arial" panose="020B0604020202020204" pitchFamily="34" charset="0"/>
              </a:rPr>
              <a:t>Slecht beeld / weerspiegeling</a:t>
            </a:r>
          </a:p>
          <a:p>
            <a:pPr marL="914400" lvl="1" indent="-457200">
              <a:buFont typeface="Arial" panose="020B0604020202020204" pitchFamily="34" charset="0"/>
              <a:buChar char="•"/>
            </a:pPr>
            <a:r>
              <a:rPr lang="nl-NL" sz="2800" b="0" dirty="0">
                <a:latin typeface="Arial" panose="020B0604020202020204" pitchFamily="34" charset="0"/>
                <a:cs typeface="Arial" panose="020B0604020202020204" pitchFamily="34" charset="0"/>
              </a:rPr>
              <a:t>Slechte verbinding / weinig opslagcapaciteit</a:t>
            </a:r>
          </a:p>
          <a:p>
            <a:pPr marL="457200" indent="-457200">
              <a:buFont typeface="Arial" panose="020B0604020202020204" pitchFamily="34" charset="0"/>
              <a:buChar char="•"/>
            </a:pPr>
            <a:r>
              <a:rPr lang="nl-NL" sz="2800" b="0" dirty="0">
                <a:latin typeface="Arial" panose="020B0604020202020204" pitchFamily="34" charset="0"/>
                <a:cs typeface="Arial" panose="020B0604020202020204" pitchFamily="34" charset="0"/>
              </a:rPr>
              <a:t>SEO-medewerkers.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2800" b="0" dirty="0">
                <a:latin typeface="Arial" panose="020B0604020202020204" pitchFamily="34" charset="0"/>
                <a:cs typeface="Arial" panose="020B0604020202020204" pitchFamily="34" charset="0"/>
              </a:rPr>
              <a:t>Google is blind</a:t>
            </a:r>
          </a:p>
          <a:p>
            <a:pPr marL="914400" lvl="1" indent="-457200">
              <a:buFont typeface="Arial" panose="020B0604020202020204" pitchFamily="34" charset="0"/>
              <a:buChar char="•"/>
            </a:pPr>
            <a:r>
              <a:rPr lang="nl-NL" sz="2800" b="0" dirty="0">
                <a:latin typeface="Arial" panose="020B0604020202020204" pitchFamily="34" charset="0"/>
                <a:cs typeface="Arial" panose="020B0604020202020204" pitchFamily="34" charset="0"/>
              </a:rPr>
              <a:t>Hoewel in ontwikkeling, geven automatisch gegenereerde beeldomschrijvingen geen toereikende informatie over een afbeelding. </a:t>
            </a: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102</a:t>
            </a:fld>
            <a:endParaRPr lang="nl-NL"/>
          </a:p>
        </p:txBody>
      </p:sp>
    </p:spTree>
    <p:extLst>
      <p:ext uri="{BB962C8B-B14F-4D97-AF65-F5344CB8AC3E}">
        <p14:creationId xmlns:p14="http://schemas.microsoft.com/office/powerpoint/2010/main" val="299137818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buNone/>
            </a:pPr>
            <a:r>
              <a:rPr lang="nl-NL" sz="2800" b="0" dirty="0">
                <a:latin typeface="Arial" panose="020B0604020202020204" pitchFamily="34" charset="0"/>
                <a:cs typeface="Arial" panose="020B0604020202020204" pitchFamily="34" charset="0"/>
              </a:rPr>
              <a:t>Er moet altijd een beeldbeschrijving gegeven worden als er informatie verloren gaat bij het weglaten van een afbeelding. </a:t>
            </a:r>
          </a:p>
          <a:p>
            <a:pPr marL="0" lvl="0" indent="0">
              <a:buNone/>
            </a:pPr>
            <a:r>
              <a:rPr lang="nl-NL" sz="2800" b="0" dirty="0">
                <a:latin typeface="Arial" panose="020B0604020202020204" pitchFamily="34" charset="0"/>
                <a:cs typeface="Arial" panose="020B0604020202020204" pitchFamily="34" charset="0"/>
              </a:rPr>
              <a:t>In het geval van CAPTCHA moet er zowel een visuele als een auditieve variant aanwezig zijn. </a:t>
            </a: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103</a:t>
            </a:fld>
            <a:endParaRPr lang="nl-NL"/>
          </a:p>
        </p:txBody>
      </p:sp>
    </p:spTree>
    <p:extLst>
      <p:ext uri="{BB962C8B-B14F-4D97-AF65-F5344CB8AC3E}">
        <p14:creationId xmlns:p14="http://schemas.microsoft.com/office/powerpoint/2010/main" val="283514571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800" b="0" dirty="0">
                <a:latin typeface="Arial" panose="020B0604020202020204" pitchFamily="34" charset="0"/>
                <a:cs typeface="Arial" panose="020B0604020202020204" pitchFamily="34" charset="0"/>
              </a:rPr>
              <a:t>Bijschrift staat hier niet bij omdat deze bedoeld is om een indicatie te geven van de afbeelding en niet bedoeld is om een afbeelding inhoudelijk te beschrijven. </a:t>
            </a: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104</a:t>
            </a:fld>
            <a:endParaRPr lang="nl-NL"/>
          </a:p>
        </p:txBody>
      </p:sp>
    </p:spTree>
    <p:extLst>
      <p:ext uri="{BB962C8B-B14F-4D97-AF65-F5344CB8AC3E}">
        <p14:creationId xmlns:p14="http://schemas.microsoft.com/office/powerpoint/2010/main" val="83221912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800" b="0" dirty="0">
                <a:latin typeface="Arial" panose="020B0604020202020204" pitchFamily="34" charset="0"/>
                <a:cs typeface="Arial" panose="020B0604020202020204" pitchFamily="34" charset="0"/>
              </a:rPr>
              <a:t>Dit is de meest inclusieve oplossing: </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nl-NL" sz="2800" b="0" dirty="0">
                <a:latin typeface="Arial" panose="020B0604020202020204" pitchFamily="34" charset="0"/>
                <a:cs typeface="Arial" panose="020B0604020202020204" pitchFamily="34" charset="0"/>
              </a:rPr>
              <a:t>Content is voor iedereen hetzelfde</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nl-NL" sz="2800" b="0" dirty="0">
                <a:latin typeface="Arial" panose="020B0604020202020204" pitchFamily="34" charset="0"/>
                <a:cs typeface="Arial" panose="020B0604020202020204" pitchFamily="34" charset="0"/>
              </a:rPr>
              <a:t>Het is gebruikersvriendelijk; de beschrijving is geïntegreerd in de tekst. Er zijn geen onderbrekingen. </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nl-NL" sz="2800" b="0" dirty="0">
                <a:latin typeface="Arial" panose="020B0604020202020204" pitchFamily="34" charset="0"/>
                <a:cs typeface="Arial" panose="020B0604020202020204" pitchFamily="34" charset="0"/>
              </a:rPr>
              <a:t>Deze oplossing is zeker van toegevoegde waarde als het een beschrijving is van een complexe afbeelding zoals een </a:t>
            </a:r>
            <a:r>
              <a:rPr lang="nl-NL" sz="2800" b="0" dirty="0" err="1">
                <a:latin typeface="Arial" panose="020B0604020202020204" pitchFamily="34" charset="0"/>
                <a:cs typeface="Arial" panose="020B0604020202020204" pitchFamily="34" charset="0"/>
              </a:rPr>
              <a:t>infographic</a:t>
            </a:r>
            <a:r>
              <a:rPr lang="nl-NL" sz="2800" b="0" dirty="0">
                <a:latin typeface="Arial" panose="020B0604020202020204" pitchFamily="34" charset="0"/>
                <a:cs typeface="Arial" panose="020B0604020202020204" pitchFamily="34" charset="0"/>
              </a:rPr>
              <a:t>, schema of diagram. </a:t>
            </a: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105</a:t>
            </a:fld>
            <a:endParaRPr lang="nl-NL"/>
          </a:p>
        </p:txBody>
      </p:sp>
    </p:spTree>
    <p:extLst>
      <p:ext uri="{BB962C8B-B14F-4D97-AF65-F5344CB8AC3E}">
        <p14:creationId xmlns:p14="http://schemas.microsoft.com/office/powerpoint/2010/main" val="31757238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Lengte tekst: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Tussen de 100 en 200 tekens is goed.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Sommige software breekt automatisch af op 250 tekens waardoor informatie verloren kan gaan.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Bovendien moet alternatieve tekst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scanbaar</a:t>
            </a:r>
            <a:r>
              <a:rPr lang="nl-NL" sz="1800" dirty="0">
                <a:effectLst/>
                <a:latin typeface="Calibri" panose="020F0502020204030204" pitchFamily="34" charset="0"/>
                <a:ea typeface="Calibri" panose="020F0502020204030204" pitchFamily="34" charset="0"/>
                <a:cs typeface="Times New Roman" panose="02020603050405020304" pitchFamily="18" charset="0"/>
              </a:rPr>
              <a:t>’ zijn voor de gebruiker.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Hoe geef je aan dat een afbeelding decoratief 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In Word kun je aanvinken dat een afbeelding decoratief is. De alternatieve tekst kan dan leeggelaten worden.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800" dirty="0">
                <a:effectLst/>
                <a:latin typeface="Calibri" panose="020F0502020204030204" pitchFamily="34" charset="0"/>
                <a:ea typeface="Calibri" panose="020F0502020204030204" pitchFamily="34" charset="0"/>
                <a:cs typeface="Times New Roman" panose="02020603050405020304" pitchFamily="18" charset="0"/>
              </a:rPr>
              <a:t>In HTML kun je een leeg alt-attribuut toevoegen (alt=“”). Het alt-attribuut moet wél altijd aanwezig zijn. </a:t>
            </a:r>
          </a:p>
          <a:p>
            <a:pPr marL="0" lvl="0" indent="0">
              <a:buNone/>
            </a:pPr>
            <a:endParaRPr lang="nl-NL" sz="2800" b="1"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106</a:t>
            </a:fld>
            <a:endParaRPr lang="nl-NL"/>
          </a:p>
        </p:txBody>
      </p:sp>
    </p:spTree>
    <p:extLst>
      <p:ext uri="{BB962C8B-B14F-4D97-AF65-F5344CB8AC3E}">
        <p14:creationId xmlns:p14="http://schemas.microsoft.com/office/powerpoint/2010/main" val="419720350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buFontTx/>
              <a:buNone/>
            </a:pPr>
            <a:endParaRPr lang="nl-NL" dirty="0"/>
          </a:p>
          <a:p>
            <a:pPr marL="0" lvl="0" indent="0">
              <a:buFontTx/>
              <a:buNone/>
            </a:pPr>
            <a:r>
              <a:rPr lang="nl-NL" dirty="0"/>
              <a:t>Bij deze techniek kan een gebruiker zelf kiezen of ze gebruik willen maken van de beeldbeschrijving. </a:t>
            </a:r>
          </a:p>
          <a:p>
            <a:pPr marL="0" lvl="0" indent="0">
              <a:buFontTx/>
              <a:buNone/>
            </a:pPr>
            <a:r>
              <a:rPr lang="nl-NL" dirty="0"/>
              <a:t>Bijvoorbeeld wel als ze een </a:t>
            </a:r>
            <a:r>
              <a:rPr lang="nl-NL" dirty="0" err="1"/>
              <a:t>infographic</a:t>
            </a:r>
            <a:r>
              <a:rPr lang="nl-NL" dirty="0"/>
              <a:t> op een telefoon bekijken en niet als ze de </a:t>
            </a:r>
            <a:r>
              <a:rPr lang="nl-NL" dirty="0" err="1"/>
              <a:t>infographic</a:t>
            </a:r>
            <a:r>
              <a:rPr lang="nl-NL" dirty="0"/>
              <a:t> op  groot PC-scherm bekijken. </a:t>
            </a:r>
          </a:p>
          <a:p>
            <a:pPr marL="0" lvl="0" indent="0">
              <a:buFontTx/>
              <a:buNone/>
            </a:pPr>
            <a:endParaRPr lang="nl-NL" dirty="0"/>
          </a:p>
          <a:p>
            <a:pPr marL="0" lvl="0" indent="0">
              <a:buFontTx/>
              <a:buNone/>
            </a:pPr>
            <a:r>
              <a:rPr lang="nl-NL" dirty="0"/>
              <a:t>Opmaak: Tabellen zijn bijvoorbeeld handig als het een beeldbeschrijving betreft van een taartdiagram, grafiek of </a:t>
            </a:r>
            <a:r>
              <a:rPr lang="nl-NL" dirty="0" err="1"/>
              <a:t>infographic</a:t>
            </a:r>
            <a:r>
              <a:rPr lang="nl-NL" dirty="0"/>
              <a:t>. </a:t>
            </a:r>
          </a:p>
          <a:p>
            <a:pPr marL="0" lvl="0" indent="0">
              <a:buFontTx/>
              <a:buNone/>
            </a:pPr>
            <a:endParaRPr lang="nl-NL" dirty="0"/>
          </a:p>
          <a:p>
            <a:pPr marL="0" lvl="0" indent="0">
              <a:buFontTx/>
              <a:buNone/>
            </a:pPr>
            <a:r>
              <a:rPr lang="nl-NL" dirty="0"/>
              <a:t>Als je linkt naar een andere plek waar de lange beeldbeschrijving staat, moet er altijd terug gelinkt kunnen worden naar de afbeelding waar beschrijving bij hoort. Dit om te voorkomen dat gebruikers moeten gaan zoeken waar ze gebleven waren in de publicatie. </a:t>
            </a: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107</a:t>
            </a:fld>
            <a:endParaRPr lang="nl-NL"/>
          </a:p>
        </p:txBody>
      </p:sp>
    </p:spTree>
    <p:extLst>
      <p:ext uri="{BB962C8B-B14F-4D97-AF65-F5344CB8AC3E}">
        <p14:creationId xmlns:p14="http://schemas.microsoft.com/office/powerpoint/2010/main" val="209676023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buNone/>
            </a:pPr>
            <a:endParaRPr lang="nl-NL" sz="2800" b="1"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108</a:t>
            </a:fld>
            <a:endParaRPr lang="nl-NL"/>
          </a:p>
        </p:txBody>
      </p:sp>
    </p:spTree>
    <p:extLst>
      <p:ext uri="{BB962C8B-B14F-4D97-AF65-F5344CB8AC3E}">
        <p14:creationId xmlns:p14="http://schemas.microsoft.com/office/powerpoint/2010/main" val="102632033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buFontTx/>
              <a:buNone/>
            </a:pPr>
            <a:r>
              <a:rPr lang="nl-NL" sz="2800" b="0" dirty="0">
                <a:latin typeface="Arial" panose="020B0604020202020204" pitchFamily="34" charset="0"/>
                <a:cs typeface="Arial" panose="020B0604020202020204" pitchFamily="34" charset="0"/>
              </a:rPr>
              <a:t>Deze Schermopname illustreert hoe </a:t>
            </a:r>
            <a:r>
              <a:rPr lang="nl-NL" sz="2800" b="0" dirty="0" err="1">
                <a:latin typeface="Arial" panose="020B0604020202020204" pitchFamily="34" charset="0"/>
                <a:cs typeface="Arial" panose="020B0604020202020204" pitchFamily="34" charset="0"/>
              </a:rPr>
              <a:t>schermleessoftware</a:t>
            </a:r>
            <a:r>
              <a:rPr lang="nl-NL" sz="2800" b="0" dirty="0">
                <a:latin typeface="Arial" panose="020B0604020202020204" pitchFamily="34" charset="0"/>
                <a:cs typeface="Arial" panose="020B0604020202020204" pitchFamily="34" charset="0"/>
              </a:rPr>
              <a:t> om kan gaan met afbeeldingen, alt-tekst, bijschrift en lange beeldbeschrijving. </a:t>
            </a:r>
          </a:p>
          <a:p>
            <a:pPr marL="0" lvl="0" indent="0">
              <a:buFontTx/>
              <a:buNone/>
            </a:pPr>
            <a:r>
              <a:rPr lang="nl-NL" sz="2800" b="0" dirty="0">
                <a:latin typeface="Arial" panose="020B0604020202020204" pitchFamily="34" charset="0"/>
                <a:cs typeface="Arial" panose="020B0604020202020204" pitchFamily="34" charset="0"/>
              </a:rPr>
              <a:t>Er is gebruik gemaakt van schermlezer NVDA. Deze benoemt semantische informatie (koppen, figuren), inhoud, maar ook de toetsenbordknoppen die gebruikt worden. De gebruiker kan zelf voorkeuren instellen van wat benoemd wordt en wat de snelheid is van de lezer. </a:t>
            </a:r>
          </a:p>
          <a:p>
            <a:pPr marL="457200" lvl="0" indent="-457200">
              <a:buFontTx/>
              <a:buChar char="-"/>
            </a:pPr>
            <a:endParaRPr lang="nl-NL" sz="2800" b="1" dirty="0">
              <a:latin typeface="Arial" panose="020B0604020202020204" pitchFamily="34" charset="0"/>
              <a:cs typeface="Arial" panose="020B0604020202020204" pitchFamily="34" charset="0"/>
            </a:endParaRPr>
          </a:p>
          <a:p>
            <a:pPr marL="457200" lvl="0" indent="-457200">
              <a:buFontTx/>
              <a:buChar char="-"/>
            </a:pPr>
            <a:endParaRPr lang="nl-NL" sz="2800" b="1"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109</a:t>
            </a:fld>
            <a:endParaRPr lang="nl-NL"/>
          </a:p>
        </p:txBody>
      </p:sp>
    </p:spTree>
    <p:extLst>
      <p:ext uri="{BB962C8B-B14F-4D97-AF65-F5344CB8AC3E}">
        <p14:creationId xmlns:p14="http://schemas.microsoft.com/office/powerpoint/2010/main" val="2933915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11</a:t>
            </a:fld>
            <a:endParaRPr lang="nl-NL"/>
          </a:p>
        </p:txBody>
      </p:sp>
    </p:spTree>
    <p:extLst>
      <p:ext uri="{BB962C8B-B14F-4D97-AF65-F5344CB8AC3E}">
        <p14:creationId xmlns:p14="http://schemas.microsoft.com/office/powerpoint/2010/main" val="421414896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2800" dirty="0">
                <a:latin typeface="Arial" panose="020B0604020202020204" pitchFamily="34" charset="0"/>
                <a:cs typeface="Arial" panose="020B0604020202020204" pitchFamily="34" charset="0"/>
              </a:rPr>
              <a:t>Bron: Natuur12, CC0, via </a:t>
            </a:r>
            <a:r>
              <a:rPr lang="nl-NL" sz="2800" dirty="0">
                <a:latin typeface="Arial" panose="020B0604020202020204" pitchFamily="34" charset="0"/>
                <a:cs typeface="Arial" panose="020B0604020202020204" pitchFamily="34" charset="0"/>
                <a:hlinkClick r:id="rId3"/>
              </a:rPr>
              <a:t>Wikimedia </a:t>
            </a:r>
            <a:r>
              <a:rPr lang="nl-NL" sz="2800" dirty="0" err="1">
                <a:latin typeface="Arial" panose="020B0604020202020204" pitchFamily="34" charset="0"/>
                <a:cs typeface="Arial" panose="020B0604020202020204" pitchFamily="34" charset="0"/>
                <a:hlinkClick r:id="rId3"/>
              </a:rPr>
              <a:t>Commons</a:t>
            </a:r>
            <a:r>
              <a:rPr lang="nl-NL" sz="2800" dirty="0">
                <a:latin typeface="Arial" panose="020B0604020202020204" pitchFamily="34" charset="0"/>
                <a:cs typeface="Arial" panose="020B0604020202020204" pitchFamily="34" charset="0"/>
                <a:hlinkClick r:id="rId3"/>
              </a:rPr>
              <a:t> – Doorsnede zeedijk</a:t>
            </a:r>
            <a:endParaRPr lang="nl-NL" sz="4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sz="28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2800" b="0" dirty="0">
                <a:latin typeface="Arial" panose="020B0604020202020204" pitchFamily="34" charset="0"/>
                <a:cs typeface="Arial" panose="020B0604020202020204" pitchFamily="34" charset="0"/>
              </a:rPr>
              <a:t>Voorbeeld van een opdracht in een educatieve publicatie. Hier volstaat een korte beeldbeschrijving niet. </a:t>
            </a: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110</a:t>
            </a:fld>
            <a:endParaRPr lang="nl-NL"/>
          </a:p>
        </p:txBody>
      </p:sp>
    </p:spTree>
    <p:extLst>
      <p:ext uri="{BB962C8B-B14F-4D97-AF65-F5344CB8AC3E}">
        <p14:creationId xmlns:p14="http://schemas.microsoft.com/office/powerpoint/2010/main" val="137892013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14000"/>
              </a:lnSpc>
              <a:spcBef>
                <a:spcPts val="0"/>
              </a:spcBef>
              <a:spcAft>
                <a:spcPts val="800"/>
              </a:spcAft>
              <a:buClrTx/>
              <a:buSzTx/>
              <a:buFont typeface="Arial" panose="020B0604020202020204" pitchFamily="34" charset="0"/>
              <a:buNone/>
              <a:tabLst/>
              <a:defRPr/>
            </a:pPr>
            <a:r>
              <a:rPr lang="nl-NL" dirty="0"/>
              <a:t>Deze dia geeft een voorbeeld van hoe een lange beeldbeschrijving er uit kan zien. Deze beeldomschrijving is gemaakt door een didactisch specialist en ervaren beeldbeschrijver. </a:t>
            </a:r>
          </a:p>
          <a:p>
            <a:pPr marL="0" marR="0" lvl="0" indent="0" algn="l" defTabSz="914400" rtl="0" eaLnBrk="1" fontAlgn="auto" latinLnBrk="0" hangingPunct="1">
              <a:lnSpc>
                <a:spcPct val="114000"/>
              </a:lnSpc>
              <a:spcBef>
                <a:spcPts val="0"/>
              </a:spcBef>
              <a:spcAft>
                <a:spcPts val="800"/>
              </a:spcAft>
              <a:buClrTx/>
              <a:buSzTx/>
              <a:buFont typeface="Arial" panose="020B0604020202020204" pitchFamily="34" charset="0"/>
              <a:buNone/>
              <a:tabLst/>
              <a:defRPr/>
            </a:pPr>
            <a:r>
              <a:rPr lang="nl-NL" dirty="0"/>
              <a:t>Hier is gebruik gemaakt van opmaak (kop en opsomming)</a:t>
            </a:r>
          </a:p>
          <a:p>
            <a:pPr marL="0" lvl="0" indent="0">
              <a:buFont typeface="Arial" panose="020B0604020202020204" pitchFamily="34" charset="0"/>
              <a:buNone/>
            </a:pPr>
            <a:r>
              <a:rPr lang="nl-NL" dirty="0"/>
              <a:t>Let op: Geef in een beeldbeschrijving genoeg informatie, om een vraag te beantwoorden, maar geef geen antwoorden weg. Ook niet op vervolgvragen. </a:t>
            </a:r>
          </a:p>
          <a:p>
            <a:pPr marL="1143000" lvl="1" indent="-685800">
              <a:lnSpc>
                <a:spcPct val="114000"/>
              </a:lnSpc>
              <a:spcAft>
                <a:spcPts val="800"/>
              </a:spcAft>
              <a:buFontTx/>
              <a:buChar char="-"/>
            </a:pPr>
            <a:endParaRPr lang="nl-NL" sz="4800" dirty="0">
              <a:latin typeface="Arial" panose="020B0604020202020204" pitchFamily="34" charset="0"/>
              <a:cs typeface="Arial" panose="020B0604020202020204" pitchFamily="34" charset="0"/>
            </a:endParaRPr>
          </a:p>
          <a:p>
            <a:pPr marL="0" lvl="0" indent="0">
              <a:buNone/>
            </a:pPr>
            <a:endParaRPr lang="nl-NL" sz="2800" b="1"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111</a:t>
            </a:fld>
            <a:endParaRPr lang="nl-NL"/>
          </a:p>
        </p:txBody>
      </p:sp>
    </p:spTree>
    <p:extLst>
      <p:ext uri="{BB962C8B-B14F-4D97-AF65-F5344CB8AC3E}">
        <p14:creationId xmlns:p14="http://schemas.microsoft.com/office/powerpoint/2010/main" val="375423096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buNone/>
            </a:pPr>
            <a:r>
              <a:rPr lang="nl-NL" sz="2800" b="0" dirty="0">
                <a:latin typeface="Arial" panose="020B0604020202020204" pitchFamily="34" charset="0"/>
                <a:cs typeface="Arial" panose="020B0604020202020204" pitchFamily="34" charset="0"/>
              </a:rPr>
              <a:t>Bron afbeelding: https://pixabay.com/de/vectors/eiffelturm-paris-silhouette-307022/</a:t>
            </a:r>
          </a:p>
          <a:p>
            <a:pPr marL="0" lvl="0" indent="0">
              <a:buNone/>
            </a:pPr>
            <a:r>
              <a:rPr lang="nl-NL" sz="2800" b="0" dirty="0">
                <a:latin typeface="Arial" panose="020B0604020202020204" pitchFamily="34" charset="0"/>
                <a:cs typeface="Arial" panose="020B0604020202020204" pitchFamily="34" charset="0"/>
              </a:rPr>
              <a:t>Voorbeeld afbeelding van de Eiffeltoren</a:t>
            </a:r>
          </a:p>
          <a:p>
            <a:pPr marL="457200" lvl="0" indent="-457200">
              <a:buFontTx/>
              <a:buChar char="-"/>
            </a:pPr>
            <a:r>
              <a:rPr lang="nl-NL" sz="2800" b="0" dirty="0">
                <a:latin typeface="Arial" panose="020B0604020202020204" pitchFamily="34" charset="0"/>
                <a:cs typeface="Arial" panose="020B0604020202020204" pitchFamily="34" charset="0"/>
              </a:rPr>
              <a:t>Waar: gaat de context over Parijs, over iconische gebouwen of over staalconstructies? Welke informatie staat al in de omliggende tekst?</a:t>
            </a:r>
          </a:p>
          <a:p>
            <a:pPr marL="457200" lvl="0" indent="-457200">
              <a:buFontTx/>
              <a:buChar char="-"/>
            </a:pPr>
            <a:r>
              <a:rPr lang="nl-NL" sz="2800" b="0" dirty="0">
                <a:latin typeface="Arial" panose="020B0604020202020204" pitchFamily="34" charset="0"/>
                <a:cs typeface="Arial" panose="020B0604020202020204" pitchFamily="34" charset="0"/>
              </a:rPr>
              <a:t>Wat: Zijn er bijzonderheden aan de afbeelding? Is het bijvoorbeeld de Eiffeltoren uitgelicht in de nacht, overdag of staat het in de steigers?</a:t>
            </a:r>
          </a:p>
          <a:p>
            <a:pPr marL="457200" lvl="0" indent="-457200">
              <a:buFontTx/>
              <a:buChar char="-"/>
            </a:pPr>
            <a:r>
              <a:rPr lang="nl-NL" sz="2800" b="0" dirty="0">
                <a:latin typeface="Arial" panose="020B0604020202020204" pitchFamily="34" charset="0"/>
                <a:cs typeface="Arial" panose="020B0604020202020204" pitchFamily="34" charset="0"/>
              </a:rPr>
              <a:t>Waarom: Is de afbeelding decoratief, onderdeel van een vraag, verduidelijkt de afbeelding de tekst?</a:t>
            </a:r>
          </a:p>
          <a:p>
            <a:pPr marL="457200" lvl="0" indent="-457200">
              <a:buFontTx/>
              <a:buChar char="-"/>
            </a:pPr>
            <a:r>
              <a:rPr lang="nl-NL" sz="2800" b="0" dirty="0">
                <a:latin typeface="Arial" panose="020B0604020202020204" pitchFamily="34" charset="0"/>
                <a:cs typeface="Arial" panose="020B0604020202020204" pitchFamily="34" charset="0"/>
              </a:rPr>
              <a:t>Wie: wat is de doelgroep van een publicatie? Leeftijd, kennisniveau. Kent de doelgroep de Eiffeltoren, weet de doelgroep waar deze staat?</a:t>
            </a:r>
          </a:p>
          <a:p>
            <a:pPr marL="0" lvl="0" indent="0">
              <a:buFontTx/>
              <a:buNone/>
            </a:pPr>
            <a:endParaRPr lang="nl-NL" sz="2800" b="0" dirty="0">
              <a:latin typeface="Arial" panose="020B0604020202020204" pitchFamily="34" charset="0"/>
              <a:cs typeface="Arial" panose="020B0604020202020204" pitchFamily="34" charset="0"/>
            </a:endParaRPr>
          </a:p>
          <a:p>
            <a:pPr marL="0" lvl="0" indent="0">
              <a:buFontTx/>
              <a:buNone/>
            </a:pPr>
            <a:r>
              <a:rPr lang="nl-NL" sz="2800" b="0" dirty="0">
                <a:latin typeface="Arial" panose="020B0604020202020204" pitchFamily="34" charset="0"/>
                <a:cs typeface="Arial" panose="020B0604020202020204" pitchFamily="34" charset="0"/>
              </a:rPr>
              <a:t>In de verdiepende workshop zullen we verder ingaan op de inhoud van een beeldbeschrijving. </a:t>
            </a:r>
          </a:p>
          <a:p>
            <a:pPr marL="0" lvl="0" indent="0">
              <a:buFontTx/>
              <a:buNone/>
            </a:pPr>
            <a:endParaRPr lang="nl-NL" sz="2800" b="0" dirty="0">
              <a:latin typeface="Arial" panose="020B0604020202020204" pitchFamily="34" charset="0"/>
              <a:cs typeface="Arial" panose="020B0604020202020204" pitchFamily="34" charset="0"/>
            </a:endParaRPr>
          </a:p>
          <a:p>
            <a:pPr lvl="0">
              <a:buFontTx/>
              <a:buNone/>
            </a:pPr>
            <a:r>
              <a:rPr lang="nl-NL" sz="2800" b="1" dirty="0">
                <a:latin typeface="Arial" panose="020B0604020202020204" pitchFamily="34" charset="0"/>
                <a:cs typeface="Arial" panose="020B0604020202020204" pitchFamily="34" charset="0"/>
              </a:rPr>
              <a:t>Schrijven = </a:t>
            </a:r>
            <a:r>
              <a:rPr lang="nl-NL" sz="2800" b="1" dirty="0" err="1">
                <a:latin typeface="Arial" panose="020B0604020202020204" pitchFamily="34" charset="0"/>
                <a:cs typeface="Arial" panose="020B0604020202020204" pitchFamily="34" charset="0"/>
              </a:rPr>
              <a:t>beeldbeschrijven</a:t>
            </a:r>
            <a:r>
              <a:rPr lang="nl-NL" sz="2800" b="1" dirty="0">
                <a:latin typeface="Arial" panose="020B0604020202020204" pitchFamily="34" charset="0"/>
                <a:cs typeface="Arial" panose="020B0604020202020204" pitchFamily="34" charset="0"/>
              </a:rPr>
              <a:t>. </a:t>
            </a:r>
            <a:r>
              <a:rPr lang="nl-NL" sz="2800" dirty="0">
                <a:latin typeface="Arial" panose="020B0604020202020204" pitchFamily="34" charset="0"/>
                <a:cs typeface="Arial" panose="020B0604020202020204" pitchFamily="34" charset="0"/>
              </a:rPr>
              <a:t>Betrek redactie en auteurs tijdens het productieproces. </a:t>
            </a:r>
          </a:p>
          <a:p>
            <a:pPr marL="457200" lvl="0" indent="-457200">
              <a:buFontTx/>
              <a:buChar char="-"/>
            </a:pPr>
            <a:r>
              <a:rPr lang="nl-NL" sz="2800" dirty="0">
                <a:latin typeface="Arial" panose="020B0604020202020204" pitchFamily="34" charset="0"/>
                <a:cs typeface="Arial" panose="020B0604020202020204" pitchFamily="34" charset="0"/>
              </a:rPr>
              <a:t>Efficiënter dan achteraf aanvullen</a:t>
            </a:r>
          </a:p>
          <a:p>
            <a:pPr marL="457200" lvl="0" indent="-457200">
              <a:buFontTx/>
              <a:buChar char="-"/>
            </a:pPr>
            <a:r>
              <a:rPr lang="nl-NL" sz="2800" dirty="0">
                <a:latin typeface="Arial" panose="020B0604020202020204" pitchFamily="34" charset="0"/>
                <a:cs typeface="Arial" panose="020B0604020202020204" pitchFamily="34" charset="0"/>
              </a:rPr>
              <a:t>Eenduidige stijl</a:t>
            </a:r>
          </a:p>
          <a:p>
            <a:pPr marL="457200" lvl="0" indent="-457200">
              <a:buFontTx/>
              <a:buChar char="-"/>
            </a:pPr>
            <a:r>
              <a:rPr lang="nl-NL" sz="2800" dirty="0">
                <a:latin typeface="Arial" panose="020B0604020202020204" pitchFamily="34" charset="0"/>
                <a:cs typeface="Arial" panose="020B0604020202020204" pitchFamily="34" charset="0"/>
              </a:rPr>
              <a:t>Kwaliteit context (omliggende tekst) verbetert. </a:t>
            </a:r>
          </a:p>
          <a:p>
            <a:pPr marL="0" lvl="0" indent="0">
              <a:buFontTx/>
              <a:buNone/>
            </a:pPr>
            <a:endParaRPr lang="nl-NL" sz="2800" b="0" dirty="0">
              <a:latin typeface="Arial" panose="020B0604020202020204" pitchFamily="34" charset="0"/>
              <a:cs typeface="Arial" panose="020B0604020202020204" pitchFamily="34" charset="0"/>
            </a:endParaRPr>
          </a:p>
          <a:p>
            <a:pPr marL="457200" lvl="0" indent="-457200">
              <a:buFontTx/>
              <a:buChar char="-"/>
            </a:pPr>
            <a:endParaRPr lang="nl-NL" sz="2800" b="1"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112</a:t>
            </a:fld>
            <a:endParaRPr lang="nl-NL"/>
          </a:p>
        </p:txBody>
      </p:sp>
    </p:spTree>
    <p:extLst>
      <p:ext uri="{BB962C8B-B14F-4D97-AF65-F5344CB8AC3E}">
        <p14:creationId xmlns:p14="http://schemas.microsoft.com/office/powerpoint/2010/main" val="225793417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lvl="0" indent="-171450">
              <a:lnSpc>
                <a:spcPct val="107000"/>
              </a:lnSpc>
              <a:buFont typeface="Arial" panose="020B0604020202020204" pitchFamily="34" charset="0"/>
              <a:buChar char="•"/>
            </a:pPr>
            <a:r>
              <a:rPr lang="nl-NL" dirty="0"/>
              <a:t>Komen Inhoud en functie overeen met de afbeelding</a:t>
            </a:r>
          </a:p>
          <a:p>
            <a:pPr marL="171450" lvl="0" indent="-171450">
              <a:lnSpc>
                <a:spcPct val="107000"/>
              </a:lnSpc>
              <a:buFont typeface="Arial" panose="020B0604020202020204" pitchFamily="34" charset="0"/>
              <a:buChar char="•"/>
            </a:pPr>
            <a:r>
              <a:rPr lang="nl-NL" dirty="0"/>
              <a:t>Gaat er geen informatie verloren? </a:t>
            </a:r>
          </a:p>
          <a:p>
            <a:pPr marL="171450" lvl="0" indent="-171450">
              <a:lnSpc>
                <a:spcPct val="107000"/>
              </a:lnSpc>
              <a:buFont typeface="Arial" panose="020B0604020202020204" pitchFamily="34" charset="0"/>
              <a:buChar char="•"/>
            </a:pPr>
            <a:r>
              <a:rPr lang="nl-NL" dirty="0"/>
              <a:t>Als er tekst in de afbeelding staat, staat deze dan ook in de beeldomschrijving? </a:t>
            </a:r>
          </a:p>
          <a:p>
            <a:pPr marL="171450" lvl="0" indent="-171450">
              <a:lnSpc>
                <a:spcPct val="107000"/>
              </a:lnSpc>
              <a:buFont typeface="Arial" panose="020B0604020202020204" pitchFamily="34" charset="0"/>
              <a:buChar char="•"/>
            </a:pPr>
            <a:r>
              <a:rPr lang="nl-NL" dirty="0"/>
              <a:t>Wordt niet meerdere malen dezelfde informatie gegeven? </a:t>
            </a:r>
            <a:endParaRPr lang="nl-NL" sz="2800" b="1"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113</a:t>
            </a:fld>
            <a:endParaRPr lang="nl-NL"/>
          </a:p>
        </p:txBody>
      </p:sp>
    </p:spTree>
    <p:extLst>
      <p:ext uri="{BB962C8B-B14F-4D97-AF65-F5344CB8AC3E}">
        <p14:creationId xmlns:p14="http://schemas.microsoft.com/office/powerpoint/2010/main" val="315977722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hlinkClick r:id="rId3"/>
              </a:rPr>
              <a:t>Alt-</a:t>
            </a:r>
            <a:r>
              <a:rPr lang="nl-NL" dirty="0" err="1">
                <a:hlinkClick r:id="rId3"/>
              </a:rPr>
              <a:t>text</a:t>
            </a:r>
            <a:r>
              <a:rPr lang="nl-NL" dirty="0">
                <a:hlinkClick r:id="rId3"/>
              </a:rPr>
              <a:t> checker</a:t>
            </a:r>
            <a:r>
              <a:rPr lang="nl-NL" dirty="0"/>
              <a:t> (</a:t>
            </a:r>
            <a:r>
              <a:rPr lang="nl-NL" dirty="0" err="1"/>
              <a:t>chrome</a:t>
            </a:r>
            <a:r>
              <a:rPr lang="nl-NL" dirty="0"/>
              <a:t> extensie)</a:t>
            </a:r>
          </a:p>
          <a:p>
            <a:pPr marL="0" lvl="0" indent="0">
              <a:buNone/>
            </a:pPr>
            <a:endParaRPr lang="nl-NL" sz="2800" b="0"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114</a:t>
            </a:fld>
            <a:endParaRPr lang="nl-NL"/>
          </a:p>
        </p:txBody>
      </p:sp>
    </p:spTree>
    <p:extLst>
      <p:ext uri="{BB962C8B-B14F-4D97-AF65-F5344CB8AC3E}">
        <p14:creationId xmlns:p14="http://schemas.microsoft.com/office/powerpoint/2010/main" val="132945237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85D18-C292-4168-A778-4538EA32966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697088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28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800">
              <a:latin typeface="Arial" panose="020B0604020202020204" pitchFamily="34" charset="0"/>
              <a:cs typeface="Arial" panose="020B0604020202020204" pitchFamily="34" charset="0"/>
            </a:endParaRPr>
          </a:p>
          <a:p>
            <a:pPr marL="0" lvl="0" indent="0">
              <a:buNone/>
            </a:pPr>
            <a:endParaRPr lang="nl-NL" sz="2800" b="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116</a:t>
            </a:fld>
            <a:endParaRPr lang="nl-NL"/>
          </a:p>
        </p:txBody>
      </p:sp>
    </p:spTree>
    <p:extLst>
      <p:ext uri="{BB962C8B-B14F-4D97-AF65-F5344CB8AC3E}">
        <p14:creationId xmlns:p14="http://schemas.microsoft.com/office/powerpoint/2010/main" val="1182807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endParaRPr lang="nl-NL" sz="1200" kern="120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12</a:t>
            </a:fld>
            <a:endParaRPr lang="nl-NL"/>
          </a:p>
        </p:txBody>
      </p:sp>
    </p:spTree>
    <p:extLst>
      <p:ext uri="{BB962C8B-B14F-4D97-AF65-F5344CB8AC3E}">
        <p14:creationId xmlns:p14="http://schemas.microsoft.com/office/powerpoint/2010/main" val="880814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endParaRPr lang="nl-NL" sz="1200" b="0" i="0" kern="120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13</a:t>
            </a:fld>
            <a:endParaRPr lang="nl-NL"/>
          </a:p>
        </p:txBody>
      </p:sp>
    </p:spTree>
    <p:extLst>
      <p:ext uri="{BB962C8B-B14F-4D97-AF65-F5344CB8AC3E}">
        <p14:creationId xmlns:p14="http://schemas.microsoft.com/office/powerpoint/2010/main" val="3089228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07000"/>
              </a:lnSpc>
              <a:buFont typeface="Symbol" panose="05050102010706020507" pitchFamily="18" charset="2"/>
              <a:buNone/>
            </a:pPr>
            <a:r>
              <a:rPr lang="nl-NL" sz="1800">
                <a:effectLst/>
                <a:latin typeface="Calibri" panose="020F0502020204030204" pitchFamily="34" charset="0"/>
                <a:ea typeface="Calibri" panose="020F0502020204030204" pitchFamily="34" charset="0"/>
                <a:cs typeface="Times New Roman" panose="02020603050405020304" pitchFamily="18" charset="0"/>
              </a:rPr>
              <a:t>Advies</a:t>
            </a:r>
          </a:p>
          <a:p>
            <a:pPr marL="285750" lvl="0" indent="-285750">
              <a:lnSpc>
                <a:spcPct val="107000"/>
              </a:lnSpc>
              <a:buFont typeface="Arial" panose="020B0604020202020204" pitchFamily="34" charset="0"/>
              <a:buChar char="•"/>
            </a:pPr>
            <a:r>
              <a:rPr lang="nl-NL" sz="1800">
                <a:effectLst/>
                <a:latin typeface="Calibri" panose="020F0502020204030204" pitchFamily="34" charset="0"/>
                <a:ea typeface="Calibri" panose="020F0502020204030204" pitchFamily="34" charset="0"/>
                <a:cs typeface="Times New Roman" panose="02020603050405020304" pitchFamily="18" charset="0"/>
              </a:rPr>
              <a:t>Controleer je eigen publicaties op paginatitels</a:t>
            </a:r>
          </a:p>
          <a:p>
            <a:pPr marL="285750" lvl="0" indent="-285750">
              <a:lnSpc>
                <a:spcPct val="107000"/>
              </a:lnSpc>
              <a:buFont typeface="Arial" panose="020B0604020202020204" pitchFamily="34" charset="0"/>
              <a:buChar char="•"/>
            </a:pPr>
            <a:r>
              <a:rPr lang="nl-NL" sz="1800">
                <a:effectLst/>
                <a:latin typeface="Calibri" panose="020F0502020204030204" pitchFamily="34" charset="0"/>
                <a:ea typeface="Calibri" panose="020F0502020204030204" pitchFamily="34" charset="0"/>
                <a:cs typeface="Times New Roman" panose="02020603050405020304" pitchFamily="18" charset="0"/>
              </a:rPr>
              <a:t>Los problemen op</a:t>
            </a:r>
          </a:p>
          <a:p>
            <a:pPr marL="285750" indent="-285750">
              <a:buFont typeface="Arial" panose="020B0604020202020204" pitchFamily="34" charset="0"/>
              <a:buChar char="•"/>
            </a:pPr>
            <a:r>
              <a:rPr lang="nl-NL" sz="1800">
                <a:effectLst/>
                <a:latin typeface="Calibri" panose="020F0502020204030204" pitchFamily="34" charset="0"/>
                <a:ea typeface="Calibri" panose="020F0502020204030204" pitchFamily="34" charset="0"/>
                <a:cs typeface="Times New Roman" panose="02020603050405020304" pitchFamily="18" charset="0"/>
              </a:rPr>
              <a:t>Deel kennis en pas eventueel werkinstructies aan</a:t>
            </a:r>
            <a:endParaRPr lang="nl-NL" sz="1200" b="0" i="0" kern="120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14</a:t>
            </a:fld>
            <a:endParaRPr lang="nl-NL"/>
          </a:p>
        </p:txBody>
      </p:sp>
    </p:spTree>
    <p:extLst>
      <p:ext uri="{BB962C8B-B14F-4D97-AF65-F5344CB8AC3E}">
        <p14:creationId xmlns:p14="http://schemas.microsoft.com/office/powerpoint/2010/main" val="1269751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a:solidFill>
                  <a:schemeClr val="tx1"/>
                </a:solidFill>
                <a:effectLst/>
                <a:latin typeface="+mn-lt"/>
                <a:ea typeface="+mn-ea"/>
                <a:cs typeface="+mn-cs"/>
              </a:rPr>
              <a:t>Basiskennis:</a:t>
            </a:r>
          </a:p>
          <a:p>
            <a:r>
              <a:rPr lang="nl-NL" sz="1200" b="0" i="0" kern="1200">
                <a:solidFill>
                  <a:schemeClr val="tx1"/>
                </a:solidFill>
                <a:effectLst/>
                <a:latin typeface="+mn-lt"/>
                <a:ea typeface="+mn-ea"/>
                <a:cs typeface="+mn-cs"/>
              </a:rPr>
              <a:t>Voor nu: weten van bestaan, globale inhoud, naslagwerk, kunnen (laten) gebruiken</a:t>
            </a:r>
          </a:p>
          <a:p>
            <a:r>
              <a:rPr lang="nl-NL" sz="1200" b="0" i="0" kern="1200">
                <a:solidFill>
                  <a:schemeClr val="tx1"/>
                </a:solidFill>
                <a:effectLst/>
                <a:latin typeface="+mn-lt"/>
                <a:ea typeface="+mn-ea"/>
                <a:cs typeface="+mn-cs"/>
              </a:rPr>
              <a:t>Voor PDF geldt als eis PDF/UA (een PDF 1.7 met eisen uit WCAG 2.0)</a:t>
            </a:r>
          </a:p>
          <a:p>
            <a:pPr marL="171450" indent="-171450">
              <a:buFont typeface="Arial" panose="020B0604020202020204" pitchFamily="34" charset="0"/>
              <a:buChar char="•"/>
            </a:pPr>
            <a:endParaRPr lang="nl-NL"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nl-NL" sz="1200">
                <a:latin typeface="Arial" panose="020B0604020202020204" pitchFamily="34" charset="0"/>
                <a:cs typeface="Arial" panose="020B0604020202020204" pitchFamily="34" charset="0"/>
              </a:rPr>
              <a:t>Belangrijke internationale standaard</a:t>
            </a:r>
          </a:p>
          <a:p>
            <a:pPr marL="171450" indent="-171450">
              <a:buFont typeface="Arial" panose="020B0604020202020204" pitchFamily="34" charset="0"/>
              <a:buChar char="•"/>
            </a:pPr>
            <a:r>
              <a:rPr lang="nl-NL" sz="1200">
                <a:latin typeface="Arial" panose="020B0604020202020204" pitchFamily="34" charset="0"/>
                <a:cs typeface="Arial" panose="020B0604020202020204" pitchFamily="34" charset="0"/>
              </a:rPr>
              <a:t>ook als onderdeel van wetgeving om aan formele eisen te voldoen</a:t>
            </a:r>
          </a:p>
          <a:p>
            <a:pPr marL="171450" indent="-171450">
              <a:buFont typeface="Arial" panose="020B0604020202020204" pitchFamily="34" charset="0"/>
              <a:buChar char="•"/>
            </a:pPr>
            <a:r>
              <a:rPr lang="nl-NL" sz="1200">
                <a:latin typeface="Arial" panose="020B0604020202020204" pitchFamily="34" charset="0"/>
                <a:cs typeface="Arial" panose="020B0604020202020204" pitchFamily="34" charset="0"/>
              </a:rPr>
              <a:t>geen prettig leesvoer</a:t>
            </a:r>
          </a:p>
          <a:p>
            <a:pPr marL="171450" indent="-171450">
              <a:buFont typeface="Arial" panose="020B0604020202020204" pitchFamily="34" charset="0"/>
              <a:buChar char="•"/>
            </a:pPr>
            <a:r>
              <a:rPr lang="nl-NL" sz="1200">
                <a:latin typeface="Arial" panose="020B0604020202020204" pitchFamily="34" charset="0"/>
                <a:cs typeface="Arial" panose="020B0604020202020204" pitchFamily="34" charset="0"/>
              </a:rPr>
              <a:t>bedoeld als naslagwerk en als referentie voor opdrachtnemers</a:t>
            </a:r>
          </a:p>
          <a:p>
            <a:pPr marL="171450" indent="-171450">
              <a:buFont typeface="Arial" panose="020B0604020202020204" pitchFamily="34" charset="0"/>
              <a:buChar char="•"/>
            </a:pPr>
            <a:r>
              <a:rPr lang="nl-NL" sz="1200">
                <a:latin typeface="Arial" panose="020B0604020202020204" pitchFamily="34" charset="0"/>
                <a:cs typeface="Arial" panose="020B0604020202020204" pitchFamily="34" charset="0"/>
              </a:rPr>
              <a:t>nuttig als kennisbron</a:t>
            </a:r>
          </a:p>
          <a:p>
            <a:pPr marL="171450" indent="-171450">
              <a:buFont typeface="Arial" panose="020B0604020202020204" pitchFamily="34" charset="0"/>
              <a:buChar char="•"/>
            </a:pPr>
            <a:r>
              <a:rPr lang="nl-NL" sz="1200">
                <a:latin typeface="Arial" panose="020B0604020202020204" pitchFamily="34" charset="0"/>
                <a:cs typeface="Arial" panose="020B0604020202020204" pitchFamily="34" charset="0"/>
              </a:rPr>
              <a:t>aan verandering onderhevig</a:t>
            </a:r>
          </a:p>
          <a:p>
            <a:pPr marL="0" lvl="0" indent="0">
              <a:buFont typeface="Arial" panose="020B0604020202020204" pitchFamily="34" charset="0"/>
              <a:buNone/>
            </a:pPr>
            <a:endParaRPr lang="nl-NL" sz="1200" b="1" kern="1200">
              <a:solidFill>
                <a:schemeClr val="tx1"/>
              </a:solidFill>
              <a:effectLst/>
              <a:latin typeface="+mn-lt"/>
              <a:ea typeface="+mn-ea"/>
              <a:cs typeface="+mn-cs"/>
            </a:endParaRPr>
          </a:p>
          <a:p>
            <a:pPr marL="171450" lvl="0" indent="-171450">
              <a:buFont typeface="Arial" panose="020B0604020202020204" pitchFamily="34" charset="0"/>
              <a:buChar char="•"/>
            </a:pPr>
            <a:r>
              <a:rPr lang="nl-NL" sz="1200" b="0" kern="1200">
                <a:solidFill>
                  <a:schemeClr val="tx1"/>
                </a:solidFill>
                <a:effectLst/>
                <a:latin typeface="+mn-lt"/>
                <a:ea typeface="+mn-ea"/>
                <a:cs typeface="+mn-cs"/>
              </a:rPr>
              <a:t>niet voor iedereen doorgrondelijk (‘toegankelijk’) </a:t>
            </a:r>
            <a:r>
              <a:rPr lang="nl-NL" sz="1200" kern="1200">
                <a:solidFill>
                  <a:schemeClr val="tx1"/>
                </a:solidFill>
                <a:effectLst/>
                <a:latin typeface="+mn-lt"/>
                <a:ea typeface="+mn-ea"/>
                <a:cs typeface="+mn-cs"/>
              </a:rPr>
              <a:t>vanwege de vele details, uitzonderingen en technische specificaties.  Daarom: </a:t>
            </a:r>
          </a:p>
          <a:p>
            <a:pPr marL="628650" lvl="1" indent="-171450">
              <a:buFont typeface="Arial" panose="020B0604020202020204" pitchFamily="34" charset="0"/>
              <a:buChar char="•"/>
            </a:pPr>
            <a:r>
              <a:rPr lang="nl-NL" sz="1200" kern="1200">
                <a:solidFill>
                  <a:schemeClr val="tx1"/>
                </a:solidFill>
                <a:effectLst/>
                <a:latin typeface="+mn-lt"/>
                <a:ea typeface="+mn-ea"/>
                <a:cs typeface="+mn-cs"/>
              </a:rPr>
              <a:t>belangrijk om de globale principes en uitgangspunten te onthouden en niet in de details te verdrinken. </a:t>
            </a:r>
          </a:p>
          <a:p>
            <a:pPr marL="628650" lvl="1" indent="-171450">
              <a:buFont typeface="Arial" panose="020B0604020202020204" pitchFamily="34" charset="0"/>
              <a:buChar char="•"/>
            </a:pPr>
            <a:r>
              <a:rPr lang="nl-NL" sz="1200" kern="1200">
                <a:solidFill>
                  <a:schemeClr val="tx1"/>
                </a:solidFill>
                <a:effectLst/>
                <a:latin typeface="+mn-lt"/>
                <a:ea typeface="+mn-ea"/>
                <a:cs typeface="+mn-cs"/>
              </a:rPr>
              <a:t>Gidsen we jullie door het waarom, wat en hoe van een aantal richtlijnen voor gebruikers</a:t>
            </a:r>
          </a:p>
          <a:p>
            <a:pPr marL="0" lvl="0" indent="0">
              <a:buFont typeface="Arial" panose="020B0604020202020204" pitchFamily="34" charset="0"/>
              <a:buNone/>
            </a:pPr>
            <a:endParaRPr lang="nl-NL" sz="1200" b="1" kern="1200">
              <a:solidFill>
                <a:schemeClr val="tx1"/>
              </a:solidFill>
              <a:effectLst/>
              <a:latin typeface="+mn-lt"/>
              <a:ea typeface="+mn-ea"/>
              <a:cs typeface="+mn-cs"/>
            </a:endParaRPr>
          </a:p>
          <a:p>
            <a:endParaRPr lang="nl-NL" sz="1200" b="0" i="0" kern="120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15</a:t>
            </a:fld>
            <a:endParaRPr lang="nl-NL"/>
          </a:p>
        </p:txBody>
      </p:sp>
    </p:spTree>
    <p:extLst>
      <p:ext uri="{BB962C8B-B14F-4D97-AF65-F5344CB8AC3E}">
        <p14:creationId xmlns:p14="http://schemas.microsoft.com/office/powerpoint/2010/main" val="849731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buFont typeface="Arial" panose="020B0604020202020204" pitchFamily="34" charset="0"/>
              <a:buNone/>
            </a:pPr>
            <a:r>
              <a:rPr lang="nl-NL" sz="1000">
                <a:latin typeface="Arial" panose="020B0604020202020204" pitchFamily="34" charset="0"/>
                <a:cs typeface="Arial" panose="020B0604020202020204" pitchFamily="34" charset="0"/>
              </a:rPr>
              <a:t>Voordelen van standaard: een naslagwerk</a:t>
            </a:r>
          </a:p>
          <a:p>
            <a:pPr marL="628650" lvl="1" indent="-171450">
              <a:buFont typeface="Arial" panose="020B0604020202020204" pitchFamily="34" charset="0"/>
              <a:buChar char="•"/>
            </a:pPr>
            <a:r>
              <a:rPr lang="nl-NL" sz="1000">
                <a:latin typeface="Arial" panose="020B0604020202020204" pitchFamily="34" charset="0"/>
                <a:cs typeface="Arial" panose="020B0604020202020204" pitchFamily="34" charset="0"/>
              </a:rPr>
              <a:t>WCAG is vooral een naslagwerk voor </a:t>
            </a:r>
            <a:r>
              <a:rPr lang="nl-NL" sz="1000" err="1">
                <a:latin typeface="Arial" panose="020B0604020202020204" pitchFamily="34" charset="0"/>
                <a:cs typeface="Arial" panose="020B0604020202020204" pitchFamily="34" charset="0"/>
              </a:rPr>
              <a:t>pro-actief</a:t>
            </a:r>
            <a:r>
              <a:rPr lang="nl-NL" sz="1000">
                <a:latin typeface="Arial" panose="020B0604020202020204" pitchFamily="34" charset="0"/>
                <a:cs typeface="Arial" panose="020B0604020202020204" pitchFamily="34" charset="0"/>
              </a:rPr>
              <a:t> gebruik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00" b="0" kern="1200">
                <a:solidFill>
                  <a:schemeClr val="tx1"/>
                </a:solidFill>
                <a:effectLst/>
                <a:latin typeface="+mn-lt"/>
                <a:ea typeface="+mn-ea"/>
                <a:cs typeface="+mn-cs"/>
              </a:rPr>
              <a:t>Bevat waardevolle informatie bedoeld om toegankelijke producen en diensten te maken (cadeautjes dus), </a:t>
            </a:r>
            <a:r>
              <a:rPr lang="nl-NL" sz="1000" kern="1200">
                <a:solidFill>
                  <a:schemeClr val="tx1"/>
                </a:solidFill>
                <a:effectLst/>
                <a:latin typeface="+mn-lt"/>
                <a:ea typeface="+mn-ea"/>
                <a:cs typeface="+mn-cs"/>
              </a:rPr>
              <a:t>niet om het lijstje van eisen af te vinken.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00">
                <a:latin typeface="Arial" panose="020B0604020202020204" pitchFamily="34" charset="0"/>
                <a:cs typeface="Arial" panose="020B0604020202020204" pitchFamily="34" charset="0"/>
              </a:rPr>
              <a:t>Bedoeld </a:t>
            </a:r>
            <a:r>
              <a:rPr lang="nl-NL" sz="1200" b="0" kern="1200">
                <a:solidFill>
                  <a:schemeClr val="tx1"/>
                </a:solidFill>
                <a:effectLst/>
                <a:latin typeface="+mn-lt"/>
                <a:ea typeface="+mn-ea"/>
                <a:cs typeface="+mn-cs"/>
              </a:rPr>
              <a:t>om te raadplegen, </a:t>
            </a:r>
            <a:r>
              <a:rPr lang="nl-NL" sz="1200" kern="1200">
                <a:solidFill>
                  <a:schemeClr val="tx1"/>
                </a:solidFill>
                <a:effectLst/>
                <a:latin typeface="+mn-lt"/>
                <a:ea typeface="+mn-ea"/>
                <a:cs typeface="+mn-cs"/>
              </a:rPr>
              <a:t>niet om te lezen. </a:t>
            </a:r>
          </a:p>
          <a:p>
            <a:pPr marL="171450" indent="-171450">
              <a:buFont typeface="Arial" panose="020B0604020202020204" pitchFamily="34" charset="0"/>
              <a:buChar char="•"/>
            </a:pPr>
            <a:endParaRPr lang="nl-NL" sz="10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nl-NL" sz="1000">
                <a:latin typeface="Arial" panose="020B0604020202020204" pitchFamily="34" charset="0"/>
                <a:cs typeface="Arial" panose="020B0604020202020204" pitchFamily="34" charset="0"/>
              </a:rPr>
              <a:t>een standaard als WCAG is de lijst voor voldoen aan wettelijke eisen, maar</a:t>
            </a:r>
          </a:p>
          <a:p>
            <a:pPr marL="628650" lvl="1" indent="-171450">
              <a:buFont typeface="Arial" panose="020B0604020202020204" pitchFamily="34" charset="0"/>
              <a:buChar char="•"/>
            </a:pPr>
            <a:r>
              <a:rPr lang="nl-NL" sz="1000">
                <a:latin typeface="Arial" panose="020B0604020202020204" pitchFamily="34" charset="0"/>
                <a:cs typeface="Arial" panose="020B0604020202020204" pitchFamily="34" charset="0"/>
              </a:rPr>
              <a:t>WCAG is niet volledig: </a:t>
            </a:r>
            <a:r>
              <a:rPr lang="nl-NL" sz="1200">
                <a:effectLst/>
                <a:latin typeface="Calibri" panose="020F0502020204030204" pitchFamily="34" charset="0"/>
                <a:ea typeface="Calibri" panose="020F0502020204030204" pitchFamily="34" charset="0"/>
                <a:cs typeface="Times New Roman" panose="02020603050405020304" pitchFamily="18" charset="0"/>
              </a:rPr>
              <a:t>Wat staat niet in WCAG? Bijv. goede praktijkvoorbeelden als lettertype, lettergrootte</a:t>
            </a:r>
          </a:p>
          <a:p>
            <a:pPr marL="628650" lvl="1" indent="-171450">
              <a:buFont typeface="Arial" panose="020B0604020202020204" pitchFamily="34" charset="0"/>
              <a:buChar char="•"/>
            </a:pPr>
            <a:r>
              <a:rPr lang="nl-NL" sz="1000">
                <a:latin typeface="Arial" panose="020B0604020202020204" pitchFamily="34" charset="0"/>
                <a:cs typeface="Arial" panose="020B0604020202020204" pitchFamily="34" charset="0"/>
              </a:rPr>
              <a:t>Afvinken garandeert nog geen goed toegankelijke producten en diensten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00">
                <a:latin typeface="Arial" panose="020B0604020202020204" pitchFamily="34" charset="0"/>
                <a:cs typeface="Arial" panose="020B0604020202020204" pitchFamily="34" charset="0"/>
              </a:rPr>
              <a:t>Inbrengen in werkprocessen? Organisaties zijn zeer verschillend. Handreikingen -&gt; Workshop verankering</a:t>
            </a:r>
          </a:p>
          <a:p>
            <a:pPr marL="628650" lvl="1" indent="-171450">
              <a:buFont typeface="Arial" panose="020B0604020202020204" pitchFamily="34" charset="0"/>
              <a:buChar char="•"/>
            </a:pPr>
            <a:endParaRPr lang="nl-NL" sz="10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nl-NL" sz="1000">
                <a:latin typeface="Arial" panose="020B0604020202020204" pitchFamily="34" charset="0"/>
                <a:cs typeface="Arial" panose="020B0604020202020204" pitchFamily="34" charset="0"/>
              </a:rPr>
              <a:t>Vergelijkingen</a:t>
            </a:r>
          </a:p>
          <a:p>
            <a:pPr marL="628650" lvl="1" indent="-171450">
              <a:buFont typeface="Arial" panose="020B0604020202020204" pitchFamily="34" charset="0"/>
              <a:buChar char="•"/>
            </a:pPr>
            <a:r>
              <a:rPr lang="nl-NL" sz="1000">
                <a:latin typeface="Arial" panose="020B0604020202020204" pitchFamily="34" charset="0"/>
                <a:cs typeface="Arial" panose="020B0604020202020204" pitchFamily="34" charset="0"/>
              </a:rPr>
              <a:t>voetbal: je kunt je aan de lijst van regels en afspraken houden, maar dan heb je nog geen wedstrijd en hebben toeschouwers nog geen goede ervaring na afloop.</a:t>
            </a:r>
          </a:p>
          <a:p>
            <a:pPr marL="628650" lvl="1" indent="-171450">
              <a:buFont typeface="Arial" panose="020B0604020202020204" pitchFamily="34" charset="0"/>
              <a:buChar char="•"/>
            </a:pPr>
            <a:r>
              <a:rPr lang="nl-NL" sz="1000">
                <a:latin typeface="Arial" panose="020B0604020202020204" pitchFamily="34" charset="0"/>
                <a:cs typeface="Arial" panose="020B0604020202020204" pitchFamily="34" charset="0"/>
              </a:rPr>
              <a:t>een boek schrijven: de spelling en grammatica kan volgens de regels zijn, maar dat garandeert nog geen kwalitatief boek en een goede leeservaring.</a:t>
            </a:r>
            <a:endParaRPr lang="nl-NL" sz="1200" b="0" i="0" kern="120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16</a:t>
            </a:fld>
            <a:endParaRPr lang="nl-NL"/>
          </a:p>
        </p:txBody>
      </p:sp>
    </p:spTree>
    <p:extLst>
      <p:ext uri="{BB962C8B-B14F-4D97-AF65-F5344CB8AC3E}">
        <p14:creationId xmlns:p14="http://schemas.microsoft.com/office/powerpoint/2010/main" val="4257105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buFont typeface="Arial" panose="020B0604020202020204" pitchFamily="34" charset="0"/>
              <a:buNone/>
            </a:pPr>
            <a:r>
              <a:rPr lang="nl-NL" sz="1200" b="0" i="0" kern="1200">
                <a:solidFill>
                  <a:schemeClr val="tx1"/>
                </a:solidFill>
                <a:effectLst/>
                <a:latin typeface="+mn-lt"/>
                <a:ea typeface="+mn-ea"/>
                <a:cs typeface="+mn-cs"/>
              </a:rPr>
              <a:t>Nadelen van een standaard als checklist</a:t>
            </a:r>
            <a:endParaRPr lang="nl-NL" sz="100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00">
                <a:latin typeface="Arial" panose="020B0604020202020204" pitchFamily="34" charset="0"/>
                <a:cs typeface="Arial" panose="020B0604020202020204" pitchFamily="34" charset="0"/>
              </a:rPr>
              <a:t>De lijst maakt lui: je kijkt niet verder dan minimaal nodig 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00">
                <a:latin typeface="Arial" panose="020B0604020202020204" pitchFamily="34" charset="0"/>
                <a:cs typeface="Arial" panose="020B0604020202020204" pitchFamily="34" charset="0"/>
              </a:rPr>
              <a:t>Werkt soms als excuus om niet beperkingen te hoeven begrijpen, empathisch te zijn, je te verdiepen in toegankelijkheid.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00">
                <a:latin typeface="Arial" panose="020B0604020202020204" pitchFamily="34" charset="0"/>
                <a:cs typeface="Arial" panose="020B0604020202020204" pitchFamily="34" charset="0"/>
              </a:rPr>
              <a:t>De lijst is </a:t>
            </a:r>
            <a:r>
              <a:rPr lang="nl-NL" sz="1000" b="0" kern="1200">
                <a:solidFill>
                  <a:schemeClr val="tx1"/>
                </a:solidFill>
                <a:effectLst/>
                <a:latin typeface="+mn-lt"/>
                <a:ea typeface="+mn-ea"/>
                <a:cs typeface="+mn-cs"/>
              </a:rPr>
              <a:t>niet compleet</a:t>
            </a:r>
            <a:r>
              <a:rPr lang="nl-NL" sz="1000" kern="1200">
                <a:solidFill>
                  <a:schemeClr val="tx1"/>
                </a:solidFill>
                <a:effectLst/>
                <a:latin typeface="+mn-lt"/>
                <a:ea typeface="+mn-ea"/>
                <a:cs typeface="+mn-cs"/>
              </a:rPr>
              <a:t>. Ze bevatten niet alle zinvolle richtlijnen. Bijvoorbeeld lettertype en lettergrootte ontbreken in de standaard. Niet verder kijken dan de lijst geeft het risico dat je kansen misloopt op goede producten/diensten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00" b="0" kern="1200">
                <a:solidFill>
                  <a:schemeClr val="tx1"/>
                </a:solidFill>
                <a:effectLst/>
                <a:latin typeface="+mn-lt"/>
                <a:ea typeface="+mn-ea"/>
                <a:cs typeface="+mn-cs"/>
              </a:rPr>
              <a:t>Is aan verandering onderhevig. </a:t>
            </a:r>
            <a:r>
              <a:rPr lang="nl-NL" sz="1000" kern="1200">
                <a:solidFill>
                  <a:schemeClr val="tx1"/>
                </a:solidFill>
                <a:effectLst/>
                <a:latin typeface="+mn-lt"/>
                <a:ea typeface="+mn-ea"/>
                <a:cs typeface="+mn-cs"/>
              </a:rPr>
              <a:t>Ze zullen in de toekomst worden uitgebreid.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00">
                <a:latin typeface="Arial" panose="020B0604020202020204" pitchFamily="34" charset="0"/>
                <a:cs typeface="Arial" panose="020B0604020202020204" pitchFamily="34" charset="0"/>
              </a:rPr>
              <a:t>Eisen zijn vaak niet een kwestie van ‘wel of niet’. Er zijn gradaties, bijvoorbeeld ‘betekenisvolle’ tekstalternatieven</a:t>
            </a:r>
          </a:p>
          <a:p>
            <a:pPr marL="171450" lvl="0" indent="-171450">
              <a:buFont typeface="Arial" panose="020B0604020202020204" pitchFamily="34" charset="0"/>
              <a:buChar char="•"/>
            </a:pPr>
            <a:r>
              <a:rPr lang="nl-NL" sz="1000">
                <a:latin typeface="Arial" panose="020B0604020202020204" pitchFamily="34" charset="0"/>
                <a:cs typeface="Arial" panose="020B0604020202020204" pitchFamily="34" charset="0"/>
              </a:rPr>
              <a:t>Een checklist wordt meestal </a:t>
            </a:r>
            <a:r>
              <a:rPr lang="nl-NL" sz="1000" err="1">
                <a:latin typeface="Arial" panose="020B0604020202020204" pitchFamily="34" charset="0"/>
                <a:cs typeface="Arial" panose="020B0604020202020204" pitchFamily="34" charset="0"/>
              </a:rPr>
              <a:t>re-actief</a:t>
            </a:r>
            <a:r>
              <a:rPr lang="nl-NL" sz="1000">
                <a:latin typeface="Arial" panose="020B0604020202020204" pitchFamily="34" charset="0"/>
                <a:cs typeface="Arial" panose="020B0604020202020204" pitchFamily="34" charset="0"/>
              </a:rPr>
              <a:t> gebruikt: als het allemaal klaar is. Dat is te laat.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00">
                <a:latin typeface="Arial" panose="020B0604020202020204" pitchFamily="34" charset="0"/>
                <a:cs typeface="Arial" panose="020B0604020202020204" pitchFamily="34" charset="0"/>
              </a:rPr>
              <a:t>Alleen de checklist gebruiken creëert geen cultuur van toegankelijkheid in je organisatie (dus ook in processen en opleiding opnemen)</a:t>
            </a: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17</a:t>
            </a:fld>
            <a:endParaRPr lang="nl-NL"/>
          </a:p>
        </p:txBody>
      </p:sp>
    </p:spTree>
    <p:extLst>
      <p:ext uri="{BB962C8B-B14F-4D97-AF65-F5344CB8AC3E}">
        <p14:creationId xmlns:p14="http://schemas.microsoft.com/office/powerpoint/2010/main" val="2869817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18</a:t>
            </a:fld>
            <a:endParaRPr lang="nl-NL"/>
          </a:p>
        </p:txBody>
      </p:sp>
    </p:spTree>
    <p:extLst>
      <p:ext uri="{BB962C8B-B14F-4D97-AF65-F5344CB8AC3E}">
        <p14:creationId xmlns:p14="http://schemas.microsoft.com/office/powerpoint/2010/main" val="347172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niveau A is laag/minimaal, niveau AA in de meeste gevallen formeel vereist, AAA gaat verder en is een hoog niveau.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Anders dan vaak gedacht de richtlijnen zijn er niet alleen voor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t>mensen met een visuele beperking, maar voor alle beperkingen. Heeft bovendien positief effect voor iedereen.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t>het web, maar ook voor apps en documenten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kern="1200">
                <a:solidFill>
                  <a:schemeClr val="tx1"/>
                </a:solidFill>
                <a:effectLst/>
                <a:latin typeface="+mn-lt"/>
                <a:ea typeface="+mn-ea"/>
                <a:cs typeface="+mn-cs"/>
              </a:rPr>
              <a:t>WCAG-richtlijnen gelden dus ook voor EPUB en PDF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t>Sommige richtlijnen zoals ‘onderscheidbaar’ ook toepasbaar op drukwerk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a:solidFill>
                  <a:schemeClr val="tx1"/>
                </a:solidFill>
                <a:effectLst/>
                <a:latin typeface="+mn-lt"/>
                <a:ea typeface="+mn-ea"/>
                <a:cs typeface="+mn-cs"/>
              </a:rPr>
              <a:t>N.B. Overlap web en EPUB is groot vanwege gebruik van open standaarden als HTML, CSS.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a:solidFill>
                  <a:schemeClr val="tx1"/>
                </a:solidFill>
                <a:effectLst/>
                <a:latin typeface="+mn-lt"/>
                <a:ea typeface="+mn-ea"/>
                <a:cs typeface="+mn-cs"/>
              </a:rPr>
              <a:t>In het verleden was het mogelijk EPUBs te lezen in de browser Microsoft </a:t>
            </a:r>
            <a:r>
              <a:rPr lang="nl-NL" sz="1200" kern="1200" err="1">
                <a:solidFill>
                  <a:schemeClr val="tx1"/>
                </a:solidFill>
                <a:effectLst/>
                <a:latin typeface="+mn-lt"/>
                <a:ea typeface="+mn-ea"/>
                <a:cs typeface="+mn-cs"/>
              </a:rPr>
              <a:t>Edge</a:t>
            </a:r>
            <a:r>
              <a:rPr lang="nl-NL" sz="1200" kern="1200">
                <a:solidFill>
                  <a:schemeClr val="tx1"/>
                </a:solidFill>
                <a:effectLst/>
                <a:latin typeface="+mn-lt"/>
                <a:ea typeface="+mn-ea"/>
                <a:cs typeface="+mn-cs"/>
              </a:rPr>
              <a:t>. Is helaas niet meer mogelijk.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NL"/>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a:t>N.B. Vanaf versie 3 staat de afkorting voor W3c Content Accessibility Guidelines. Dat is illustratief: de richtlijnen waren aanvankelijk ontworpen voor websites, maar zijn door de jaren heen steeds meer van toepassing geworden op alle digitale informatie. Ook is er steeds meer aandacht gekomen voor andere beperkingen dan visueel, motorisch en auditief.  Een werkgroep van W3c houdt zich bijvoorbeeld bezig met </a:t>
            </a:r>
            <a:r>
              <a:rPr lang="en-US">
                <a:hlinkClick r:id="rId3"/>
              </a:rPr>
              <a:t>Cognitive Accessibility</a:t>
            </a:r>
            <a:r>
              <a:rPr lang="nl-NL"/>
              <a:t>. Zie workshop 1 bewustwording voor meer informatie over verschillende beperkingen. </a:t>
            </a: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19</a:t>
            </a:fld>
            <a:endParaRPr lang="nl-NL"/>
          </a:p>
        </p:txBody>
      </p:sp>
    </p:spTree>
    <p:extLst>
      <p:ext uri="{BB962C8B-B14F-4D97-AF65-F5344CB8AC3E}">
        <p14:creationId xmlns:p14="http://schemas.microsoft.com/office/powerpoint/2010/main" val="2087017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a:solidFill>
                  <a:schemeClr val="tx1"/>
                </a:solidFill>
                <a:effectLst/>
                <a:latin typeface="+mn-lt"/>
                <a:ea typeface="+mn-ea"/>
                <a:cs typeface="+mn-cs"/>
              </a:rPr>
              <a:t>Partners in dit samenwerkingsproject</a:t>
            </a:r>
          </a:p>
          <a:p>
            <a:pPr lvl="0"/>
            <a:endParaRPr lang="nl-NL" sz="1200" kern="1200">
              <a:solidFill>
                <a:schemeClr val="tx1"/>
              </a:solidFill>
              <a:effectLst/>
              <a:latin typeface="+mn-lt"/>
              <a:ea typeface="+mn-ea"/>
              <a:cs typeface="+mn-cs"/>
            </a:endParaRPr>
          </a:p>
          <a:p>
            <a:pPr lvl="0"/>
            <a:r>
              <a:rPr lang="nl-NL" sz="1200" kern="1200">
                <a:solidFill>
                  <a:schemeClr val="tx1"/>
                </a:solidFill>
                <a:effectLst/>
                <a:latin typeface="+mn-lt"/>
                <a:ea typeface="+mn-ea"/>
                <a:cs typeface="+mn-cs"/>
              </a:rPr>
              <a:t>Financieel mogelijk gemaakt door OCW, Mediafederatie, Vereniging Onbeperkt Lezen en Fonds XL</a:t>
            </a:r>
          </a:p>
          <a:p>
            <a:pPr lvl="0"/>
            <a:endParaRPr lang="nl-NL"/>
          </a:p>
          <a:p>
            <a:pPr lvl="0"/>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85D18-C292-4168-A778-4538EA32966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581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a:solidFill>
                  <a:schemeClr val="tx1"/>
                </a:solidFill>
                <a:effectLst/>
                <a:latin typeface="+mn-lt"/>
                <a:ea typeface="+mn-ea"/>
                <a:cs typeface="+mn-cs"/>
              </a:rPr>
              <a:t>Vier steeds terugkerende principes (ook in wetgeving)</a:t>
            </a:r>
          </a:p>
          <a:p>
            <a:pPr marL="171450" lvl="0" indent="-171450">
              <a:buFontTx/>
              <a:buChar char="-"/>
            </a:pPr>
            <a:r>
              <a:rPr lang="nl-NL" sz="1200" kern="1200">
                <a:solidFill>
                  <a:schemeClr val="tx1"/>
                </a:solidFill>
                <a:effectLst/>
                <a:latin typeface="+mn-lt"/>
                <a:ea typeface="+mn-ea"/>
                <a:cs typeface="+mn-cs"/>
              </a:rPr>
              <a:t>Waarneembaar (= niet hetzelfde als zien): alle zintuigen</a:t>
            </a:r>
          </a:p>
          <a:p>
            <a:pPr marL="171450" lvl="0" indent="-171450">
              <a:buFontTx/>
              <a:buChar char="-"/>
            </a:pPr>
            <a:r>
              <a:rPr lang="nl-NL" sz="1200" kern="1200">
                <a:solidFill>
                  <a:schemeClr val="tx1"/>
                </a:solidFill>
                <a:effectLst/>
                <a:latin typeface="+mn-lt"/>
                <a:ea typeface="+mn-ea"/>
                <a:cs typeface="+mn-cs"/>
              </a:rPr>
              <a:t>Bedienbaar: van de interface (navigatie, formulieren, met toetsen)</a:t>
            </a:r>
          </a:p>
          <a:p>
            <a:pPr marL="171450" lvl="0" indent="-171450">
              <a:buFontTx/>
              <a:buChar char="-"/>
            </a:pPr>
            <a:r>
              <a:rPr lang="nl-NL" sz="1200" kern="1200">
                <a:solidFill>
                  <a:schemeClr val="tx1"/>
                </a:solidFill>
                <a:effectLst/>
                <a:latin typeface="+mn-lt"/>
                <a:ea typeface="+mn-ea"/>
                <a:cs typeface="+mn-cs"/>
              </a:rPr>
              <a:t>Begrijpelijk; alle content, acties, handelingen, talen, meldingen, navigatie</a:t>
            </a:r>
          </a:p>
          <a:p>
            <a:pPr marL="171450" lvl="0" indent="-171450">
              <a:buFontTx/>
              <a:buChar char="-"/>
            </a:pPr>
            <a:r>
              <a:rPr lang="nl-NL" sz="1200" kern="1200">
                <a:solidFill>
                  <a:schemeClr val="tx1"/>
                </a:solidFill>
                <a:effectLst/>
                <a:latin typeface="+mn-lt"/>
                <a:ea typeface="+mn-ea"/>
                <a:cs typeface="+mn-cs"/>
              </a:rPr>
              <a:t>Robuust: compatibel met user </a:t>
            </a:r>
            <a:r>
              <a:rPr lang="nl-NL" sz="1200" kern="1200" err="1">
                <a:solidFill>
                  <a:schemeClr val="tx1"/>
                </a:solidFill>
                <a:effectLst/>
                <a:latin typeface="+mn-lt"/>
                <a:ea typeface="+mn-ea"/>
                <a:cs typeface="+mn-cs"/>
              </a:rPr>
              <a:t>agents</a:t>
            </a:r>
            <a:r>
              <a:rPr lang="nl-NL" sz="1200" kern="1200">
                <a:solidFill>
                  <a:schemeClr val="tx1"/>
                </a:solidFill>
                <a:effectLst/>
                <a:latin typeface="+mn-lt"/>
                <a:ea typeface="+mn-ea"/>
                <a:cs typeface="+mn-cs"/>
              </a:rPr>
              <a:t> zoals browsers, voorleestools, hulptechnologie zoals schermlezers</a:t>
            </a: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20</a:t>
            </a:fld>
            <a:endParaRPr lang="nl-NL"/>
          </a:p>
        </p:txBody>
      </p:sp>
    </p:spTree>
    <p:extLst>
      <p:ext uri="{BB962C8B-B14F-4D97-AF65-F5344CB8AC3E}">
        <p14:creationId xmlns:p14="http://schemas.microsoft.com/office/powerpoint/2010/main" val="3139232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lnSpc>
                <a:spcPct val="107000"/>
              </a:lnSpc>
            </a:pPr>
            <a:r>
              <a:rPr lang="nl-NL" sz="1200" b="1">
                <a:effectLst/>
                <a:latin typeface="Arial" panose="020B0604020202020204" pitchFamily="34" charset="0"/>
                <a:ea typeface="Calibri" panose="020F0502020204030204" pitchFamily="34" charset="0"/>
                <a:cs typeface="Arial" panose="020B0604020202020204" pitchFamily="34" charset="0"/>
              </a:rPr>
              <a:t>WCAG 2.1</a:t>
            </a:r>
          </a:p>
          <a:p>
            <a:pPr marL="342900" lvl="0" indent="-342900">
              <a:lnSpc>
                <a:spcPct val="107000"/>
              </a:lnSpc>
              <a:buFont typeface="Symbol" panose="05050102010706020507" pitchFamily="18" charset="2"/>
              <a:buChar char=""/>
            </a:pPr>
            <a:r>
              <a:rPr lang="nl-NL" sz="1200">
                <a:effectLst/>
                <a:latin typeface="Arial" panose="020B0604020202020204" pitchFamily="34" charset="0"/>
                <a:ea typeface="Calibri" panose="020F0502020204030204" pitchFamily="34" charset="0"/>
                <a:cs typeface="Arial" panose="020B0604020202020204" pitchFamily="34" charset="0"/>
              </a:rPr>
              <a:t>Principe: 	2. bedienbaar</a:t>
            </a:r>
          </a:p>
          <a:p>
            <a:pPr marL="342900" lvl="0" indent="-342900">
              <a:lnSpc>
                <a:spcPct val="107000"/>
              </a:lnSpc>
              <a:buFont typeface="Symbol" panose="05050102010706020507" pitchFamily="18" charset="2"/>
              <a:buChar char=""/>
            </a:pPr>
            <a:r>
              <a:rPr lang="nl-NL" sz="1200">
                <a:effectLst/>
                <a:latin typeface="Arial" panose="020B0604020202020204" pitchFamily="34" charset="0"/>
                <a:ea typeface="Calibri" panose="020F0502020204030204" pitchFamily="34" charset="0"/>
                <a:cs typeface="Arial" panose="020B0604020202020204" pitchFamily="34" charset="0"/>
              </a:rPr>
              <a:t>Richtlijn: 	2.4 navigeerbaar</a:t>
            </a:r>
          </a:p>
          <a:p>
            <a:pPr marL="342900" lvl="0" indent="-342900">
              <a:lnSpc>
                <a:spcPct val="107000"/>
              </a:lnSpc>
              <a:buFont typeface="Symbol" panose="05050102010706020507" pitchFamily="18" charset="2"/>
              <a:buChar char=""/>
            </a:pPr>
            <a:r>
              <a:rPr lang="nl-NL" sz="1200">
                <a:effectLst/>
                <a:latin typeface="Arial" panose="020B0604020202020204" pitchFamily="34" charset="0"/>
                <a:ea typeface="Calibri" panose="020F0502020204030204" pitchFamily="34" charset="0"/>
                <a:cs typeface="Arial" panose="020B0604020202020204" pitchFamily="34" charset="0"/>
              </a:rPr>
              <a:t>Criterium </a:t>
            </a:r>
            <a:r>
              <a:rPr lang="nl-NL" sz="1200">
                <a:latin typeface="Arial" panose="020B0604020202020204" pitchFamily="34" charset="0"/>
                <a:ea typeface="Calibri" panose="020F0502020204030204" pitchFamily="34" charset="0"/>
                <a:cs typeface="Arial" panose="020B0604020202020204" pitchFamily="34" charset="0"/>
              </a:rPr>
              <a:t>2</a:t>
            </a:r>
            <a:r>
              <a:rPr lang="nl-NL" sz="1200">
                <a:effectLst/>
                <a:latin typeface="Arial" panose="020B0604020202020204" pitchFamily="34" charset="0"/>
                <a:ea typeface="Calibri" panose="020F0502020204030204" pitchFamily="34" charset="0"/>
                <a:cs typeface="Arial" panose="020B0604020202020204" pitchFamily="34" charset="0"/>
              </a:rPr>
              <a:t>.4.2 Paginatitel</a:t>
            </a:r>
          </a:p>
          <a:p>
            <a:pPr marL="342900" lvl="0" indent="-342900">
              <a:lnSpc>
                <a:spcPct val="107000"/>
              </a:lnSpc>
              <a:spcAft>
                <a:spcPts val="800"/>
              </a:spcAft>
              <a:buFont typeface="Symbol" panose="05050102010706020507" pitchFamily="18" charset="2"/>
              <a:buChar char=""/>
            </a:pPr>
            <a:r>
              <a:rPr lang="nl-NL" sz="1200">
                <a:effectLst/>
                <a:latin typeface="Arial" panose="020B0604020202020204" pitchFamily="34" charset="0"/>
                <a:ea typeface="Calibri" panose="020F0502020204030204" pitchFamily="34" charset="0"/>
                <a:cs typeface="Arial" panose="020B0604020202020204" pitchFamily="34" charset="0"/>
              </a:rPr>
              <a:t>Niveau: 	A</a:t>
            </a:r>
          </a:p>
          <a:p>
            <a:pPr marL="342900" lvl="0" indent="-342900">
              <a:lnSpc>
                <a:spcPct val="107000"/>
              </a:lnSpc>
              <a:spcAft>
                <a:spcPts val="800"/>
              </a:spcAft>
              <a:buFont typeface="Symbol" panose="05050102010706020507" pitchFamily="18" charset="2"/>
              <a:buChar char=""/>
            </a:pPr>
            <a:r>
              <a:rPr lang="nl-NL" sz="1200">
                <a:latin typeface="Arial" panose="020B0604020202020204" pitchFamily="34" charset="0"/>
                <a:ea typeface="Calibri" panose="020F0502020204030204" pitchFamily="34" charset="0"/>
                <a:cs typeface="Arial" panose="020B0604020202020204" pitchFamily="34" charset="0"/>
              </a:rPr>
              <a:t>Zie: </a:t>
            </a:r>
            <a:r>
              <a:rPr lang="nl-NL" sz="1200">
                <a:latin typeface="Arial" panose="020B0604020202020204" pitchFamily="34" charset="0"/>
                <a:ea typeface="Calibri" panose="020F0502020204030204" pitchFamily="34" charset="0"/>
                <a:cs typeface="Arial" panose="020B0604020202020204" pitchFamily="34" charset="0"/>
                <a:hlinkClick r:id="rId3"/>
              </a:rPr>
              <a:t>WCAG 2.1 – paginatitel</a:t>
            </a:r>
            <a:endParaRPr lang="nl-NL" sz="1200">
              <a:latin typeface="Arial" panose="020B0604020202020204" pitchFamily="34" charset="0"/>
              <a:ea typeface="Calibri" panose="020F0502020204030204" pitchFamily="34" charset="0"/>
              <a:cs typeface="Arial" panose="020B0604020202020204" pitchFamily="34" charset="0"/>
            </a:endParaRPr>
          </a:p>
          <a:p>
            <a:pPr lvl="0"/>
            <a:endParaRPr lang="nl-NL" sz="1200" kern="1200">
              <a:solidFill>
                <a:schemeClr val="tx1"/>
              </a:solidFill>
              <a:effectLst/>
              <a:latin typeface="+mn-lt"/>
              <a:ea typeface="+mn-ea"/>
              <a:cs typeface="+mn-cs"/>
            </a:endParaRPr>
          </a:p>
          <a:p>
            <a:pPr lvl="0"/>
            <a:r>
              <a:rPr lang="nl-NL" sz="1200" kern="1200">
                <a:solidFill>
                  <a:schemeClr val="tx1"/>
                </a:solidFill>
                <a:effectLst/>
                <a:latin typeface="+mn-lt"/>
                <a:ea typeface="+mn-ea"/>
                <a:cs typeface="+mn-cs"/>
              </a:rPr>
              <a:t>Bedienbaar = </a:t>
            </a:r>
            <a:r>
              <a:rPr lang="nl-NL" sz="1200" b="0" i="0" kern="1200">
                <a:solidFill>
                  <a:schemeClr val="tx1"/>
                </a:solidFill>
                <a:effectLst/>
                <a:latin typeface="+mn-lt"/>
                <a:ea typeface="+mn-ea"/>
                <a:cs typeface="+mn-cs"/>
              </a:rPr>
              <a:t>Informatie en componenten van de gebruikersinterface moeten toonbaar zijn aan gebruikers op voor hen waarneembare wijze.</a:t>
            </a:r>
            <a:endParaRPr lang="nl-NL" sz="1200" kern="1200">
              <a:solidFill>
                <a:schemeClr val="tx1"/>
              </a:solidFill>
              <a:effectLst/>
              <a:latin typeface="+mn-lt"/>
              <a:ea typeface="+mn-ea"/>
              <a:cs typeface="+mn-cs"/>
            </a:endParaRPr>
          </a:p>
          <a:p>
            <a:pPr lvl="0"/>
            <a:r>
              <a:rPr lang="nl-NL" sz="1200" kern="1200">
                <a:solidFill>
                  <a:schemeClr val="tx1"/>
                </a:solidFill>
                <a:effectLst/>
                <a:latin typeface="+mn-lt"/>
                <a:ea typeface="+mn-ea"/>
                <a:cs typeface="+mn-cs"/>
              </a:rPr>
              <a:t>Navigeerbaar = </a:t>
            </a:r>
            <a:r>
              <a:rPr lang="nl-NL" sz="1200" b="0" i="0" kern="1200">
                <a:solidFill>
                  <a:schemeClr val="tx1"/>
                </a:solidFill>
                <a:effectLst/>
                <a:latin typeface="+mn-lt"/>
                <a:ea typeface="+mn-ea"/>
                <a:cs typeface="+mn-cs"/>
              </a:rPr>
              <a:t>Lever manieren om gebruikers te helpen navigeren, content te vinden en te bepalen waar ze zijn.</a:t>
            </a:r>
          </a:p>
          <a:p>
            <a:pPr lvl="0"/>
            <a:endParaRPr lang="nl-NL" sz="1200" b="0" i="0" kern="1200">
              <a:solidFill>
                <a:schemeClr val="tx1"/>
              </a:solidFill>
              <a:effectLst/>
              <a:latin typeface="+mn-lt"/>
              <a:ea typeface="+mn-ea"/>
              <a:cs typeface="+mn-cs"/>
            </a:endParaRPr>
          </a:p>
          <a:p>
            <a:pPr lvl="0"/>
            <a:r>
              <a:rPr lang="nl-NL" sz="1200" b="0" i="0" kern="1200">
                <a:solidFill>
                  <a:schemeClr val="tx1"/>
                </a:solidFill>
                <a:effectLst/>
                <a:latin typeface="+mn-lt"/>
                <a:ea typeface="+mn-ea"/>
                <a:cs typeface="+mn-cs"/>
              </a:rPr>
              <a:t>Wat geldt voor paginatitel geldt ook voor hoofdstuktitel (</a:t>
            </a:r>
            <a:r>
              <a:rPr lang="nl-NL" sz="1200" b="0" i="0" kern="1200" err="1">
                <a:solidFill>
                  <a:schemeClr val="tx1"/>
                </a:solidFill>
                <a:effectLst/>
                <a:latin typeface="+mn-lt"/>
                <a:ea typeface="+mn-ea"/>
                <a:cs typeface="+mn-cs"/>
              </a:rPr>
              <a:t>ToC</a:t>
            </a:r>
            <a:r>
              <a:rPr lang="nl-NL" sz="1200" b="0" i="0" kern="1200">
                <a:solidFill>
                  <a:schemeClr val="tx1"/>
                </a:solidFill>
                <a:effectLst/>
                <a:latin typeface="+mn-lt"/>
                <a:ea typeface="+mn-ea"/>
                <a:cs typeface="+mn-cs"/>
              </a:rPr>
              <a:t>)</a:t>
            </a:r>
            <a:endParaRPr lang="nl-NL" sz="1200" kern="120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21</a:t>
            </a:fld>
            <a:endParaRPr lang="nl-NL"/>
          </a:p>
        </p:txBody>
      </p:sp>
    </p:spTree>
    <p:extLst>
      <p:ext uri="{BB962C8B-B14F-4D97-AF65-F5344CB8AC3E}">
        <p14:creationId xmlns:p14="http://schemas.microsoft.com/office/powerpoint/2010/main" val="3309514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a:solidFill>
                  <a:schemeClr val="tx1"/>
                </a:solidFill>
                <a:effectLst/>
                <a:latin typeface="+mn-lt"/>
                <a:ea typeface="+mn-ea"/>
                <a:cs typeface="+mn-cs"/>
              </a:rPr>
              <a:t>Leerdoel: </a:t>
            </a:r>
          </a:p>
          <a:p>
            <a:pPr marL="171450" lvl="0" indent="-171450">
              <a:buFont typeface="Arial" panose="020B0604020202020204" pitchFamily="34" charset="0"/>
              <a:buChar char="•"/>
            </a:pPr>
            <a:r>
              <a:rPr lang="nl-NL" sz="1200" kern="1200">
                <a:solidFill>
                  <a:schemeClr val="tx1"/>
                </a:solidFill>
                <a:effectLst/>
                <a:latin typeface="+mn-lt"/>
                <a:ea typeface="+mn-ea"/>
                <a:cs typeface="+mn-cs"/>
              </a:rPr>
              <a:t>kunnen communiceren over de eisen die je aan digitale publicaties stelt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kern="1200">
                <a:solidFill>
                  <a:schemeClr val="tx1"/>
                </a:solidFill>
                <a:effectLst/>
                <a:latin typeface="+mn-lt"/>
                <a:ea typeface="+mn-ea"/>
                <a:cs typeface="+mn-cs"/>
              </a:rPr>
              <a:t>mensen kunnen aansturen, wijzen op </a:t>
            </a:r>
          </a:p>
          <a:p>
            <a:pPr marL="171450" lvl="0" indent="-171450">
              <a:buFont typeface="Arial" panose="020B0604020202020204" pitchFamily="34" charset="0"/>
              <a:buChar char="•"/>
            </a:pPr>
            <a:r>
              <a:rPr lang="nl-NL" sz="1200" kern="1200">
                <a:solidFill>
                  <a:schemeClr val="tx1"/>
                </a:solidFill>
                <a:effectLst/>
                <a:latin typeface="+mn-lt"/>
                <a:ea typeface="+mn-ea"/>
                <a:cs typeface="+mn-cs"/>
              </a:rPr>
              <a:t>zelf details raadplegen voor uitvoering</a:t>
            </a: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22</a:t>
            </a:fld>
            <a:endParaRPr lang="nl-NL"/>
          </a:p>
        </p:txBody>
      </p:sp>
    </p:spTree>
    <p:extLst>
      <p:ext uri="{BB962C8B-B14F-4D97-AF65-F5344CB8AC3E}">
        <p14:creationId xmlns:p14="http://schemas.microsoft.com/office/powerpoint/2010/main" val="1964171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endParaRPr lang="nl-NL" sz="1200" kern="120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23</a:t>
            </a:fld>
            <a:endParaRPr lang="nl-NL"/>
          </a:p>
        </p:txBody>
      </p:sp>
    </p:spTree>
    <p:extLst>
      <p:ext uri="{BB962C8B-B14F-4D97-AF65-F5344CB8AC3E}">
        <p14:creationId xmlns:p14="http://schemas.microsoft.com/office/powerpoint/2010/main" val="1745938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endParaRPr lang="nl-NL" sz="1200" kern="120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24</a:t>
            </a:fld>
            <a:endParaRPr lang="nl-NL"/>
          </a:p>
        </p:txBody>
      </p:sp>
    </p:spTree>
    <p:extLst>
      <p:ext uri="{BB962C8B-B14F-4D97-AF65-F5344CB8AC3E}">
        <p14:creationId xmlns:p14="http://schemas.microsoft.com/office/powerpoint/2010/main" val="2904543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a:lnSpc>
                <a:spcPct val="107000"/>
              </a:lnSpc>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25</a:t>
            </a:fld>
            <a:endParaRPr lang="nl-NL"/>
          </a:p>
        </p:txBody>
      </p:sp>
    </p:spTree>
    <p:extLst>
      <p:ext uri="{BB962C8B-B14F-4D97-AF65-F5344CB8AC3E}">
        <p14:creationId xmlns:p14="http://schemas.microsoft.com/office/powerpoint/2010/main" val="775567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a:lnSpc>
                <a:spcPct val="107000"/>
              </a:lnSpc>
            </a:pPr>
            <a:r>
              <a:rPr lang="nl-NL" sz="1800">
                <a:effectLst/>
                <a:latin typeface="Calibri" panose="020F0502020204030204" pitchFamily="34" charset="0"/>
                <a:ea typeface="Calibri" panose="020F0502020204030204" pitchFamily="34" charset="0"/>
                <a:cs typeface="Times New Roman" panose="02020603050405020304" pitchFamily="18" charset="0"/>
              </a:rPr>
              <a:t>Antwoord: </a:t>
            </a:r>
          </a:p>
          <a:p>
            <a:pPr marL="514350" indent="-285750">
              <a:lnSpc>
                <a:spcPct val="107000"/>
              </a:lnSpc>
              <a:buFont typeface="Arial" panose="020B0604020202020204" pitchFamily="34" charset="0"/>
              <a:buChar char="•"/>
            </a:pPr>
            <a:r>
              <a:rPr lang="nl-NL" sz="1800">
                <a:effectLst/>
                <a:latin typeface="Calibri" panose="020F0502020204030204" pitchFamily="34" charset="0"/>
                <a:ea typeface="Calibri" panose="020F0502020204030204" pitchFamily="34" charset="0"/>
                <a:cs typeface="Times New Roman" panose="02020603050405020304" pitchFamily="18" charset="0"/>
              </a:rPr>
              <a:t>74 als je niet kleurenblind bent; </a:t>
            </a:r>
          </a:p>
          <a:p>
            <a:pPr marL="514350" indent="-285750">
              <a:lnSpc>
                <a:spcPct val="107000"/>
              </a:lnSpc>
              <a:buFont typeface="Arial" panose="020B0604020202020204" pitchFamily="34" charset="0"/>
              <a:buChar char="•"/>
            </a:pPr>
            <a:r>
              <a:rPr lang="nl-NL" sz="1800">
                <a:effectLst/>
                <a:latin typeface="Calibri" panose="020F0502020204030204" pitchFamily="34" charset="0"/>
                <a:ea typeface="Calibri" panose="020F0502020204030204" pitchFamily="34" charset="0"/>
                <a:cs typeface="Times New Roman" panose="02020603050405020304" pitchFamily="18" charset="0"/>
              </a:rPr>
              <a:t>21 als je kleurstoornis rood/groen hebt.</a:t>
            </a:r>
          </a:p>
          <a:p>
            <a:pPr marL="514350" indent="-285750">
              <a:lnSpc>
                <a:spcPct val="107000"/>
              </a:lnSpc>
              <a:spcAft>
                <a:spcPts val="800"/>
              </a:spcAft>
              <a:buFont typeface="Arial" panose="020B0604020202020204" pitchFamily="34" charset="0"/>
              <a:buChar char="•"/>
            </a:pPr>
            <a:r>
              <a:rPr lang="nl-NL" sz="1800">
                <a:effectLst/>
                <a:latin typeface="Calibri" panose="020F0502020204030204" pitchFamily="34" charset="0"/>
                <a:ea typeface="Calibri" panose="020F0502020204030204" pitchFamily="34" charset="0"/>
                <a:cs typeface="Times New Roman" panose="02020603050405020304" pitchFamily="18" charset="0"/>
              </a:rPr>
              <a:t>Wie had een ander antwoord?</a:t>
            </a:r>
          </a:p>
          <a:p>
            <a:pPr marL="514350" indent="-285750">
              <a:lnSpc>
                <a:spcPct val="107000"/>
              </a:lnSpc>
              <a:spcAft>
                <a:spcPts val="800"/>
              </a:spcAft>
              <a:buFont typeface="Arial" panose="020B0604020202020204" pitchFamily="34" charset="0"/>
              <a:buChar char="•"/>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Meer weten over kleurenblindheid: </a:t>
            </a:r>
          </a:p>
          <a:p>
            <a:pPr marL="285750" lvl="0" indent="-285750">
              <a:lnSpc>
                <a:spcPct val="107000"/>
              </a:lnSpc>
              <a:spcAft>
                <a:spcPts val="800"/>
              </a:spcAft>
              <a:buFont typeface="Arial" panose="020B0604020202020204" pitchFamily="34" charset="0"/>
              <a:buChar char="•"/>
            </a:pPr>
            <a:r>
              <a:rPr lang="nl-NL" sz="1800">
                <a:effectLst/>
                <a:latin typeface="Calibri" panose="020F0502020204030204" pitchFamily="34" charset="0"/>
                <a:ea typeface="Calibri" panose="020F0502020204030204" pitchFamily="34" charset="0"/>
                <a:cs typeface="Times New Roman" panose="02020603050405020304" pitchFamily="18" charset="0"/>
              </a:rPr>
              <a:t>doe de </a:t>
            </a:r>
            <a:r>
              <a:rPr lang="nl-NL" sz="1800" err="1">
                <a:effectLst/>
                <a:latin typeface="Calibri" panose="020F0502020204030204" pitchFamily="34" charset="0"/>
                <a:ea typeface="Calibri" panose="020F0502020204030204" pitchFamily="34" charset="0"/>
                <a:cs typeface="Times New Roman" panose="02020603050405020304" pitchFamily="18" charset="0"/>
              </a:rPr>
              <a:t>Ishihara</a:t>
            </a:r>
            <a:r>
              <a:rPr lang="nl-NL" sz="1800">
                <a:effectLst/>
                <a:latin typeface="Calibri" panose="020F0502020204030204" pitchFamily="34" charset="0"/>
                <a:ea typeface="Calibri" panose="020F0502020204030204" pitchFamily="34" charset="0"/>
                <a:cs typeface="Times New Roman" panose="02020603050405020304" pitchFamily="18" charset="0"/>
              </a:rPr>
              <a:t>-test op </a:t>
            </a:r>
            <a:r>
              <a:rPr lang="nl-NL"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https://www.colorlitelens.com/ishihara-test</a:t>
            </a:r>
            <a:r>
              <a:rPr lang="nl-NL" sz="1800">
                <a:effectLst/>
                <a:latin typeface="Calibri" panose="020F0502020204030204" pitchFamily="34" charset="0"/>
                <a:ea typeface="Calibri" panose="020F0502020204030204" pitchFamily="34" charset="0"/>
                <a:cs typeface="Times New Roman" panose="02020603050405020304" pitchFamily="18" charset="0"/>
              </a:rPr>
              <a:t> </a:t>
            </a:r>
          </a:p>
          <a:p>
            <a:pPr marL="285750" indent="-285750">
              <a:buFont typeface="Arial" panose="020B0604020202020204" pitchFamily="34" charset="0"/>
              <a:buChar char="•"/>
            </a:pPr>
            <a:r>
              <a:rPr lang="nl-NL" sz="1800">
                <a:effectLst/>
                <a:latin typeface="Calibri" panose="020F0502020204030204" pitchFamily="34" charset="0"/>
                <a:ea typeface="Calibri" panose="020F0502020204030204" pitchFamily="34" charset="0"/>
                <a:cs typeface="Times New Roman" panose="02020603050405020304" pitchFamily="18" charset="0"/>
              </a:rPr>
              <a:t>of een andere test: </a:t>
            </a:r>
            <a:r>
              <a:rPr lang="nl-NL"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https://www.colorlitelens.com/color-blindness-test.html</a:t>
            </a:r>
            <a:endParaRPr lang="nl-NL" sz="1200" b="0" i="0" kern="1200">
              <a:solidFill>
                <a:schemeClr val="tx1"/>
              </a:solidFill>
              <a:effectLst/>
              <a:latin typeface="+mn-lt"/>
              <a:ea typeface="+mn-ea"/>
              <a:cs typeface="+mn-cs"/>
            </a:endParaRPr>
          </a:p>
          <a:p>
            <a:pPr marL="514350" indent="-285750">
              <a:lnSpc>
                <a:spcPct val="107000"/>
              </a:lnSpc>
              <a:spcAft>
                <a:spcPts val="800"/>
              </a:spcAft>
              <a:buFont typeface="Arial" panose="020B0604020202020204" pitchFamily="34" charset="0"/>
              <a:buChar char="•"/>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26</a:t>
            </a:fld>
            <a:endParaRPr lang="nl-NL"/>
          </a:p>
        </p:txBody>
      </p:sp>
    </p:spTree>
    <p:extLst>
      <p:ext uri="{BB962C8B-B14F-4D97-AF65-F5344CB8AC3E}">
        <p14:creationId xmlns:p14="http://schemas.microsoft.com/office/powerpoint/2010/main" val="1255372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marR="0" lvl="0" indent="0" algn="l" defTabSz="914400" rtl="0" eaLnBrk="1" fontAlgn="auto" latinLnBrk="0" hangingPunct="1">
              <a:lnSpc>
                <a:spcPct val="107000"/>
              </a:lnSpc>
              <a:spcBef>
                <a:spcPts val="0"/>
              </a:spcBef>
              <a:spcAft>
                <a:spcPts val="0"/>
              </a:spcAft>
              <a:buClrTx/>
              <a:buSzTx/>
              <a:buFontTx/>
              <a:buNone/>
              <a:tabLst/>
              <a:defRPr/>
            </a:pPr>
            <a:r>
              <a:rPr lang="nl-NL" sz="1800">
                <a:effectLst/>
                <a:latin typeface="Calibri" panose="020F0502020204030204" pitchFamily="34" charset="0"/>
                <a:ea typeface="Calibri" panose="020F0502020204030204" pitchFamily="34" charset="0"/>
                <a:cs typeface="Times New Roman" panose="02020603050405020304" pitchFamily="18" charset="0"/>
              </a:rPr>
              <a:t>Antwoord: 1, 3, 3 of 4, nul.</a:t>
            </a:r>
          </a:p>
          <a:p>
            <a:pPr marL="228600" marR="0" lvl="0" indent="0" algn="l" defTabSz="914400" rtl="0" eaLnBrk="1" fontAlgn="auto" latinLnBrk="0" hangingPunct="1">
              <a:lnSpc>
                <a:spcPct val="107000"/>
              </a:lnSpc>
              <a:spcBef>
                <a:spcPts val="0"/>
              </a:spcBef>
              <a:spcAft>
                <a:spcPts val="0"/>
              </a:spcAft>
              <a:buClrTx/>
              <a:buSzTx/>
              <a:buFontTx/>
              <a:buNone/>
              <a:tabLst/>
              <a:defRPr/>
            </a:pPr>
            <a:r>
              <a:rPr lang="nl-NL" sz="1800">
                <a:effectLst/>
                <a:latin typeface="Calibri" panose="020F0502020204030204" pitchFamily="34" charset="0"/>
                <a:ea typeface="Calibri" panose="020F0502020204030204" pitchFamily="34" charset="0"/>
                <a:cs typeface="Times New Roman" panose="02020603050405020304" pitchFamily="18" charset="0"/>
              </a:rPr>
              <a:t>Begrijpelijke discussie: wanneer is iets wel;/niet groen te noemen</a:t>
            </a:r>
          </a:p>
          <a:p>
            <a:pPr marL="228600">
              <a:lnSpc>
                <a:spcPct val="107000"/>
              </a:lnSpc>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pPr>
            <a:r>
              <a:rPr lang="nl-NL" sz="1800">
                <a:effectLst/>
                <a:latin typeface="Calibri" panose="020F0502020204030204" pitchFamily="34" charset="0"/>
                <a:ea typeface="Calibri" panose="020F0502020204030204" pitchFamily="34" charset="0"/>
                <a:cs typeface="Times New Roman" panose="02020603050405020304" pitchFamily="18" charset="0"/>
              </a:rPr>
              <a:t>Gaat om dezelfde afbeelding gezien door de ‘ogen’ van een simulator voor kleurenblindheid</a:t>
            </a:r>
          </a:p>
          <a:p>
            <a:pPr marL="571500" indent="-342900">
              <a:lnSpc>
                <a:spcPct val="107000"/>
              </a:lnSpc>
              <a:buFont typeface="+mj-lt"/>
              <a:buAutoNum type="arabicPeriod"/>
            </a:pPr>
            <a:r>
              <a:rPr lang="nl-NL" sz="1800">
                <a:effectLst/>
                <a:latin typeface="Calibri" panose="020F0502020204030204" pitchFamily="34" charset="0"/>
                <a:ea typeface="Calibri" panose="020F0502020204030204" pitchFamily="34" charset="0"/>
                <a:cs typeface="Times New Roman" panose="02020603050405020304" pitchFamily="18" charset="0"/>
              </a:rPr>
              <a:t>niet kleurenblind</a:t>
            </a:r>
          </a:p>
          <a:p>
            <a:pPr marL="571500" indent="-342900">
              <a:lnSpc>
                <a:spcPct val="107000"/>
              </a:lnSpc>
              <a:buFont typeface="+mj-lt"/>
              <a:buAutoNum type="arabicPeriod"/>
            </a:pPr>
            <a:r>
              <a:rPr lang="nl-NL" sz="1800">
                <a:effectLst/>
                <a:latin typeface="Calibri" panose="020F0502020204030204" pitchFamily="34" charset="0"/>
                <a:ea typeface="Calibri" panose="020F0502020204030204" pitchFamily="34" charset="0"/>
                <a:cs typeface="Times New Roman" panose="02020603050405020304" pitchFamily="18" charset="0"/>
              </a:rPr>
              <a:t>blauw is zwak (</a:t>
            </a:r>
            <a:r>
              <a:rPr lang="nl-NL" sz="1800" err="1">
                <a:effectLst/>
                <a:latin typeface="Calibri" panose="020F0502020204030204" pitchFamily="34" charset="0"/>
                <a:ea typeface="Calibri" panose="020F0502020204030204" pitchFamily="34" charset="0"/>
                <a:cs typeface="Times New Roman" panose="02020603050405020304" pitchFamily="18" charset="0"/>
              </a:rPr>
              <a:t>tritanomaly</a:t>
            </a:r>
            <a:r>
              <a:rPr lang="nl-NL" sz="1800">
                <a:effectLst/>
                <a:latin typeface="Calibri" panose="020F0502020204030204" pitchFamily="34" charset="0"/>
                <a:ea typeface="Calibri" panose="020F0502020204030204" pitchFamily="34" charset="0"/>
                <a:cs typeface="Times New Roman" panose="02020603050405020304" pitchFamily="18" charset="0"/>
              </a:rPr>
              <a:t>)</a:t>
            </a:r>
          </a:p>
          <a:p>
            <a:pPr marL="571500" indent="-342900">
              <a:lnSpc>
                <a:spcPct val="107000"/>
              </a:lnSpc>
              <a:buFont typeface="+mj-lt"/>
              <a:buAutoNum type="arabicPeriod"/>
            </a:pPr>
            <a:r>
              <a:rPr lang="nl-NL" sz="1800">
                <a:effectLst/>
                <a:latin typeface="Calibri" panose="020F0502020204030204" pitchFamily="34" charset="0"/>
                <a:ea typeface="Calibri" panose="020F0502020204030204" pitchFamily="34" charset="0"/>
                <a:cs typeface="Times New Roman" panose="02020603050405020304" pitchFamily="18" charset="0"/>
              </a:rPr>
              <a:t>rood ontbreekt (</a:t>
            </a:r>
            <a:r>
              <a:rPr lang="nl-NL" sz="1800" err="1">
                <a:effectLst/>
                <a:latin typeface="Calibri" panose="020F0502020204030204" pitchFamily="34" charset="0"/>
                <a:ea typeface="Calibri" panose="020F0502020204030204" pitchFamily="34" charset="0"/>
                <a:cs typeface="Times New Roman" panose="02020603050405020304" pitchFamily="18" charset="0"/>
              </a:rPr>
              <a:t>protanopia</a:t>
            </a:r>
            <a:r>
              <a:rPr lang="nl-NL" sz="1800">
                <a:effectLst/>
                <a:latin typeface="Calibri" panose="020F0502020204030204" pitchFamily="34" charset="0"/>
                <a:ea typeface="Calibri" panose="020F0502020204030204" pitchFamily="34" charset="0"/>
                <a:cs typeface="Times New Roman" panose="02020603050405020304" pitchFamily="18" charset="0"/>
              </a:rPr>
              <a:t>)</a:t>
            </a:r>
          </a:p>
          <a:p>
            <a:pPr marL="571500" indent="-342900">
              <a:lnSpc>
                <a:spcPct val="107000"/>
              </a:lnSpc>
              <a:buFont typeface="+mj-lt"/>
              <a:buAutoNum type="arabicPeriod"/>
            </a:pPr>
            <a:r>
              <a:rPr lang="nl-NL" sz="1800">
                <a:effectLst/>
                <a:latin typeface="Calibri" panose="020F0502020204030204" pitchFamily="34" charset="0"/>
                <a:ea typeface="Calibri" panose="020F0502020204030204" pitchFamily="34" charset="0"/>
                <a:cs typeface="Times New Roman" panose="02020603050405020304" pitchFamily="18" charset="0"/>
              </a:rPr>
              <a:t>volledig kleurenblind; monochroom (</a:t>
            </a:r>
            <a:r>
              <a:rPr lang="nl-NL" sz="1800" err="1">
                <a:effectLst/>
                <a:latin typeface="Calibri" panose="020F0502020204030204" pitchFamily="34" charset="0"/>
                <a:ea typeface="Calibri" panose="020F0502020204030204" pitchFamily="34" charset="0"/>
                <a:cs typeface="Times New Roman" panose="02020603050405020304" pitchFamily="18" charset="0"/>
              </a:rPr>
              <a:t>achromatopsia</a:t>
            </a:r>
            <a:r>
              <a:rPr lang="nl-NL" sz="1800">
                <a:effectLst/>
                <a:latin typeface="Calibri" panose="020F0502020204030204" pitchFamily="34" charset="0"/>
                <a:ea typeface="Calibri" panose="020F0502020204030204" pitchFamily="34" charset="0"/>
                <a:cs typeface="Times New Roman" panose="02020603050405020304" pitchFamily="18" charset="0"/>
              </a:rPr>
              <a:t>), komt zelden voor</a:t>
            </a:r>
          </a:p>
          <a:p>
            <a:pPr marL="228600">
              <a:lnSpc>
                <a:spcPct val="107000"/>
              </a:lnSpc>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27</a:t>
            </a:fld>
            <a:endParaRPr lang="nl-NL"/>
          </a:p>
        </p:txBody>
      </p:sp>
    </p:spTree>
    <p:extLst>
      <p:ext uri="{BB962C8B-B14F-4D97-AF65-F5344CB8AC3E}">
        <p14:creationId xmlns:p14="http://schemas.microsoft.com/office/powerpoint/2010/main" val="2702527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a:lnSpc>
                <a:spcPct val="107000"/>
              </a:lnSpc>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28</a:t>
            </a:fld>
            <a:endParaRPr lang="nl-NL"/>
          </a:p>
        </p:txBody>
      </p:sp>
    </p:spTree>
    <p:extLst>
      <p:ext uri="{BB962C8B-B14F-4D97-AF65-F5344CB8AC3E}">
        <p14:creationId xmlns:p14="http://schemas.microsoft.com/office/powerpoint/2010/main" val="30995809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lnSpc>
                <a:spcPct val="107000"/>
              </a:lnSpc>
            </a:pPr>
            <a:r>
              <a:rPr lang="nl-NL" sz="1200" b="1">
                <a:effectLst/>
                <a:latin typeface="Arial" panose="020B0604020202020204" pitchFamily="34" charset="0"/>
                <a:ea typeface="Calibri" panose="020F0502020204030204" pitchFamily="34" charset="0"/>
                <a:cs typeface="Arial" panose="020B0604020202020204" pitchFamily="34" charset="0"/>
              </a:rPr>
              <a:t>WCAG 2.1</a:t>
            </a:r>
          </a:p>
          <a:p>
            <a:pPr marL="342900" lvl="0" indent="-342900">
              <a:lnSpc>
                <a:spcPct val="107000"/>
              </a:lnSpc>
              <a:buFont typeface="Symbol" panose="05050102010706020507" pitchFamily="18" charset="2"/>
              <a:buChar char=""/>
            </a:pPr>
            <a:r>
              <a:rPr lang="nl-NL" sz="1200">
                <a:effectLst/>
                <a:latin typeface="Arial" panose="020B0604020202020204" pitchFamily="34" charset="0"/>
                <a:ea typeface="Calibri" panose="020F0502020204030204" pitchFamily="34" charset="0"/>
                <a:cs typeface="Arial" panose="020B0604020202020204" pitchFamily="34" charset="0"/>
              </a:rPr>
              <a:t>Principe: 	1. waarneembaar</a:t>
            </a:r>
          </a:p>
          <a:p>
            <a:pPr marL="342900" lvl="0" indent="-342900">
              <a:lnSpc>
                <a:spcPct val="107000"/>
              </a:lnSpc>
              <a:buFont typeface="Symbol" panose="05050102010706020507" pitchFamily="18" charset="2"/>
              <a:buChar char=""/>
            </a:pPr>
            <a:r>
              <a:rPr lang="nl-NL" sz="1200">
                <a:effectLst/>
                <a:latin typeface="Arial" panose="020B0604020202020204" pitchFamily="34" charset="0"/>
                <a:ea typeface="Calibri" panose="020F0502020204030204" pitchFamily="34" charset="0"/>
                <a:cs typeface="Arial" panose="020B0604020202020204" pitchFamily="34" charset="0"/>
              </a:rPr>
              <a:t>Richtlijn: 	1.4 onderscheidbaar</a:t>
            </a:r>
          </a:p>
          <a:p>
            <a:pPr marL="342900" lvl="0" indent="-342900">
              <a:lnSpc>
                <a:spcPct val="107000"/>
              </a:lnSpc>
              <a:buFont typeface="Symbol" panose="05050102010706020507" pitchFamily="18" charset="2"/>
              <a:buChar char=""/>
            </a:pPr>
            <a:r>
              <a:rPr lang="nl-NL" sz="1200">
                <a:effectLst/>
                <a:latin typeface="Arial" panose="020B0604020202020204" pitchFamily="34" charset="0"/>
                <a:ea typeface="Calibri" panose="020F0502020204030204" pitchFamily="34" charset="0"/>
                <a:cs typeface="Arial" panose="020B0604020202020204" pitchFamily="34" charset="0"/>
              </a:rPr>
              <a:t>Criterium 1.4.1 gebruik van kleur</a:t>
            </a:r>
          </a:p>
          <a:p>
            <a:pPr marL="342900" lvl="0" indent="-342900">
              <a:lnSpc>
                <a:spcPct val="107000"/>
              </a:lnSpc>
              <a:spcAft>
                <a:spcPts val="800"/>
              </a:spcAft>
              <a:buFont typeface="Symbol" panose="05050102010706020507" pitchFamily="18" charset="2"/>
              <a:buChar char=""/>
            </a:pPr>
            <a:r>
              <a:rPr lang="nl-NL" sz="1200">
                <a:effectLst/>
                <a:latin typeface="Arial" panose="020B0604020202020204" pitchFamily="34" charset="0"/>
                <a:ea typeface="Calibri" panose="020F0502020204030204" pitchFamily="34" charset="0"/>
                <a:cs typeface="Arial" panose="020B0604020202020204" pitchFamily="34" charset="0"/>
              </a:rPr>
              <a:t>Niveau: 	A</a:t>
            </a:r>
          </a:p>
          <a:p>
            <a:pPr marL="342900" lvl="0" indent="-342900">
              <a:lnSpc>
                <a:spcPct val="107000"/>
              </a:lnSpc>
              <a:spcAft>
                <a:spcPts val="800"/>
              </a:spcAft>
              <a:buFont typeface="Symbol" panose="05050102010706020507" pitchFamily="18" charset="2"/>
              <a:buChar char=""/>
            </a:pPr>
            <a:r>
              <a:rPr lang="nl-NL" sz="1200">
                <a:latin typeface="Arial" panose="020B0604020202020204" pitchFamily="34" charset="0"/>
                <a:ea typeface="Calibri" panose="020F0502020204030204" pitchFamily="34" charset="0"/>
                <a:cs typeface="Arial" panose="020B0604020202020204" pitchFamily="34" charset="0"/>
              </a:rPr>
              <a:t>Zie: </a:t>
            </a:r>
            <a:r>
              <a:rPr lang="nl-NL" sz="1200">
                <a:latin typeface="Arial" panose="020B0604020202020204" pitchFamily="34" charset="0"/>
                <a:ea typeface="Calibri" panose="020F0502020204030204" pitchFamily="34" charset="0"/>
                <a:cs typeface="Arial" panose="020B0604020202020204" pitchFamily="34" charset="0"/>
                <a:hlinkClick r:id="rId3"/>
              </a:rPr>
              <a:t>WCAG 2.1 – gebruik van kleur</a:t>
            </a:r>
            <a:endParaRPr lang="nl-NL" sz="1200">
              <a:effectLst/>
              <a:latin typeface="Arial" panose="020B0604020202020204" pitchFamily="34" charset="0"/>
              <a:ea typeface="Calibri" panose="020F050202020403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29</a:t>
            </a:fld>
            <a:endParaRPr lang="nl-NL"/>
          </a:p>
        </p:txBody>
      </p:sp>
    </p:spTree>
    <p:extLst>
      <p:ext uri="{BB962C8B-B14F-4D97-AF65-F5344CB8AC3E}">
        <p14:creationId xmlns:p14="http://schemas.microsoft.com/office/powerpoint/2010/main" val="3715473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85D18-C292-4168-A778-4538EA32966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9078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07000"/>
              </a:lnSpc>
              <a:buFont typeface="Symbol" panose="05050102010706020507" pitchFamily="18" charset="2"/>
              <a:buNone/>
            </a:pP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30</a:t>
            </a:fld>
            <a:endParaRPr lang="nl-NL"/>
          </a:p>
        </p:txBody>
      </p:sp>
    </p:spTree>
    <p:extLst>
      <p:ext uri="{BB962C8B-B14F-4D97-AF65-F5344CB8AC3E}">
        <p14:creationId xmlns:p14="http://schemas.microsoft.com/office/powerpoint/2010/main" val="24497620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a:lnSpc>
                <a:spcPct val="107000"/>
              </a:lnSpc>
            </a:pPr>
            <a:r>
              <a:rPr lang="nl-NL" sz="1800">
                <a:effectLst/>
                <a:latin typeface="Calibri" panose="020F0502020204030204" pitchFamily="34" charset="0"/>
                <a:ea typeface="Calibri" panose="020F0502020204030204" pitchFamily="34" charset="0"/>
                <a:cs typeface="Times New Roman" panose="02020603050405020304" pitchFamily="18" charset="0"/>
              </a:rPr>
              <a:t>Hand opsteken</a:t>
            </a: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31</a:t>
            </a:fld>
            <a:endParaRPr lang="nl-NL"/>
          </a:p>
        </p:txBody>
      </p:sp>
    </p:spTree>
    <p:extLst>
      <p:ext uri="{BB962C8B-B14F-4D97-AF65-F5344CB8AC3E}">
        <p14:creationId xmlns:p14="http://schemas.microsoft.com/office/powerpoint/2010/main" val="31800717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a:lnSpc>
                <a:spcPct val="107000"/>
              </a:lnSpc>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32</a:t>
            </a:fld>
            <a:endParaRPr lang="nl-NL"/>
          </a:p>
        </p:txBody>
      </p:sp>
    </p:spTree>
    <p:extLst>
      <p:ext uri="{BB962C8B-B14F-4D97-AF65-F5344CB8AC3E}">
        <p14:creationId xmlns:p14="http://schemas.microsoft.com/office/powerpoint/2010/main" val="17966142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a:lnSpc>
                <a:spcPct val="107000"/>
              </a:lnSpc>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33</a:t>
            </a:fld>
            <a:endParaRPr lang="nl-NL"/>
          </a:p>
        </p:txBody>
      </p:sp>
    </p:spTree>
    <p:extLst>
      <p:ext uri="{BB962C8B-B14F-4D97-AF65-F5344CB8AC3E}">
        <p14:creationId xmlns:p14="http://schemas.microsoft.com/office/powerpoint/2010/main" val="8550201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a:lnSpc>
                <a:spcPct val="107000"/>
              </a:lnSpc>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34</a:t>
            </a:fld>
            <a:endParaRPr lang="nl-NL"/>
          </a:p>
        </p:txBody>
      </p:sp>
    </p:spTree>
    <p:extLst>
      <p:ext uri="{BB962C8B-B14F-4D97-AF65-F5344CB8AC3E}">
        <p14:creationId xmlns:p14="http://schemas.microsoft.com/office/powerpoint/2010/main" val="9917867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a:lnSpc>
                <a:spcPct val="107000"/>
              </a:lnSpc>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35</a:t>
            </a:fld>
            <a:endParaRPr lang="nl-NL"/>
          </a:p>
        </p:txBody>
      </p:sp>
    </p:spTree>
    <p:extLst>
      <p:ext uri="{BB962C8B-B14F-4D97-AF65-F5344CB8AC3E}">
        <p14:creationId xmlns:p14="http://schemas.microsoft.com/office/powerpoint/2010/main" val="19198641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a:lnSpc>
                <a:spcPct val="107000"/>
              </a:lnSpc>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36</a:t>
            </a:fld>
            <a:endParaRPr lang="nl-NL"/>
          </a:p>
        </p:txBody>
      </p:sp>
    </p:spTree>
    <p:extLst>
      <p:ext uri="{BB962C8B-B14F-4D97-AF65-F5344CB8AC3E}">
        <p14:creationId xmlns:p14="http://schemas.microsoft.com/office/powerpoint/2010/main" val="6130954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lvl="0" indent="-342900">
              <a:lnSpc>
                <a:spcPct val="107000"/>
              </a:lnSpc>
              <a:buFont typeface="Symbol" panose="05050102010706020507" pitchFamily="18" charset="2"/>
              <a:buChar char=""/>
            </a:pPr>
            <a:r>
              <a:rPr lang="nl-NL" sz="1100">
                <a:effectLst/>
                <a:latin typeface="Calibri" panose="020F0502020204030204" pitchFamily="34" charset="0"/>
                <a:ea typeface="Calibri" panose="020F0502020204030204" pitchFamily="34" charset="0"/>
                <a:cs typeface="Times New Roman" panose="02020603050405020304" pitchFamily="18" charset="0"/>
              </a:rPr>
              <a:t>Niet alleen kleur maar ook tekst aanbieden: </a:t>
            </a:r>
          </a:p>
          <a:p>
            <a:pPr marL="742950" lvl="1" indent="-285750">
              <a:lnSpc>
                <a:spcPct val="107000"/>
              </a:lnSpc>
              <a:buFont typeface="Courier New" panose="02070309020205020404" pitchFamily="49" charset="0"/>
              <a:buChar char="o"/>
            </a:pPr>
            <a:r>
              <a:rPr lang="nl-NL" sz="1100">
                <a:effectLst/>
                <a:latin typeface="Calibri" panose="020F0502020204030204" pitchFamily="34" charset="0"/>
                <a:ea typeface="Calibri" panose="020F0502020204030204" pitchFamily="34" charset="0"/>
                <a:cs typeface="Times New Roman" panose="02020603050405020304" pitchFamily="18" charset="0"/>
              </a:rPr>
              <a:t>bijvoorbeeld in een tabel/grafiek niet alleen de kleuren rood en groen maar ook de betekenis/waarde, bijvoorbeeld procenten in een taartdiagram; </a:t>
            </a:r>
          </a:p>
          <a:p>
            <a:pPr marL="742950" lvl="1" indent="-285750">
              <a:lnSpc>
                <a:spcPct val="107000"/>
              </a:lnSpc>
              <a:buFont typeface="Courier New" panose="02070309020205020404" pitchFamily="49" charset="0"/>
              <a:buChar char="o"/>
            </a:pPr>
            <a:r>
              <a:rPr lang="nl-NL" sz="1100">
                <a:effectLst/>
                <a:latin typeface="Calibri" panose="020F0502020204030204" pitchFamily="34" charset="0"/>
                <a:ea typeface="Calibri" panose="020F0502020204030204" pitchFamily="34" charset="0"/>
                <a:cs typeface="Times New Roman" panose="02020603050405020304" pitchFamily="18" charset="0"/>
              </a:rPr>
              <a:t>bijvoorbeeld in een formulier de verplichte velden niet alleen rood omkaderen </a:t>
            </a:r>
          </a:p>
          <a:p>
            <a:pPr marL="742950" lvl="1" indent="-285750">
              <a:lnSpc>
                <a:spcPct val="107000"/>
              </a:lnSpc>
              <a:buFont typeface="Courier New" panose="02070309020205020404" pitchFamily="49" charset="0"/>
              <a:buChar char="o"/>
            </a:pPr>
            <a:r>
              <a:rPr lang="nl-NL" sz="1100">
                <a:effectLst/>
                <a:latin typeface="Calibri" panose="020F0502020204030204" pitchFamily="34" charset="0"/>
                <a:ea typeface="Calibri" panose="020F0502020204030204" pitchFamily="34" charset="0"/>
                <a:cs typeface="Times New Roman" panose="02020603050405020304" pitchFamily="18" charset="0"/>
              </a:rPr>
              <a:t>bijvoorbeeld kleurvlakken voorzien van arceringen/patronen</a:t>
            </a:r>
          </a:p>
          <a:p>
            <a:pPr marL="342900" lvl="0" indent="-342900">
              <a:lnSpc>
                <a:spcPct val="107000"/>
              </a:lnSpc>
              <a:buFont typeface="Symbol" panose="05050102010706020507" pitchFamily="18" charset="2"/>
              <a:buChar char=""/>
            </a:pPr>
            <a:r>
              <a:rPr lang="nl-NL" sz="1100">
                <a:effectLst/>
                <a:latin typeface="Calibri" panose="020F0502020204030204" pitchFamily="34" charset="0"/>
                <a:ea typeface="Calibri" panose="020F0502020204030204" pitchFamily="34" charset="0"/>
                <a:cs typeface="Times New Roman" panose="02020603050405020304" pitchFamily="18" charset="0"/>
              </a:rPr>
              <a:t>Andere visuele cues bieden: </a:t>
            </a:r>
          </a:p>
          <a:p>
            <a:pPr marL="742950" lvl="1" indent="-285750">
              <a:lnSpc>
                <a:spcPct val="107000"/>
              </a:lnSpc>
              <a:buFont typeface="Courier New" panose="02070309020205020404" pitchFamily="49" charset="0"/>
              <a:buChar char="o"/>
            </a:pPr>
            <a:r>
              <a:rPr lang="nl-NL" sz="1100">
                <a:effectLst/>
                <a:latin typeface="Calibri" panose="020F0502020204030204" pitchFamily="34" charset="0"/>
                <a:ea typeface="Calibri" panose="020F0502020204030204" pitchFamily="34" charset="0"/>
                <a:cs typeface="Times New Roman" panose="02020603050405020304" pitchFamily="18" charset="0"/>
              </a:rPr>
              <a:t>links onderstrepen, </a:t>
            </a:r>
          </a:p>
          <a:p>
            <a:pPr marL="742950" lvl="1" indent="-285750">
              <a:lnSpc>
                <a:spcPct val="107000"/>
              </a:lnSpc>
              <a:buFont typeface="Courier New" panose="02070309020205020404" pitchFamily="49" charset="0"/>
              <a:buChar char="o"/>
            </a:pPr>
            <a:r>
              <a:rPr lang="nl-NL" sz="1100">
                <a:effectLst/>
                <a:latin typeface="Calibri" panose="020F0502020204030204" pitchFamily="34" charset="0"/>
                <a:ea typeface="Calibri" panose="020F0502020204030204" pitchFamily="34" charset="0"/>
                <a:cs typeface="Times New Roman" panose="02020603050405020304" pitchFamily="18" charset="0"/>
              </a:rPr>
              <a:t>vinkje/kruisje voor groen = goed/rood = slecht antwoord (+ tekstalternatief voor de functionele afbeelding)</a:t>
            </a:r>
          </a:p>
          <a:p>
            <a:pPr marL="342900" lvl="0" indent="-342900">
              <a:lnSpc>
                <a:spcPct val="107000"/>
              </a:lnSpc>
              <a:buFont typeface="Symbol" panose="05050102010706020507" pitchFamily="18" charset="2"/>
              <a:buChar char=""/>
            </a:pPr>
            <a:r>
              <a:rPr lang="nl-NL" sz="1100">
                <a:effectLst/>
                <a:latin typeface="Calibri" panose="020F0502020204030204" pitchFamily="34" charset="0"/>
                <a:ea typeface="Calibri" panose="020F0502020204030204" pitchFamily="34" charset="0"/>
                <a:cs typeface="Times New Roman" panose="02020603050405020304" pitchFamily="18" charset="0"/>
              </a:rPr>
              <a:t>semantische </a:t>
            </a:r>
            <a:r>
              <a:rPr lang="nl-NL" sz="1100" err="1">
                <a:effectLst/>
                <a:latin typeface="Calibri" panose="020F0502020204030204" pitchFamily="34" charset="0"/>
                <a:ea typeface="Calibri" panose="020F0502020204030204" pitchFamily="34" charset="0"/>
                <a:cs typeface="Times New Roman" panose="02020603050405020304" pitchFamily="18" charset="0"/>
              </a:rPr>
              <a:t>markup</a:t>
            </a:r>
            <a:r>
              <a:rPr lang="nl-NL" sz="1100">
                <a:effectLst/>
                <a:latin typeface="Calibri" panose="020F0502020204030204" pitchFamily="34" charset="0"/>
                <a:ea typeface="Calibri" panose="020F0502020204030204" pitchFamily="34" charset="0"/>
                <a:cs typeface="Times New Roman" panose="02020603050405020304" pitchFamily="18" charset="0"/>
              </a:rPr>
              <a:t> in de code, </a:t>
            </a:r>
          </a:p>
          <a:p>
            <a:pPr marL="742950" lvl="1" indent="-285750">
              <a:lnSpc>
                <a:spcPct val="107000"/>
              </a:lnSpc>
              <a:buFont typeface="Courier New" panose="02070309020205020404" pitchFamily="49" charset="0"/>
              <a:buChar char="o"/>
            </a:pPr>
            <a:r>
              <a:rPr lang="nl-NL" sz="1100">
                <a:effectLst/>
                <a:latin typeface="Calibri" panose="020F0502020204030204" pitchFamily="34" charset="0"/>
                <a:ea typeface="Calibri" panose="020F0502020204030204" pitchFamily="34" charset="0"/>
                <a:cs typeface="Times New Roman" panose="02020603050405020304" pitchFamily="18" charset="0"/>
              </a:rPr>
              <a:t>bijvoorbeeld in formulieren met een rood kader voor een verplicht veld het label ’voornaam (verplicht)’</a:t>
            </a:r>
          </a:p>
          <a:p>
            <a:pPr marL="742950" lvl="1" indent="-285750">
              <a:lnSpc>
                <a:spcPct val="107000"/>
              </a:lnSpc>
              <a:spcAft>
                <a:spcPts val="800"/>
              </a:spcAft>
              <a:buFont typeface="Courier New" panose="02070309020205020404" pitchFamily="49" charset="0"/>
              <a:buChar char="o"/>
            </a:pPr>
            <a:r>
              <a:rPr lang="nl-NL" sz="1100">
                <a:effectLst/>
                <a:latin typeface="Calibri" panose="020F0502020204030204" pitchFamily="34" charset="0"/>
                <a:ea typeface="Calibri" panose="020F0502020204030204" pitchFamily="34" charset="0"/>
                <a:cs typeface="Times New Roman" panose="02020603050405020304" pitchFamily="18" charset="0"/>
              </a:rPr>
              <a:t>bijvoorbeeld in kleur gemarkeerde woorden ook voorzien van &lt;strong&gt;</a:t>
            </a:r>
          </a:p>
          <a:p>
            <a:pPr>
              <a:lnSpc>
                <a:spcPct val="107000"/>
              </a:lnSpc>
              <a:spcAft>
                <a:spcPts val="800"/>
              </a:spcAft>
            </a:pPr>
            <a:endParaRPr lang="nl-NL" sz="1200" b="0" i="0" kern="120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37</a:t>
            </a:fld>
            <a:endParaRPr lang="nl-NL"/>
          </a:p>
        </p:txBody>
      </p:sp>
    </p:spTree>
    <p:extLst>
      <p:ext uri="{BB962C8B-B14F-4D97-AF65-F5344CB8AC3E}">
        <p14:creationId xmlns:p14="http://schemas.microsoft.com/office/powerpoint/2010/main" val="799645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38</a:t>
            </a:fld>
            <a:endParaRPr lang="nl-NL"/>
          </a:p>
        </p:txBody>
      </p:sp>
    </p:spTree>
    <p:extLst>
      <p:ext uri="{BB962C8B-B14F-4D97-AF65-F5344CB8AC3E}">
        <p14:creationId xmlns:p14="http://schemas.microsoft.com/office/powerpoint/2010/main" val="2358605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endParaRPr lang="nl-NL" sz="1200" b="0" i="0" kern="120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39</a:t>
            </a:fld>
            <a:endParaRPr lang="nl-NL"/>
          </a:p>
        </p:txBody>
      </p:sp>
    </p:spTree>
    <p:extLst>
      <p:ext uri="{BB962C8B-B14F-4D97-AF65-F5344CB8AC3E}">
        <p14:creationId xmlns:p14="http://schemas.microsoft.com/office/powerpoint/2010/main" val="3214507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0F75BC88-AA0F-432E-A0D5-F22B14322B67}" type="slidenum">
              <a:rPr lang="nl-NL" smtClean="0"/>
              <a:t>4</a:t>
            </a:fld>
            <a:endParaRPr lang="nl-NL"/>
          </a:p>
        </p:txBody>
      </p:sp>
    </p:spTree>
    <p:extLst>
      <p:ext uri="{BB962C8B-B14F-4D97-AF65-F5344CB8AC3E}">
        <p14:creationId xmlns:p14="http://schemas.microsoft.com/office/powerpoint/2010/main" val="30784084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a:lnSpc>
                <a:spcPct val="107000"/>
              </a:lnSpc>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40</a:t>
            </a:fld>
            <a:endParaRPr lang="nl-NL"/>
          </a:p>
        </p:txBody>
      </p:sp>
    </p:spTree>
    <p:extLst>
      <p:ext uri="{BB962C8B-B14F-4D97-AF65-F5344CB8AC3E}">
        <p14:creationId xmlns:p14="http://schemas.microsoft.com/office/powerpoint/2010/main" val="11740803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a:lnSpc>
                <a:spcPct val="107000"/>
              </a:lnSpc>
            </a:pPr>
            <a:r>
              <a:rPr lang="nl-NL" sz="1200" dirty="0">
                <a:effectLst/>
                <a:latin typeface="Calibri" panose="020F0502020204030204" pitchFamily="34" charset="0"/>
                <a:ea typeface="Calibri" panose="020F0502020204030204" pitchFamily="34" charset="0"/>
                <a:cs typeface="Times New Roman" panose="02020603050405020304" pitchFamily="18" charset="0"/>
              </a:rPr>
              <a:t>De volgende dia bevat een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schermopname</a:t>
            </a:r>
            <a:r>
              <a:rPr lang="nl-NL" sz="1200" dirty="0">
                <a:effectLst/>
                <a:latin typeface="Calibri" panose="020F0502020204030204" pitchFamily="34" charset="0"/>
                <a:ea typeface="Calibri" panose="020F0502020204030204" pitchFamily="34" charset="0"/>
                <a:cs typeface="Times New Roman" panose="02020603050405020304" pitchFamily="18" charset="0"/>
              </a:rPr>
              <a:t> als illustratie van verkeerde leesvolgorde. </a:t>
            </a: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41</a:t>
            </a:fld>
            <a:endParaRPr lang="nl-NL"/>
          </a:p>
        </p:txBody>
      </p:sp>
    </p:spTree>
    <p:extLst>
      <p:ext uri="{BB962C8B-B14F-4D97-AF65-F5344CB8AC3E}">
        <p14:creationId xmlns:p14="http://schemas.microsoft.com/office/powerpoint/2010/main" val="6782407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effectLst/>
                <a:latin typeface="Calibri" panose="020F0502020204030204" pitchFamily="34" charset="0"/>
                <a:ea typeface="Calibri" panose="020F0502020204030204" pitchFamily="34" charset="0"/>
                <a:cs typeface="Times New Roman" panose="02020603050405020304" pitchFamily="18" charset="0"/>
              </a:rPr>
              <a:t>In deze </a:t>
            </a:r>
            <a:r>
              <a:rPr lang="nl-NL" sz="1200" dirty="0" err="1">
                <a:effectLst/>
                <a:latin typeface="Calibri" panose="020F0502020204030204" pitchFamily="34" charset="0"/>
                <a:ea typeface="Calibri" panose="020F0502020204030204" pitchFamily="34" charset="0"/>
                <a:cs typeface="Times New Roman" panose="02020603050405020304" pitchFamily="18" charset="0"/>
              </a:rPr>
              <a:t>schermopname</a:t>
            </a:r>
            <a:r>
              <a:rPr lang="nl-NL" sz="1200" dirty="0">
                <a:effectLst/>
                <a:latin typeface="Calibri" panose="020F0502020204030204" pitchFamily="34" charset="0"/>
                <a:ea typeface="Calibri" panose="020F0502020204030204" pitchFamily="34" charset="0"/>
                <a:cs typeface="Times New Roman" panose="02020603050405020304" pitchFamily="18" charset="0"/>
              </a:rPr>
              <a:t> wordt een PDF voorgelezen met een voorleestool. Deze opname illustreert wat het effect is van fouten in de leesvolgorde.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Tx/>
              <a:buNone/>
            </a:pPr>
            <a:r>
              <a:rPr lang="nl-NL" dirty="0"/>
              <a:t>Wat gaat er allemaal mis bij deze publicatie:</a:t>
            </a:r>
          </a:p>
          <a:p>
            <a:pPr marL="171450" indent="-171450">
              <a:buFontTx/>
              <a:buChar char="-"/>
            </a:pPr>
            <a:r>
              <a:rPr lang="nl-NL" dirty="0"/>
              <a:t>Door het ontbreken van juiste leesvolgorde is de tekst onbegrijpelijk geworden. </a:t>
            </a:r>
          </a:p>
          <a:p>
            <a:pPr marL="171450" indent="-171450">
              <a:buFontTx/>
              <a:buChar char="-"/>
            </a:pPr>
            <a:r>
              <a:rPr lang="nl-NL" dirty="0"/>
              <a:t>De afbeelding wordt niet genoemd. </a:t>
            </a:r>
          </a:p>
          <a:p>
            <a:pPr marL="171450" indent="-171450">
              <a:buFontTx/>
              <a:buChar char="-"/>
            </a:pPr>
            <a:r>
              <a:rPr lang="nl-NL" dirty="0"/>
              <a:t>De kop ‘Huismus’ wordt als laatste genoemd. </a:t>
            </a:r>
          </a:p>
          <a:p>
            <a:endParaRPr lang="nl-NL" dirty="0"/>
          </a:p>
          <a:p>
            <a:r>
              <a:rPr lang="nl-NL" dirty="0"/>
              <a:t>Hoewel het ook nog voorkomt in websites of in digitale leeromgevingen, komt dergelijke slechte leesvolgorde voornamelijk voor als een PDF verkeerd wordt ge-</a:t>
            </a:r>
            <a:r>
              <a:rPr lang="nl-NL" dirty="0" err="1"/>
              <a:t>OCR’t</a:t>
            </a:r>
            <a:r>
              <a:rPr lang="nl-NL" dirty="0"/>
              <a:t>. </a:t>
            </a:r>
          </a:p>
        </p:txBody>
      </p:sp>
      <p:sp>
        <p:nvSpPr>
          <p:cNvPr id="4" name="Tijdelijke aanduiding voor dianummer 3"/>
          <p:cNvSpPr>
            <a:spLocks noGrp="1"/>
          </p:cNvSpPr>
          <p:nvPr>
            <p:ph type="sldNum" sz="quarter" idx="5"/>
          </p:nvPr>
        </p:nvSpPr>
        <p:spPr/>
        <p:txBody>
          <a:bodyPr/>
          <a:lstStyle/>
          <a:p>
            <a:fld id="{0F75BC88-AA0F-432E-A0D5-F22B14322B67}" type="slidenum">
              <a:rPr lang="nl-NL" smtClean="0"/>
              <a:t>42</a:t>
            </a:fld>
            <a:endParaRPr lang="nl-NL"/>
          </a:p>
        </p:txBody>
      </p:sp>
    </p:spTree>
    <p:extLst>
      <p:ext uri="{BB962C8B-B14F-4D97-AF65-F5344CB8AC3E}">
        <p14:creationId xmlns:p14="http://schemas.microsoft.com/office/powerpoint/2010/main" val="20874729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a:lnSpc>
                <a:spcPct val="107000"/>
              </a:lnSpc>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43</a:t>
            </a:fld>
            <a:endParaRPr lang="nl-NL"/>
          </a:p>
        </p:txBody>
      </p:sp>
    </p:spTree>
    <p:extLst>
      <p:ext uri="{BB962C8B-B14F-4D97-AF65-F5344CB8AC3E}">
        <p14:creationId xmlns:p14="http://schemas.microsoft.com/office/powerpoint/2010/main" val="4774078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07000"/>
              </a:lnSpc>
              <a:buFont typeface="Symbol" panose="05050102010706020507" pitchFamily="18" charset="2"/>
              <a:buNone/>
            </a:pPr>
            <a:r>
              <a:rPr lang="nl-NL" sz="1200" b="1" dirty="0">
                <a:effectLst/>
                <a:latin typeface="Arial" panose="020B0604020202020204" pitchFamily="34" charset="0"/>
                <a:ea typeface="Calibri" panose="020F0502020204030204" pitchFamily="34" charset="0"/>
                <a:cs typeface="Arial" panose="020B0604020202020204" pitchFamily="34" charset="0"/>
              </a:rPr>
              <a:t>WCAG 2.1</a:t>
            </a:r>
          </a:p>
          <a:p>
            <a:pPr marL="342900" lvl="0" indent="-342900">
              <a:lnSpc>
                <a:spcPct val="107000"/>
              </a:lnSpc>
              <a:buFont typeface="Symbol" panose="05050102010706020507" pitchFamily="18" charset="2"/>
              <a:buChar char=""/>
            </a:pPr>
            <a:r>
              <a:rPr lang="nl-NL" sz="1200" dirty="0">
                <a:effectLst/>
                <a:latin typeface="Arial" panose="020B0604020202020204" pitchFamily="34" charset="0"/>
                <a:ea typeface="Calibri" panose="020F0502020204030204" pitchFamily="34" charset="0"/>
                <a:cs typeface="Arial" panose="020B0604020202020204" pitchFamily="34" charset="0"/>
              </a:rPr>
              <a:t>Principe: 	1. Waarneembaar</a:t>
            </a:r>
          </a:p>
          <a:p>
            <a:pPr marL="342900" lvl="0" indent="-342900">
              <a:lnSpc>
                <a:spcPct val="107000"/>
              </a:lnSpc>
              <a:buFont typeface="Symbol" panose="05050102010706020507" pitchFamily="18" charset="2"/>
              <a:buChar char=""/>
            </a:pPr>
            <a:r>
              <a:rPr lang="nl-NL" sz="1200" dirty="0">
                <a:effectLst/>
                <a:latin typeface="Arial" panose="020B0604020202020204" pitchFamily="34" charset="0"/>
                <a:ea typeface="Calibri" panose="020F0502020204030204" pitchFamily="34" charset="0"/>
                <a:cs typeface="Arial" panose="020B0604020202020204" pitchFamily="34" charset="0"/>
              </a:rPr>
              <a:t>Richtlijn: 	1.3 Aanpasbaar</a:t>
            </a:r>
          </a:p>
          <a:p>
            <a:pPr marL="342900" lvl="0" indent="-342900">
              <a:lnSpc>
                <a:spcPct val="107000"/>
              </a:lnSpc>
              <a:buFont typeface="Symbol" panose="05050102010706020507" pitchFamily="18" charset="2"/>
              <a:buChar char=""/>
            </a:pPr>
            <a:r>
              <a:rPr lang="nl-NL" sz="1200" dirty="0">
                <a:effectLst/>
                <a:latin typeface="Arial" panose="020B0604020202020204" pitchFamily="34" charset="0"/>
                <a:ea typeface="Calibri" panose="020F0502020204030204" pitchFamily="34" charset="0"/>
                <a:cs typeface="Arial" panose="020B0604020202020204" pitchFamily="34" charset="0"/>
              </a:rPr>
              <a:t>Criterium 1.3.2 Betekenisvolle volgorde</a:t>
            </a:r>
          </a:p>
          <a:p>
            <a:pPr marL="342900" lvl="0" indent="-342900">
              <a:lnSpc>
                <a:spcPct val="107000"/>
              </a:lnSpc>
              <a:spcAft>
                <a:spcPts val="800"/>
              </a:spcAft>
              <a:buFont typeface="Symbol" panose="05050102010706020507" pitchFamily="18" charset="2"/>
              <a:buChar char=""/>
            </a:pPr>
            <a:r>
              <a:rPr lang="nl-NL" sz="1200" dirty="0">
                <a:effectLst/>
                <a:latin typeface="Arial" panose="020B0604020202020204" pitchFamily="34" charset="0"/>
                <a:ea typeface="Calibri" panose="020F0502020204030204" pitchFamily="34" charset="0"/>
                <a:cs typeface="Arial" panose="020B0604020202020204" pitchFamily="34" charset="0"/>
              </a:rPr>
              <a:t>Niveau: 	A</a:t>
            </a:r>
          </a:p>
          <a:p>
            <a:pPr marL="342900" lvl="0" indent="-342900">
              <a:lnSpc>
                <a:spcPct val="107000"/>
              </a:lnSpc>
              <a:spcAft>
                <a:spcPts val="800"/>
              </a:spcAft>
              <a:buFont typeface="Symbol" panose="05050102010706020507" pitchFamily="18" charset="2"/>
              <a:buChar char=""/>
            </a:pPr>
            <a:r>
              <a:rPr lang="nl-NL" sz="1200" dirty="0">
                <a:latin typeface="Arial" panose="020B0604020202020204" pitchFamily="34" charset="0"/>
                <a:ea typeface="Calibri" panose="020F0502020204030204" pitchFamily="34" charset="0"/>
                <a:cs typeface="Arial" panose="020B0604020202020204" pitchFamily="34" charset="0"/>
              </a:rPr>
              <a:t>Zie: </a:t>
            </a:r>
            <a:r>
              <a:rPr lang="nl-NL" sz="1200" dirty="0">
                <a:latin typeface="Arial" panose="020B0604020202020204" pitchFamily="34" charset="0"/>
                <a:ea typeface="Calibri" panose="020F0502020204030204" pitchFamily="34" charset="0"/>
                <a:cs typeface="Arial" panose="020B0604020202020204" pitchFamily="34" charset="0"/>
                <a:hlinkClick r:id="rId3"/>
              </a:rPr>
              <a:t>WCAG 2.1 – betekenisvolle volgorde</a:t>
            </a:r>
            <a:endParaRPr lang="nl-NL"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44</a:t>
            </a:fld>
            <a:endParaRPr lang="nl-NL"/>
          </a:p>
        </p:txBody>
      </p:sp>
    </p:spTree>
    <p:extLst>
      <p:ext uri="{BB962C8B-B14F-4D97-AF65-F5344CB8AC3E}">
        <p14:creationId xmlns:p14="http://schemas.microsoft.com/office/powerpoint/2010/main" val="31405699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sz="1800" dirty="0">
                <a:latin typeface="Arial" panose="020B0604020202020204" pitchFamily="34" charset="0"/>
                <a:cs typeface="Arial" panose="020B0604020202020204" pitchFamily="34" charset="0"/>
              </a:rPr>
              <a:t>Goede leesvolgorde is van belang voor behoud van betekenis van een tekst of publicatie. </a:t>
            </a: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45</a:t>
            </a:fld>
            <a:endParaRPr lang="nl-NL"/>
          </a:p>
        </p:txBody>
      </p:sp>
    </p:spTree>
    <p:extLst>
      <p:ext uri="{BB962C8B-B14F-4D97-AF65-F5344CB8AC3E}">
        <p14:creationId xmlns:p14="http://schemas.microsoft.com/office/powerpoint/2010/main" val="42305533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lvl="0" indent="-171450">
              <a:buFont typeface="Arial" panose="020B0604020202020204" pitchFamily="34" charset="0"/>
              <a:buChar char="•"/>
            </a:pPr>
            <a:r>
              <a:rPr lang="nl-NL" dirty="0"/>
              <a:t>Blokken: </a:t>
            </a:r>
          </a:p>
          <a:p>
            <a:pPr marL="628650" lvl="1" indent="-171450">
              <a:buFont typeface="Arial" panose="020B0604020202020204" pitchFamily="34" charset="0"/>
              <a:buChar char="•"/>
            </a:pPr>
            <a:r>
              <a:rPr lang="nl-NL" dirty="0"/>
              <a:t>Onderdelen die inhoudelijk onafhankelijk van elkaar zijn krijgen ieder een eigen blok. </a:t>
            </a:r>
          </a:p>
          <a:p>
            <a:pPr marL="628650" lvl="1" indent="-171450">
              <a:buFont typeface="Arial" panose="020B0604020202020204" pitchFamily="34" charset="0"/>
              <a:buChar char="•"/>
            </a:pPr>
            <a:r>
              <a:rPr lang="nl-NL" dirty="0"/>
              <a:t>Denk aan navigatie, meta-informatie, hoofdtekst, contactinformatie ieder in een eigen blok</a:t>
            </a:r>
          </a:p>
          <a:p>
            <a:pPr marL="628650" lvl="1" indent="-171450">
              <a:buFont typeface="Arial" panose="020B0604020202020204" pitchFamily="34" charset="0"/>
              <a:buChar char="•"/>
            </a:pPr>
            <a:r>
              <a:rPr lang="nl-NL" dirty="0"/>
              <a:t>De blokken onderling kunnen verplaatsen zonder dat er betekenis verloren gaat</a:t>
            </a:r>
          </a:p>
          <a:p>
            <a:pPr marL="628650" lvl="1" indent="-171450">
              <a:buFont typeface="Arial" panose="020B0604020202020204" pitchFamily="34" charset="0"/>
              <a:buChar char="•"/>
            </a:pPr>
            <a:r>
              <a:rPr lang="nl-NL" dirty="0"/>
              <a:t>Binnen een blok wordt de (lees)volgorde vastgelegd. </a:t>
            </a:r>
          </a:p>
          <a:p>
            <a:pPr marL="171450" lvl="0" indent="-171450">
              <a:buFont typeface="Arial" panose="020B0604020202020204" pitchFamily="34" charset="0"/>
              <a:buChar char="•"/>
            </a:pPr>
            <a:r>
              <a:rPr lang="nl-NL" dirty="0"/>
              <a:t>Goed gebruik van (semantische) opmaak. </a:t>
            </a:r>
          </a:p>
          <a:p>
            <a:pPr marL="914400" lvl="1" indent="-457200">
              <a:buFont typeface="Arial" panose="020B0604020202020204" pitchFamily="34" charset="0"/>
              <a:buChar char="•"/>
            </a:pPr>
            <a:r>
              <a:rPr lang="nl-NL" dirty="0"/>
              <a:t>Goed gebruik van paragrafen, koppen, lijsten, tabellen et cetera zorgen ervoor dat leesvolgorde automatisch goed staat.</a:t>
            </a:r>
          </a:p>
          <a:p>
            <a:pPr marL="914400" lvl="1" indent="-457200">
              <a:buFont typeface="Arial" panose="020B0604020202020204" pitchFamily="34" charset="0"/>
              <a:buChar char="•"/>
            </a:pPr>
            <a:r>
              <a:rPr lang="nl-NL" dirty="0"/>
              <a:t>Dus, bijvoorbeeld geen tabs, als je kolommen wil weergeven maar een tabel of andere vorm van opmaak. </a:t>
            </a:r>
          </a:p>
          <a:p>
            <a:pPr marL="171450" lvl="0" indent="-171450">
              <a:buFont typeface="Arial" panose="020B0604020202020204" pitchFamily="34" charset="0"/>
              <a:buChar char="•"/>
            </a:pPr>
            <a:r>
              <a:rPr lang="nl-NL" dirty="0"/>
              <a:t>Veranker tekstblokken en afbeeldingen op relevantie plek. </a:t>
            </a:r>
          </a:p>
          <a:p>
            <a:pPr marL="628650" lvl="1" indent="-171450">
              <a:buFont typeface="Arial" panose="020B0604020202020204" pitchFamily="34" charset="0"/>
              <a:buChar char="•"/>
            </a:pPr>
            <a:r>
              <a:rPr lang="nl-NL" dirty="0"/>
              <a:t>In Word moeten objecten (tekstblokken, afbeeldingen) in de tekstregel staan om leesvolgorde goed te laten gaan</a:t>
            </a:r>
          </a:p>
          <a:p>
            <a:pPr marL="628650" lvl="1" indent="-171450">
              <a:buFont typeface="Arial" panose="020B0604020202020204" pitchFamily="34" charset="0"/>
              <a:buChar char="•"/>
            </a:pPr>
            <a:r>
              <a:rPr lang="nl-NL" dirty="0"/>
              <a:t>In PDF moeten objecten op de juiste plek in de code staan</a:t>
            </a:r>
          </a:p>
          <a:p>
            <a:pPr marL="628650" lvl="1" indent="-171450">
              <a:buFont typeface="Arial" panose="020B0604020202020204" pitchFamily="34" charset="0"/>
              <a:buChar char="•"/>
            </a:pPr>
            <a:r>
              <a:rPr lang="nl-NL" dirty="0"/>
              <a:t>In </a:t>
            </a:r>
            <a:r>
              <a:rPr lang="nl-NL" dirty="0" err="1"/>
              <a:t>InDesign</a:t>
            </a:r>
            <a:r>
              <a:rPr lang="nl-NL" dirty="0"/>
              <a:t> kun je objecten ook verankeren op specifieke plekken</a:t>
            </a:r>
          </a:p>
          <a:p>
            <a:pPr marL="628650" lvl="1" indent="-171450">
              <a:buFont typeface="Arial" panose="020B0604020202020204" pitchFamily="34" charset="0"/>
              <a:buChar char="•"/>
            </a:pPr>
            <a:r>
              <a:rPr lang="nl-NL" dirty="0"/>
              <a:t>In HTML (EPUB) plaats je objecten op de juiste plek in de code.</a:t>
            </a:r>
          </a:p>
          <a:p>
            <a:pPr marL="457200" lvl="1" indent="0">
              <a:buFont typeface="Arial" panose="020B0604020202020204" pitchFamily="34" charset="0"/>
              <a:buNone/>
            </a:pPr>
            <a:r>
              <a:rPr lang="nl-NL" dirty="0"/>
              <a:t>In de meeste gevallen kan met opmaak een object op een andere plek weergegeven worden, zonder dat de leesvolgorde ‘stuk’ gaat. In HTML kan bijvoorbeeld een object midden op een pagina geplaatst worden, terwijl deze in de leesvolgorde tussen de eerste en tweede kop aan de orde komt. </a:t>
            </a:r>
          </a:p>
          <a:p>
            <a:pPr marL="0" lvl="0" indent="0">
              <a:buNone/>
            </a:pPr>
            <a:endParaRPr lang="nl-NL" sz="2800" b="1"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46</a:t>
            </a:fld>
            <a:endParaRPr lang="nl-NL"/>
          </a:p>
        </p:txBody>
      </p:sp>
    </p:spTree>
    <p:extLst>
      <p:ext uri="{BB962C8B-B14F-4D97-AF65-F5344CB8AC3E}">
        <p14:creationId xmlns:p14="http://schemas.microsoft.com/office/powerpoint/2010/main" val="26970560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a:lnSpc>
                <a:spcPct val="107000"/>
              </a:lnSpc>
            </a:pPr>
            <a:r>
              <a:rPr lang="nl-NL" sz="1800" b="1" dirty="0" err="1">
                <a:effectLst/>
                <a:latin typeface="Calibri" panose="020F0502020204030204" pitchFamily="34" charset="0"/>
                <a:ea typeface="Calibri" panose="020F0502020204030204" pitchFamily="34" charset="0"/>
                <a:cs typeface="Times New Roman" panose="02020603050405020304" pitchFamily="18" charset="0"/>
              </a:rPr>
              <a:t>Schermeessoftware</a:t>
            </a:r>
            <a:r>
              <a:rPr lang="nl-NL" sz="1800" b="1" dirty="0">
                <a:effectLst/>
                <a:latin typeface="Calibri" panose="020F0502020204030204" pitchFamily="34" charset="0"/>
                <a:ea typeface="Calibri" panose="020F0502020204030204" pitchFamily="34" charset="0"/>
                <a:cs typeface="Times New Roman" panose="02020603050405020304" pitchFamily="18" charset="0"/>
              </a:rPr>
              <a:t> versus Voorleestools</a:t>
            </a:r>
          </a:p>
          <a:p>
            <a:pPr marL="514350" indent="-285750">
              <a:lnSpc>
                <a:spcPct val="107000"/>
              </a:lnSpc>
              <a:buFont typeface="Arial" panose="020B0604020202020204" pitchFamily="34" charset="0"/>
              <a:buChar char="•"/>
            </a:pPr>
            <a:r>
              <a:rPr lang="nl-NL" sz="1800" dirty="0" err="1">
                <a:effectLst/>
                <a:latin typeface="Calibri" panose="020F0502020204030204" pitchFamily="34" charset="0"/>
                <a:ea typeface="Calibri" panose="020F0502020204030204" pitchFamily="34" charset="0"/>
                <a:cs typeface="Times New Roman" panose="02020603050405020304" pitchFamily="18" charset="0"/>
              </a:rPr>
              <a:t>Schermleessoftware</a:t>
            </a:r>
            <a:r>
              <a:rPr lang="nl-NL" sz="1800" dirty="0">
                <a:effectLst/>
                <a:latin typeface="Calibri" panose="020F0502020204030204" pitchFamily="34" charset="0"/>
                <a:ea typeface="Calibri" panose="020F0502020204030204" pitchFamily="34" charset="0"/>
                <a:cs typeface="Times New Roman" panose="02020603050405020304" pitchFamily="18" charset="0"/>
              </a:rPr>
              <a:t> wordt gebruikt door blinde en (zeer) slechtziende gebruikers</a:t>
            </a:r>
          </a:p>
          <a:p>
            <a:pPr marL="971550" lvl="1" indent="-285750">
              <a:lnSpc>
                <a:spcPct val="107000"/>
              </a:lnSpc>
              <a:buFont typeface="Arial" panose="020B060402020202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Semantische opmaak wordt benoemd (bijvoorbeeld kopniveau, lijst met aantal items)</a:t>
            </a:r>
          </a:p>
          <a:p>
            <a:pPr marL="971550" lvl="1" indent="-285750">
              <a:lnSpc>
                <a:spcPct val="107000"/>
              </a:lnSpc>
              <a:buFont typeface="Arial" panose="020B060402020202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Meta-informatie van een publicatie zoals bijvoorbeeld titel</a:t>
            </a:r>
          </a:p>
          <a:p>
            <a:pPr marL="971550" lvl="1" indent="-285750">
              <a:lnSpc>
                <a:spcPct val="107000"/>
              </a:lnSpc>
              <a:buFont typeface="Arial" panose="020B060402020202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Objecten worden benoemd (bijvoorbeeld afbeeldingen met alternatieve tekst)</a:t>
            </a:r>
          </a:p>
          <a:p>
            <a:pPr marL="971550" lvl="1" indent="-285750">
              <a:lnSpc>
                <a:spcPct val="107000"/>
              </a:lnSpc>
              <a:buFont typeface="Arial" panose="020B060402020202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Voorbeelden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schermleessoftware</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Jaws</a:t>
            </a:r>
            <a:r>
              <a:rPr lang="nl-NL" sz="1800" dirty="0">
                <a:effectLst/>
                <a:latin typeface="Calibri" panose="020F0502020204030204" pitchFamily="34" charset="0"/>
                <a:ea typeface="Calibri" panose="020F0502020204030204" pitchFamily="34" charset="0"/>
                <a:cs typeface="Times New Roman" panose="02020603050405020304" pitchFamily="18" charset="0"/>
              </a:rPr>
              <a:t>, NVDA,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Window</a:t>
            </a:r>
            <a:r>
              <a:rPr lang="nl-NL" sz="1800" dirty="0">
                <a:effectLst/>
                <a:latin typeface="Calibri" panose="020F0502020204030204" pitchFamily="34" charset="0"/>
                <a:ea typeface="Calibri" panose="020F0502020204030204" pitchFamily="34" charset="0"/>
                <a:cs typeface="Times New Roman" panose="02020603050405020304" pitchFamily="18" charset="0"/>
              </a:rPr>
              <a:t> Verteller</a:t>
            </a:r>
          </a:p>
          <a:p>
            <a:pPr marL="514350" lvl="0" indent="-285750">
              <a:lnSpc>
                <a:spcPct val="107000"/>
              </a:lnSpc>
              <a:buFont typeface="Arial" panose="020B060402020202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Voorleestools worden door veel verschillende gebruikers gebruikt</a:t>
            </a:r>
          </a:p>
          <a:p>
            <a:pPr marL="971550" lvl="1" indent="-285750">
              <a:lnSpc>
                <a:spcPct val="107000"/>
              </a:lnSpc>
              <a:buFont typeface="Arial" panose="020B060402020202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Er wordt geen semantische opmaak of meta-informatie benoemd. De tekst wordt voorgelezen zonder dat de context van bijvoorbeeld een lijst of kop wordt benoemd.</a:t>
            </a:r>
          </a:p>
          <a:p>
            <a:pPr marL="971550" lvl="1" indent="-285750">
              <a:lnSpc>
                <a:spcPct val="107000"/>
              </a:lnSpc>
              <a:buFont typeface="Arial" panose="020B060402020202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Objecten zoals afbeeldingen worden genegeerd</a:t>
            </a:r>
          </a:p>
          <a:p>
            <a:pPr marL="971550" lvl="1" indent="-285750">
              <a:lnSpc>
                <a:spcPct val="107000"/>
              </a:lnSpc>
              <a:buFont typeface="Arial" panose="020B060402020202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Voorbeelden: Insluitende lezer in Microsoft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Edge</a:t>
            </a:r>
            <a:r>
              <a:rPr lang="nl-NL" sz="1800" dirty="0">
                <a:effectLst/>
                <a:latin typeface="Calibri" panose="020F0502020204030204" pitchFamily="34" charset="0"/>
                <a:ea typeface="Calibri" panose="020F0502020204030204" pitchFamily="34" charset="0"/>
                <a:cs typeface="Times New Roman" panose="02020603050405020304" pitchFamily="18" charset="0"/>
              </a:rPr>
              <a:t>, Hardop voorlezen in MS Outlook, Voorlezen in MS Word, diverse extensies in browsers. </a:t>
            </a:r>
          </a:p>
          <a:p>
            <a:pPr marL="228600" lvl="0" indent="0">
              <a:lnSpc>
                <a:spcPct val="107000"/>
              </a:lnSpc>
              <a:buFont typeface="Arial" panose="020B0604020202020204" pitchFamily="34" charset="0"/>
              <a:buNone/>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lvl="0" indent="0">
              <a:lnSpc>
                <a:spcPct val="107000"/>
              </a:lnSpc>
              <a:buFont typeface="Arial" panose="020B0604020202020204" pitchFamily="34" charset="0"/>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Via het kopiëren van tekst kun je controleren of de tekst een goede leesvolgorde heeft. Objecten worden niet altijd goed mee gekopieerd. </a:t>
            </a:r>
          </a:p>
          <a:p>
            <a:pPr marL="228600" lvl="0" indent="0">
              <a:lnSpc>
                <a:spcPct val="107000"/>
              </a:lnSpc>
              <a:buFont typeface="Arial" panose="020B0604020202020204" pitchFamily="34" charset="0"/>
              <a:buNone/>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indent="0">
              <a:lnSpc>
                <a:spcPct val="107000"/>
              </a:lnSpc>
              <a:buFontTx/>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Ontwikkelaars / zetters zullen wellicht de voorkeur hebben om de leesvolgorde te controleren via de code of door het uitzetten van styling waardoor de werkelijke volgorde van een publicatie zichtbaar wordt. </a:t>
            </a: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47</a:t>
            </a:fld>
            <a:endParaRPr lang="nl-NL"/>
          </a:p>
        </p:txBody>
      </p:sp>
    </p:spTree>
    <p:extLst>
      <p:ext uri="{BB962C8B-B14F-4D97-AF65-F5344CB8AC3E}">
        <p14:creationId xmlns:p14="http://schemas.microsoft.com/office/powerpoint/2010/main" val="20651443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a:lnSpc>
                <a:spcPct val="107000"/>
              </a:lnSpc>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48</a:t>
            </a:fld>
            <a:endParaRPr lang="nl-NL"/>
          </a:p>
        </p:txBody>
      </p:sp>
    </p:spTree>
    <p:extLst>
      <p:ext uri="{BB962C8B-B14F-4D97-AF65-F5344CB8AC3E}">
        <p14:creationId xmlns:p14="http://schemas.microsoft.com/office/powerpoint/2010/main" val="6899001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De volgende dia bevat een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schermopname</a:t>
            </a:r>
            <a:r>
              <a:rPr lang="nl-NL" sz="1800" dirty="0">
                <a:effectLst/>
                <a:latin typeface="Calibri" panose="020F0502020204030204" pitchFamily="34" charset="0"/>
                <a:ea typeface="Calibri" panose="020F0502020204030204" pitchFamily="34" charset="0"/>
                <a:cs typeface="Times New Roman" panose="02020603050405020304" pitchFamily="18" charset="0"/>
              </a:rPr>
              <a:t> van een publicatie waarin taalinstellingen niet goed zijn ingesteld. </a:t>
            </a:r>
          </a:p>
          <a:p>
            <a:pPr marL="228600">
              <a:lnSpc>
                <a:spcPct val="107000"/>
              </a:lnSpc>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49</a:t>
            </a:fld>
            <a:endParaRPr lang="nl-NL"/>
          </a:p>
        </p:txBody>
      </p:sp>
    </p:spTree>
    <p:extLst>
      <p:ext uri="{BB962C8B-B14F-4D97-AF65-F5344CB8AC3E}">
        <p14:creationId xmlns:p14="http://schemas.microsoft.com/office/powerpoint/2010/main" val="978692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85D18-C292-4168-A778-4538EA32966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9598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Deze opname toont het effect van verkeerd ingestelde taalinstellingen. Een schermlezer leest de content in een verkeerde taal voor. </a:t>
            </a: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50</a:t>
            </a:fld>
            <a:endParaRPr lang="nl-NL"/>
          </a:p>
        </p:txBody>
      </p:sp>
    </p:spTree>
    <p:extLst>
      <p:ext uri="{BB962C8B-B14F-4D97-AF65-F5344CB8AC3E}">
        <p14:creationId xmlns:p14="http://schemas.microsoft.com/office/powerpoint/2010/main" val="33194513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Citaten in een andere taal zijn een voorbeeld van een onderdeel in een afwijkende taal.</a:t>
            </a:r>
          </a:p>
          <a:p>
            <a:pPr marL="228600">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Enkele woorden hoeven geen aangepaste taalinstelling te krijgen omdat dit verstorend werkt voor een gebruiker van hulpsoftware. Tenzij het noodzakelijk is om de tekst goed over te brengen. Bijvoorbeeld bij taalonderwijs. </a:t>
            </a: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51</a:t>
            </a:fld>
            <a:endParaRPr lang="nl-NL"/>
          </a:p>
        </p:txBody>
      </p:sp>
    </p:spTree>
    <p:extLst>
      <p:ext uri="{BB962C8B-B14F-4D97-AF65-F5344CB8AC3E}">
        <p14:creationId xmlns:p14="http://schemas.microsoft.com/office/powerpoint/2010/main" val="14951358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lnSpc>
                <a:spcPct val="107000"/>
              </a:lnSpc>
            </a:pPr>
            <a:r>
              <a:rPr lang="nl-NL" sz="2400" b="1" dirty="0">
                <a:effectLst/>
                <a:latin typeface="Arial" panose="020B0604020202020204" pitchFamily="34" charset="0"/>
                <a:ea typeface="Calibri" panose="020F0502020204030204" pitchFamily="34" charset="0"/>
                <a:cs typeface="Arial" panose="020B0604020202020204" pitchFamily="34" charset="0"/>
              </a:rPr>
              <a:t>WCAG 2.1</a:t>
            </a:r>
          </a:p>
          <a:p>
            <a:pPr marL="342900" lvl="0" indent="-342900">
              <a:lnSpc>
                <a:spcPct val="107000"/>
              </a:lnSpc>
              <a:buFont typeface="Symbol" panose="05050102010706020507" pitchFamily="18" charset="2"/>
              <a:buChar char=""/>
            </a:pPr>
            <a:r>
              <a:rPr lang="nl-NL" sz="2400" dirty="0">
                <a:effectLst/>
                <a:latin typeface="Arial" panose="020B0604020202020204" pitchFamily="34" charset="0"/>
                <a:ea typeface="Calibri" panose="020F0502020204030204" pitchFamily="34" charset="0"/>
                <a:cs typeface="Arial" panose="020B0604020202020204" pitchFamily="34" charset="0"/>
              </a:rPr>
              <a:t>Principe: 	3. Begrijpelijk</a:t>
            </a:r>
          </a:p>
          <a:p>
            <a:pPr marL="342900" lvl="0" indent="-342900">
              <a:lnSpc>
                <a:spcPct val="107000"/>
              </a:lnSpc>
              <a:buFont typeface="Symbol" panose="05050102010706020507" pitchFamily="18" charset="2"/>
              <a:buChar char=""/>
            </a:pPr>
            <a:r>
              <a:rPr lang="nl-NL" sz="2400" dirty="0">
                <a:effectLst/>
                <a:latin typeface="Arial" panose="020B0604020202020204" pitchFamily="34" charset="0"/>
                <a:ea typeface="Calibri" panose="020F0502020204030204" pitchFamily="34" charset="0"/>
                <a:cs typeface="Arial" panose="020B0604020202020204" pitchFamily="34" charset="0"/>
              </a:rPr>
              <a:t>Richtlijn: 	3.1 Leesbaar</a:t>
            </a:r>
          </a:p>
          <a:p>
            <a:pPr marL="342900" lvl="0" indent="-342900">
              <a:lnSpc>
                <a:spcPct val="107000"/>
              </a:lnSpc>
              <a:buFont typeface="Symbol" panose="05050102010706020507" pitchFamily="18" charset="2"/>
              <a:buChar char=""/>
            </a:pPr>
            <a:r>
              <a:rPr lang="nl-NL" sz="2400" dirty="0">
                <a:effectLst/>
                <a:latin typeface="Arial" panose="020B0604020202020204" pitchFamily="34" charset="0"/>
                <a:ea typeface="Calibri" panose="020F0502020204030204" pitchFamily="34" charset="0"/>
                <a:cs typeface="Arial" panose="020B0604020202020204" pitchFamily="34" charset="0"/>
              </a:rPr>
              <a:t>Criterium </a:t>
            </a:r>
          </a:p>
          <a:p>
            <a:pPr marL="800100" lvl="1" indent="-342900">
              <a:lnSpc>
                <a:spcPct val="107000"/>
              </a:lnSpc>
              <a:buFont typeface="Symbol" panose="05050102010706020507" pitchFamily="18" charset="2"/>
              <a:buChar char=""/>
            </a:pPr>
            <a:r>
              <a:rPr lang="nl-NL" sz="2400" dirty="0">
                <a:effectLst/>
                <a:latin typeface="Arial" panose="020B0604020202020204" pitchFamily="34" charset="0"/>
                <a:ea typeface="Calibri" panose="020F0502020204030204" pitchFamily="34" charset="0"/>
                <a:cs typeface="Arial" panose="020B0604020202020204" pitchFamily="34" charset="0"/>
              </a:rPr>
              <a:t>3.1.1 Taal van de pagina</a:t>
            </a:r>
          </a:p>
          <a:p>
            <a:pPr marL="800100" lvl="1" indent="-342900">
              <a:lnSpc>
                <a:spcPct val="107000"/>
              </a:lnSpc>
              <a:buFont typeface="Symbol" panose="05050102010706020507" pitchFamily="18" charset="2"/>
              <a:buChar char=""/>
            </a:pPr>
            <a:r>
              <a:rPr lang="nl-NL" sz="2400" dirty="0">
                <a:latin typeface="Arial" panose="020B0604020202020204" pitchFamily="34" charset="0"/>
                <a:ea typeface="Calibri" panose="020F0502020204030204" pitchFamily="34" charset="0"/>
                <a:cs typeface="Arial" panose="020B0604020202020204" pitchFamily="34" charset="0"/>
              </a:rPr>
              <a:t>3.1.2 Taal van onderdelen</a:t>
            </a:r>
            <a:endParaRPr lang="nl-NL" sz="24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nl-NL" sz="2400" dirty="0">
                <a:effectLst/>
                <a:latin typeface="Arial" panose="020B0604020202020204" pitchFamily="34" charset="0"/>
                <a:ea typeface="Calibri" panose="020F0502020204030204" pitchFamily="34" charset="0"/>
                <a:cs typeface="Arial" panose="020B0604020202020204" pitchFamily="34" charset="0"/>
              </a:rPr>
              <a:t>Niveau: 	A &amp; AA</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nl-NL" sz="2400" dirty="0">
                <a:latin typeface="Arial" panose="020B0604020202020204" pitchFamily="34" charset="0"/>
                <a:ea typeface="Calibri" panose="020F0502020204030204" pitchFamily="34" charset="0"/>
                <a:cs typeface="Arial" panose="020B0604020202020204" pitchFamily="34" charset="0"/>
              </a:rPr>
              <a:t>Zie: </a:t>
            </a:r>
            <a:r>
              <a:rPr lang="nl-NL" sz="2400" dirty="0">
                <a:latin typeface="Arial" panose="020B0604020202020204" pitchFamily="34" charset="0"/>
                <a:ea typeface="Calibri" panose="020F0502020204030204" pitchFamily="34" charset="0"/>
                <a:cs typeface="Arial" panose="020B0604020202020204" pitchFamily="34" charset="0"/>
                <a:hlinkClick r:id="rId3"/>
              </a:rPr>
              <a:t>WCAG 2.1 – leesbaar</a:t>
            </a:r>
            <a:endParaRPr lang="nl-NL" sz="2400" dirty="0">
              <a:latin typeface="Arial" panose="020B0604020202020204" pitchFamily="34" charset="0"/>
              <a:ea typeface="Calibri" panose="020F0502020204030204" pitchFamily="34" charset="0"/>
              <a:cs typeface="Arial" panose="020B0604020202020204" pitchFamily="34" charset="0"/>
            </a:endParaRPr>
          </a:p>
          <a:p>
            <a:pPr marL="0" lvl="0" indent="0">
              <a:lnSpc>
                <a:spcPct val="107000"/>
              </a:lnSpc>
              <a:buFont typeface="Symbol" panose="05050102010706020507" pitchFamily="18" charset="2"/>
              <a:buNone/>
            </a:pPr>
            <a:endParaRPr lang="nl-NL" sz="2400" dirty="0">
              <a:effectLst/>
              <a:latin typeface="Arial" panose="020B0604020202020204" pitchFamily="34" charset="0"/>
              <a:ea typeface="Calibri" panose="020F0502020204030204" pitchFamily="34" charset="0"/>
              <a:cs typeface="Arial" panose="020B0604020202020204" pitchFamily="34" charset="0"/>
            </a:endParaRPr>
          </a:p>
          <a:p>
            <a:pPr marL="0" lvl="0" indent="0">
              <a:lnSpc>
                <a:spcPct val="107000"/>
              </a:lnSpc>
              <a:buFont typeface="Symbol" panose="05050102010706020507" pitchFamily="18" charset="2"/>
              <a:buNone/>
            </a:pPr>
            <a:endParaRPr lang="nl-NL"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52</a:t>
            </a:fld>
            <a:endParaRPr lang="nl-NL"/>
          </a:p>
        </p:txBody>
      </p:sp>
    </p:spTree>
    <p:extLst>
      <p:ext uri="{BB962C8B-B14F-4D97-AF65-F5344CB8AC3E}">
        <p14:creationId xmlns:p14="http://schemas.microsoft.com/office/powerpoint/2010/main" val="35442644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742950" lvl="1" indent="-285750">
              <a:buFont typeface="Arial" panose="020B0604020202020204" pitchFamily="34" charset="0"/>
              <a:buChar char="•"/>
            </a:pPr>
            <a:endParaRPr lang="nl-NL" sz="1800"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53</a:t>
            </a:fld>
            <a:endParaRPr lang="nl-NL"/>
          </a:p>
        </p:txBody>
      </p:sp>
    </p:spTree>
    <p:extLst>
      <p:ext uri="{BB962C8B-B14F-4D97-AF65-F5344CB8AC3E}">
        <p14:creationId xmlns:p14="http://schemas.microsoft.com/office/powerpoint/2010/main" val="41916134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sz="1800" dirty="0">
                <a:latin typeface="Arial" panose="020B0604020202020204" pitchFamily="34" charset="0"/>
                <a:cs typeface="Arial" panose="020B0604020202020204" pitchFamily="34" charset="0"/>
              </a:rPr>
              <a:t>Deze afbeelding toont een brailleleesregel. Een brailleleesregel is hardware die je kunt aansluiten aan bijvoorbeeld een PC, laptop of tablet. De regel genereerd regel voor regel braille die de gebruiker kan lezen. </a:t>
            </a:r>
          </a:p>
          <a:p>
            <a:pPr marL="0" indent="0">
              <a:buFont typeface="Arial" panose="020B0604020202020204" pitchFamily="34" charset="0"/>
              <a:buNone/>
            </a:pPr>
            <a:r>
              <a:rPr lang="nl-NL" sz="1800" dirty="0">
                <a:latin typeface="Arial" panose="020B0604020202020204" pitchFamily="34" charset="0"/>
                <a:cs typeface="Arial" panose="020B0604020202020204" pitchFamily="34" charset="0"/>
              </a:rPr>
              <a:t>Bron afbeelding: </a:t>
            </a:r>
            <a:r>
              <a:rPr lang="en-US" sz="2800" dirty="0">
                <a:hlinkClick r:id="rId3"/>
              </a:rPr>
              <a:t>File:Plage-braille.jpg - Wikimedia Commons</a:t>
            </a:r>
            <a:endParaRPr lang="nl-NL" sz="1800"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54</a:t>
            </a:fld>
            <a:endParaRPr lang="nl-NL"/>
          </a:p>
        </p:txBody>
      </p:sp>
    </p:spTree>
    <p:extLst>
      <p:ext uri="{BB962C8B-B14F-4D97-AF65-F5344CB8AC3E}">
        <p14:creationId xmlns:p14="http://schemas.microsoft.com/office/powerpoint/2010/main" val="37928033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buNone/>
            </a:pPr>
            <a:r>
              <a:rPr lang="nl-NL" sz="1800" b="0" dirty="0">
                <a:latin typeface="Arial" panose="020B0604020202020204" pitchFamily="34" charset="0"/>
                <a:cs typeface="Arial" panose="020B0604020202020204" pitchFamily="34" charset="0"/>
              </a:rPr>
              <a:t>Let op bij het controleren met een schermlezer, dat je schermlezer goed is ingesteld. Soms overschrijft een schermlezer de instellingen van een publicatie met de instellingen van het systeem (bijvoorbeeld een Nederlandse installatie van Windows). </a:t>
            </a:r>
          </a:p>
          <a:p>
            <a:pPr marL="228600">
              <a:lnSpc>
                <a:spcPct val="107000"/>
              </a:lnSpc>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55</a:t>
            </a:fld>
            <a:endParaRPr lang="nl-NL"/>
          </a:p>
        </p:txBody>
      </p:sp>
    </p:spTree>
    <p:extLst>
      <p:ext uri="{BB962C8B-B14F-4D97-AF65-F5344CB8AC3E}">
        <p14:creationId xmlns:p14="http://schemas.microsoft.com/office/powerpoint/2010/main" val="31892181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2800">
                <a:latin typeface="Arial" panose="020B0604020202020204" pitchFamily="34" charset="0"/>
                <a:cs typeface="Arial" panose="020B0604020202020204" pitchFamily="34" charset="0"/>
              </a:rPr>
              <a:t>Voor nu volstaat weten van bestaan en globale inhoud</a:t>
            </a:r>
          </a:p>
          <a:p>
            <a:endParaRPr lang="nl-NL" sz="280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56</a:t>
            </a:fld>
            <a:endParaRPr lang="nl-NL"/>
          </a:p>
        </p:txBody>
      </p:sp>
    </p:spTree>
    <p:extLst>
      <p:ext uri="{BB962C8B-B14F-4D97-AF65-F5344CB8AC3E}">
        <p14:creationId xmlns:p14="http://schemas.microsoft.com/office/powerpoint/2010/main" val="38543901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endParaRPr lang="nl-NL" sz="1200" kern="120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57</a:t>
            </a:fld>
            <a:endParaRPr lang="nl-NL"/>
          </a:p>
        </p:txBody>
      </p:sp>
    </p:spTree>
    <p:extLst>
      <p:ext uri="{BB962C8B-B14F-4D97-AF65-F5344CB8AC3E}">
        <p14:creationId xmlns:p14="http://schemas.microsoft.com/office/powerpoint/2010/main" val="31377167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a:solidFill>
                  <a:schemeClr val="tx1"/>
                </a:solidFill>
                <a:effectLst/>
                <a:latin typeface="+mn-lt"/>
                <a:ea typeface="+mn-ea"/>
                <a:cs typeface="+mn-cs"/>
              </a:rPr>
              <a:t>Zie de snelstartgids Check dit! voor “ff chekcen</a:t>
            </a: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58</a:t>
            </a:fld>
            <a:endParaRPr lang="nl-NL"/>
          </a:p>
        </p:txBody>
      </p:sp>
    </p:spTree>
    <p:extLst>
      <p:ext uri="{BB962C8B-B14F-4D97-AF65-F5344CB8AC3E}">
        <p14:creationId xmlns:p14="http://schemas.microsoft.com/office/powerpoint/2010/main" val="4334248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a:solidFill>
                  <a:schemeClr val="tx1"/>
                </a:solidFill>
                <a:effectLst/>
                <a:latin typeface="+mn-lt"/>
                <a:ea typeface="+mn-ea"/>
                <a:cs typeface="+mn-cs"/>
              </a:rPr>
              <a:t>Als uitgever kun je natuurlijk zelf een verklaring plaatsen (analoog aan een privacyverklaring in de </a:t>
            </a:r>
            <a:r>
              <a:rPr lang="nl-NL" sz="1200" kern="1200" err="1">
                <a:solidFill>
                  <a:schemeClr val="tx1"/>
                </a:solidFill>
                <a:effectLst/>
                <a:latin typeface="+mn-lt"/>
                <a:ea typeface="+mn-ea"/>
                <a:cs typeface="+mn-cs"/>
              </a:rPr>
              <a:t>footer</a:t>
            </a:r>
            <a:r>
              <a:rPr lang="nl-NL" sz="1200" kern="1200">
                <a:solidFill>
                  <a:schemeClr val="tx1"/>
                </a:solidFill>
                <a:effectLst/>
                <a:latin typeface="+mn-lt"/>
                <a:ea typeface="+mn-ea"/>
                <a:cs typeface="+mn-cs"/>
              </a:rPr>
              <a:t> van de website)</a:t>
            </a:r>
          </a:p>
          <a:p>
            <a:pPr lvl="0"/>
            <a:endParaRPr lang="nl-NL" sz="1200" kern="1200">
              <a:solidFill>
                <a:schemeClr val="tx1"/>
              </a:solidFill>
              <a:effectLst/>
              <a:latin typeface="+mn-lt"/>
              <a:ea typeface="+mn-ea"/>
              <a:cs typeface="+mn-cs"/>
            </a:endParaRPr>
          </a:p>
          <a:p>
            <a:pPr lvl="0"/>
            <a:r>
              <a:rPr lang="nl-NL" sz="1200" kern="1200">
                <a:solidFill>
                  <a:schemeClr val="tx1"/>
                </a:solidFill>
                <a:effectLst/>
                <a:latin typeface="+mn-lt"/>
                <a:ea typeface="+mn-ea"/>
                <a:cs typeface="+mn-cs"/>
              </a:rPr>
              <a:t>Daarin kun je de status van de toegankelijkheid verduidelijken: wat heb je opgelost, wat ga je nog oplossen en wanneer, met wie kan iemand contact opnemen als er een toegankelijkheidsprobleem is ontdekt, wat heb je gedaan aan scholing van medewerkers</a:t>
            </a:r>
          </a:p>
          <a:p>
            <a:pPr lvl="0"/>
            <a:endParaRPr lang="nl-NL" sz="1200" kern="120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59</a:t>
            </a:fld>
            <a:endParaRPr lang="nl-NL"/>
          </a:p>
        </p:txBody>
      </p:sp>
    </p:spTree>
    <p:extLst>
      <p:ext uri="{BB962C8B-B14F-4D97-AF65-F5344CB8AC3E}">
        <p14:creationId xmlns:p14="http://schemas.microsoft.com/office/powerpoint/2010/main" val="871504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buFont typeface="Arial" panose="020B0604020202020204" pitchFamily="34" charset="0"/>
              <a:buNone/>
            </a:pPr>
            <a:endParaRPr lang="nl-NL" dirty="0"/>
          </a:p>
        </p:txBody>
      </p:sp>
      <p:sp>
        <p:nvSpPr>
          <p:cNvPr id="4" name="Tijdelijke aanduiding voor dianummer 3"/>
          <p:cNvSpPr>
            <a:spLocks noGrp="1"/>
          </p:cNvSpPr>
          <p:nvPr>
            <p:ph type="sldNum" sz="quarter" idx="5"/>
          </p:nvPr>
        </p:nvSpPr>
        <p:spPr/>
        <p:txBody>
          <a:bodyPr/>
          <a:lstStyle/>
          <a:p>
            <a:fld id="{36C85D18-C292-4168-A778-4538EA32966A}" type="slidenum">
              <a:rPr lang="nl-NL" smtClean="0"/>
              <a:t>6</a:t>
            </a:fld>
            <a:endParaRPr lang="nl-NL"/>
          </a:p>
        </p:txBody>
      </p:sp>
    </p:spTree>
    <p:extLst>
      <p:ext uri="{BB962C8B-B14F-4D97-AF65-F5344CB8AC3E}">
        <p14:creationId xmlns:p14="http://schemas.microsoft.com/office/powerpoint/2010/main" val="33762751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a:solidFill>
                  <a:schemeClr val="tx1"/>
                </a:solidFill>
                <a:effectLst/>
                <a:latin typeface="+mn-lt"/>
                <a:ea typeface="+mn-ea"/>
                <a:cs typeface="+mn-cs"/>
              </a:rPr>
              <a:t>Niet vertrouwen op één checker.</a:t>
            </a:r>
          </a:p>
          <a:p>
            <a:pPr lvl="0"/>
            <a:r>
              <a:rPr lang="nl-NL" sz="1200" kern="1200">
                <a:solidFill>
                  <a:schemeClr val="tx1"/>
                </a:solidFill>
                <a:effectLst/>
                <a:latin typeface="+mn-lt"/>
                <a:ea typeface="+mn-ea"/>
                <a:cs typeface="+mn-cs"/>
              </a:rPr>
              <a:t>Resultaten hangen af van algoritmes in de tools</a:t>
            </a:r>
          </a:p>
          <a:p>
            <a:pPr lvl="0"/>
            <a:r>
              <a:rPr lang="nl-NL" sz="1200" kern="1200">
                <a:solidFill>
                  <a:schemeClr val="tx1"/>
                </a:solidFill>
                <a:effectLst/>
                <a:latin typeface="+mn-lt"/>
                <a:ea typeface="+mn-ea"/>
                <a:cs typeface="+mn-cs"/>
              </a:rPr>
              <a:t>Sommige tools begeleiden het proces van handmatig checken.</a:t>
            </a:r>
          </a:p>
          <a:p>
            <a:pPr lvl="0"/>
            <a:r>
              <a:rPr lang="nl-NL" sz="1200" kern="1200">
                <a:solidFill>
                  <a:schemeClr val="tx1"/>
                </a:solidFill>
                <a:effectLst/>
                <a:latin typeface="+mn-lt"/>
                <a:ea typeface="+mn-ea"/>
                <a:cs typeface="+mn-cs"/>
              </a:rPr>
              <a:t>Net als een spelling checker kan iets goed gekeurd worden wat het niet is (</a:t>
            </a:r>
            <a:r>
              <a:rPr lang="nl-NL" sz="1200" kern="1200" err="1">
                <a:solidFill>
                  <a:schemeClr val="tx1"/>
                </a:solidFill>
                <a:effectLst/>
                <a:latin typeface="+mn-lt"/>
                <a:ea typeface="+mn-ea"/>
                <a:cs typeface="+mn-cs"/>
              </a:rPr>
              <a:t>false</a:t>
            </a:r>
            <a:r>
              <a:rPr lang="nl-NL" sz="1200" kern="1200">
                <a:solidFill>
                  <a:schemeClr val="tx1"/>
                </a:solidFill>
                <a:effectLst/>
                <a:latin typeface="+mn-lt"/>
                <a:ea typeface="+mn-ea"/>
                <a:cs typeface="+mn-cs"/>
              </a:rPr>
              <a:t> </a:t>
            </a:r>
            <a:r>
              <a:rPr lang="nl-NL" sz="1200" kern="1200" err="1">
                <a:solidFill>
                  <a:schemeClr val="tx1"/>
                </a:solidFill>
                <a:effectLst/>
                <a:latin typeface="+mn-lt"/>
                <a:ea typeface="+mn-ea"/>
                <a:cs typeface="+mn-cs"/>
              </a:rPr>
              <a:t>positive</a:t>
            </a:r>
            <a:r>
              <a:rPr lang="nl-NL" sz="1200" kern="1200">
                <a:solidFill>
                  <a:schemeClr val="tx1"/>
                </a:solidFill>
                <a:effectLst/>
                <a:latin typeface="+mn-lt"/>
                <a:ea typeface="+mn-ea"/>
                <a:cs typeface="+mn-cs"/>
              </a:rPr>
              <a:t>)</a:t>
            </a:r>
          </a:p>
          <a:p>
            <a:pPr lvl="0"/>
            <a:r>
              <a:rPr lang="nl-NL" sz="1200" kern="1200">
                <a:solidFill>
                  <a:schemeClr val="tx1"/>
                </a:solidFill>
                <a:effectLst/>
                <a:latin typeface="+mn-lt"/>
                <a:ea typeface="+mn-ea"/>
                <a:cs typeface="+mn-cs"/>
              </a:rPr>
              <a:t>Sommige tools kunnen iets niet automatisch checken waardoor het lijkt alsof er geen probleem is (</a:t>
            </a:r>
            <a:r>
              <a:rPr lang="nl-NL" sz="1200" kern="1200" err="1">
                <a:solidFill>
                  <a:schemeClr val="tx1"/>
                </a:solidFill>
                <a:effectLst/>
                <a:latin typeface="+mn-lt"/>
                <a:ea typeface="+mn-ea"/>
                <a:cs typeface="+mn-cs"/>
              </a:rPr>
              <a:t>false</a:t>
            </a:r>
            <a:r>
              <a:rPr lang="nl-NL" sz="1200" kern="1200">
                <a:solidFill>
                  <a:schemeClr val="tx1"/>
                </a:solidFill>
                <a:effectLst/>
                <a:latin typeface="+mn-lt"/>
                <a:ea typeface="+mn-ea"/>
                <a:cs typeface="+mn-cs"/>
              </a:rPr>
              <a:t> </a:t>
            </a:r>
            <a:r>
              <a:rPr lang="nl-NL" sz="1200" kern="1200" err="1">
                <a:solidFill>
                  <a:schemeClr val="tx1"/>
                </a:solidFill>
                <a:effectLst/>
                <a:latin typeface="+mn-lt"/>
                <a:ea typeface="+mn-ea"/>
                <a:cs typeface="+mn-cs"/>
              </a:rPr>
              <a:t>negative</a:t>
            </a:r>
            <a:r>
              <a:rPr lang="nl-NL" sz="1200" kern="1200">
                <a:solidFill>
                  <a:schemeClr val="tx1"/>
                </a:solidFill>
                <a:effectLst/>
                <a:latin typeface="+mn-lt"/>
                <a:ea typeface="+mn-ea"/>
                <a:cs typeface="+mn-cs"/>
              </a:rPr>
              <a:t>)</a:t>
            </a:r>
          </a:p>
          <a:p>
            <a:pPr lvl="0"/>
            <a:r>
              <a:rPr lang="nl-NL" sz="1200" kern="1200">
                <a:solidFill>
                  <a:schemeClr val="tx1"/>
                </a:solidFill>
                <a:effectLst/>
                <a:latin typeface="+mn-lt"/>
                <a:ea typeface="+mn-ea"/>
                <a:cs typeface="+mn-cs"/>
              </a:rPr>
              <a:t>Tool kan wel zien dat er een tekstalternatief is, maar niet beoordelen of de beschrijving adequaat is</a:t>
            </a:r>
          </a:p>
          <a:p>
            <a:pPr lvl="0"/>
            <a:endParaRPr lang="nl-NL" sz="1200" kern="120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60</a:t>
            </a:fld>
            <a:endParaRPr lang="nl-NL"/>
          </a:p>
        </p:txBody>
      </p:sp>
    </p:spTree>
    <p:extLst>
      <p:ext uri="{BB962C8B-B14F-4D97-AF65-F5344CB8AC3E}">
        <p14:creationId xmlns:p14="http://schemas.microsoft.com/office/powerpoint/2010/main" val="6462201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endParaRPr lang="nl-NL" sz="1200" kern="120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61</a:t>
            </a:fld>
            <a:endParaRPr lang="nl-NL"/>
          </a:p>
        </p:txBody>
      </p:sp>
    </p:spTree>
    <p:extLst>
      <p:ext uri="{BB962C8B-B14F-4D97-AF65-F5344CB8AC3E}">
        <p14:creationId xmlns:p14="http://schemas.microsoft.com/office/powerpoint/2010/main" val="17242258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kern="1200">
                <a:solidFill>
                  <a:schemeClr val="tx1"/>
                </a:solidFill>
                <a:effectLst/>
                <a:latin typeface="+mn-lt"/>
                <a:ea typeface="+mn-ea"/>
                <a:cs typeface="+mn-cs"/>
              </a:rPr>
              <a:t>Aanvragen van een gedrukte boekje van de snelstartgids Check dit!: via </a:t>
            </a:r>
            <a:r>
              <a:rPr lang="nl-NL"/>
              <a:t>communicatie@inclusiefpubliceren.nl</a:t>
            </a: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62</a:t>
            </a:fld>
            <a:endParaRPr lang="nl-NL"/>
          </a:p>
        </p:txBody>
      </p:sp>
    </p:spTree>
    <p:extLst>
      <p:ext uri="{BB962C8B-B14F-4D97-AF65-F5344CB8AC3E}">
        <p14:creationId xmlns:p14="http://schemas.microsoft.com/office/powerpoint/2010/main" val="28909604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a:lnSpc>
                <a:spcPct val="107000"/>
              </a:lnSpc>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63</a:t>
            </a:fld>
            <a:endParaRPr lang="nl-NL"/>
          </a:p>
        </p:txBody>
      </p:sp>
    </p:spTree>
    <p:extLst>
      <p:ext uri="{BB962C8B-B14F-4D97-AF65-F5344CB8AC3E}">
        <p14:creationId xmlns:p14="http://schemas.microsoft.com/office/powerpoint/2010/main" val="10932017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marR="0" lvl="0" indent="0" algn="l" defTabSz="914400" rtl="0" eaLnBrk="1" fontAlgn="auto" latinLnBrk="0" hangingPunct="1">
              <a:lnSpc>
                <a:spcPct val="107000"/>
              </a:lnSpc>
              <a:spcBef>
                <a:spcPts val="0"/>
              </a:spcBef>
              <a:spcAft>
                <a:spcPts val="0"/>
              </a:spcAft>
              <a:buClrTx/>
              <a:buSzTx/>
              <a:buFontTx/>
              <a:buNone/>
              <a:tabLst/>
              <a:defRPr/>
            </a:pPr>
            <a:r>
              <a:rPr lang="en-GB" sz="1800" i="0" err="1">
                <a:effectLst/>
                <a:latin typeface="Calibri" panose="020F0502020204030204" pitchFamily="34" charset="0"/>
                <a:ea typeface="Calibri" panose="020F0502020204030204" pitchFamily="34" charset="0"/>
                <a:cs typeface="Times New Roman" panose="02020603050405020304" pitchFamily="18" charset="0"/>
              </a:rPr>
              <a:t>Vk</a:t>
            </a:r>
            <a:r>
              <a:rPr lang="en-GB" sz="1800" i="0">
                <a:effectLst/>
                <a:latin typeface="Calibri" panose="020F0502020204030204" pitchFamily="34" charset="0"/>
                <a:ea typeface="Calibri" panose="020F0502020204030204" pitchFamily="34" charset="0"/>
                <a:cs typeface="Times New Roman" panose="02020603050405020304" pitchFamily="18" charset="0"/>
              </a:rPr>
              <a:t> magazine – interview met Leon Bridges</a:t>
            </a:r>
          </a:p>
          <a:p>
            <a:pPr marL="228600" marR="0" lvl="0" indent="0" algn="l" defTabSz="914400" rtl="0" eaLnBrk="1" fontAlgn="auto" latinLnBrk="0" hangingPunct="1">
              <a:lnSpc>
                <a:spcPct val="107000"/>
              </a:lnSpc>
              <a:spcBef>
                <a:spcPts val="0"/>
              </a:spcBef>
              <a:spcAft>
                <a:spcPts val="0"/>
              </a:spcAft>
              <a:buClrTx/>
              <a:buSzTx/>
              <a:buFontTx/>
              <a:buNone/>
              <a:tabLst/>
              <a:defRPr/>
            </a:pPr>
            <a:r>
              <a:rPr lang="en-GB" sz="1800" i="0" err="1">
                <a:effectLst/>
                <a:latin typeface="Calibri" panose="020F0502020204030204" pitchFamily="34" charset="0"/>
                <a:ea typeface="Calibri" panose="020F0502020204030204" pitchFamily="34" charset="0"/>
                <a:cs typeface="Times New Roman" panose="02020603050405020304" pitchFamily="18" charset="0"/>
              </a:rPr>
              <a:t>Zaterdag</a:t>
            </a:r>
            <a:r>
              <a:rPr lang="en-GB" sz="1800" i="0">
                <a:effectLst/>
                <a:latin typeface="Calibri" panose="020F0502020204030204" pitchFamily="34" charset="0"/>
                <a:ea typeface="Calibri" panose="020F0502020204030204" pitchFamily="34" charset="0"/>
                <a:cs typeface="Times New Roman" panose="02020603050405020304" pitchFamily="18" charset="0"/>
              </a:rPr>
              <a:t> 11-9-2021</a:t>
            </a:r>
          </a:p>
          <a:p>
            <a:pPr marL="228600" marR="0" lvl="0" indent="0" algn="l" defTabSz="914400" rtl="0" eaLnBrk="1" fontAlgn="auto" latinLnBrk="0" hangingPunct="1">
              <a:lnSpc>
                <a:spcPct val="107000"/>
              </a:lnSpc>
              <a:spcBef>
                <a:spcPts val="0"/>
              </a:spcBef>
              <a:spcAft>
                <a:spcPts val="0"/>
              </a:spcAft>
              <a:buClrTx/>
              <a:buSzTx/>
              <a:buFontTx/>
              <a:buNone/>
              <a:tabLst/>
              <a:defRPr/>
            </a:pPr>
            <a:endParaRPr lang="en-GB" sz="1800" i="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7000"/>
              </a:lnSpc>
              <a:spcBef>
                <a:spcPts val="0"/>
              </a:spcBef>
              <a:spcAft>
                <a:spcPts val="0"/>
              </a:spcAft>
              <a:buClrTx/>
              <a:buSzTx/>
              <a:buFontTx/>
              <a:buNone/>
              <a:tabLst/>
              <a:defRPr/>
            </a:pPr>
            <a:r>
              <a:rPr lang="en-GB" sz="1800" b="1" i="0" err="1">
                <a:effectLst/>
                <a:latin typeface="Calibri" panose="020F0502020204030204" pitchFamily="34" charset="0"/>
                <a:ea typeface="Calibri" panose="020F0502020204030204" pitchFamily="34" charset="0"/>
                <a:cs typeface="Times New Roman" panose="02020603050405020304" pitchFamily="18" charset="0"/>
              </a:rPr>
              <a:t>Goed</a:t>
            </a:r>
            <a:r>
              <a:rPr lang="en-GB" sz="1800" b="1" i="0">
                <a:effectLst/>
                <a:latin typeface="Calibri" panose="020F0502020204030204" pitchFamily="34" charset="0"/>
                <a:ea typeface="Calibri" panose="020F0502020204030204" pitchFamily="34" charset="0"/>
                <a:cs typeface="Times New Roman" panose="02020603050405020304" pitchFamily="18" charset="0"/>
              </a:rPr>
              <a:t> </a:t>
            </a:r>
            <a:r>
              <a:rPr lang="en-GB" sz="1800" b="1" i="0" err="1">
                <a:effectLst/>
                <a:latin typeface="Calibri" panose="020F0502020204030204" pitchFamily="34" charset="0"/>
                <a:ea typeface="Calibri" panose="020F0502020204030204" pitchFamily="34" charset="0"/>
                <a:cs typeface="Times New Roman" panose="02020603050405020304" pitchFamily="18" charset="0"/>
              </a:rPr>
              <a:t>voorbeeld</a:t>
            </a:r>
            <a:r>
              <a:rPr lang="en-GB" sz="1800" b="1" i="0">
                <a:effectLst/>
                <a:latin typeface="Calibri" panose="020F0502020204030204" pitchFamily="34" charset="0"/>
                <a:ea typeface="Calibri" panose="020F0502020204030204" pitchFamily="34" charset="0"/>
                <a:cs typeface="Times New Roman" panose="02020603050405020304" pitchFamily="18" charset="0"/>
              </a:rPr>
              <a:t>: </a:t>
            </a:r>
            <a:r>
              <a:rPr lang="en-GB" sz="1800" b="0" i="0" err="1">
                <a:effectLst/>
                <a:latin typeface="Calibri" panose="020F0502020204030204" pitchFamily="34" charset="0"/>
                <a:ea typeface="Calibri" panose="020F0502020204030204" pitchFamily="34" charset="0"/>
                <a:cs typeface="Times New Roman" panose="02020603050405020304" pitchFamily="18" charset="0"/>
              </a:rPr>
              <a:t>zwarte</a:t>
            </a:r>
            <a:r>
              <a:rPr lang="en-GB" sz="1800" b="0" i="0">
                <a:effectLst/>
                <a:latin typeface="Calibri" panose="020F0502020204030204" pitchFamily="34" charset="0"/>
                <a:ea typeface="Calibri" panose="020F0502020204030204" pitchFamily="34" charset="0"/>
                <a:cs typeface="Times New Roman" panose="02020603050405020304" pitchFamily="18" charset="0"/>
              </a:rPr>
              <a:t> </a:t>
            </a:r>
            <a:r>
              <a:rPr lang="en-GB" sz="1800" b="0" i="0" err="1">
                <a:effectLst/>
                <a:latin typeface="Calibri" panose="020F0502020204030204" pitchFamily="34" charset="0"/>
                <a:ea typeface="Calibri" panose="020F0502020204030204" pitchFamily="34" charset="0"/>
                <a:cs typeface="Times New Roman" panose="02020603050405020304" pitchFamily="18" charset="0"/>
              </a:rPr>
              <a:t>tekst</a:t>
            </a:r>
            <a:r>
              <a:rPr lang="en-GB" sz="1800" b="0" i="0">
                <a:effectLst/>
                <a:latin typeface="Calibri" panose="020F0502020204030204" pitchFamily="34" charset="0"/>
                <a:ea typeface="Calibri" panose="020F0502020204030204" pitchFamily="34" charset="0"/>
                <a:cs typeface="Times New Roman" panose="02020603050405020304" pitchFamily="18" charset="0"/>
              </a:rPr>
              <a:t> in </a:t>
            </a:r>
            <a:r>
              <a:rPr lang="en-GB" sz="1800" b="0" i="0" err="1">
                <a:effectLst/>
                <a:latin typeface="Calibri" panose="020F0502020204030204" pitchFamily="34" charset="0"/>
                <a:ea typeface="Calibri" panose="020F0502020204030204" pitchFamily="34" charset="0"/>
                <a:cs typeface="Times New Roman" panose="02020603050405020304" pitchFamily="18" charset="0"/>
              </a:rPr>
              <a:t>kader</a:t>
            </a:r>
            <a:r>
              <a:rPr lang="en-GB" sz="1800" b="0" i="0">
                <a:effectLst/>
                <a:latin typeface="Calibri" panose="020F0502020204030204" pitchFamily="34" charset="0"/>
                <a:ea typeface="Calibri" panose="020F0502020204030204" pitchFamily="34" charset="0"/>
                <a:cs typeface="Times New Roman" panose="02020603050405020304" pitchFamily="18" charset="0"/>
              </a:rPr>
              <a:t> met </a:t>
            </a:r>
            <a:r>
              <a:rPr lang="en-GB" sz="1800" b="0" i="0" err="1">
                <a:effectLst/>
                <a:latin typeface="Calibri" panose="020F0502020204030204" pitchFamily="34" charset="0"/>
                <a:ea typeface="Calibri" panose="020F0502020204030204" pitchFamily="34" charset="0"/>
                <a:cs typeface="Times New Roman" panose="02020603050405020304" pitchFamily="18" charset="0"/>
              </a:rPr>
              <a:t>witte</a:t>
            </a:r>
            <a:r>
              <a:rPr lang="en-GB" sz="1800" b="0" i="0">
                <a:effectLst/>
                <a:latin typeface="Calibri" panose="020F0502020204030204" pitchFamily="34" charset="0"/>
                <a:ea typeface="Calibri" panose="020F0502020204030204" pitchFamily="34" charset="0"/>
                <a:cs typeface="Times New Roman" panose="02020603050405020304" pitchFamily="18" charset="0"/>
              </a:rPr>
              <a:t> </a:t>
            </a:r>
            <a:r>
              <a:rPr lang="en-GB" sz="1800" b="0" i="0" err="1">
                <a:effectLst/>
                <a:latin typeface="Calibri" panose="020F0502020204030204" pitchFamily="34" charset="0"/>
                <a:ea typeface="Calibri" panose="020F0502020204030204" pitchFamily="34" charset="0"/>
                <a:cs typeface="Times New Roman" panose="02020603050405020304" pitchFamily="18" charset="0"/>
              </a:rPr>
              <a:t>achtergrond</a:t>
            </a:r>
            <a:endParaRPr lang="en-GB" sz="1800" b="0" i="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7000"/>
              </a:lnSpc>
              <a:spcBef>
                <a:spcPts val="0"/>
              </a:spcBef>
              <a:spcAft>
                <a:spcPts val="0"/>
              </a:spcAft>
              <a:buClrTx/>
              <a:buSzTx/>
              <a:buFontTx/>
              <a:buNone/>
              <a:tabLst/>
              <a:defRPr/>
            </a:pPr>
            <a:r>
              <a:rPr lang="en-GB" sz="1800" b="1" i="0" err="1">
                <a:effectLst/>
                <a:latin typeface="Calibri" panose="020F0502020204030204" pitchFamily="34" charset="0"/>
                <a:ea typeface="Calibri" panose="020F0502020204030204" pitchFamily="34" charset="0"/>
                <a:cs typeface="Times New Roman" panose="02020603050405020304" pitchFamily="18" charset="0"/>
              </a:rPr>
              <a:t>Slecht</a:t>
            </a:r>
            <a:r>
              <a:rPr lang="en-GB" sz="1800" b="1" i="0">
                <a:effectLst/>
                <a:latin typeface="Calibri" panose="020F0502020204030204" pitchFamily="34" charset="0"/>
                <a:ea typeface="Calibri" panose="020F0502020204030204" pitchFamily="34" charset="0"/>
                <a:cs typeface="Times New Roman" panose="02020603050405020304" pitchFamily="18" charset="0"/>
              </a:rPr>
              <a:t> </a:t>
            </a:r>
            <a:r>
              <a:rPr lang="en-GB" sz="1800" b="1" i="0" err="1">
                <a:effectLst/>
                <a:latin typeface="Calibri" panose="020F0502020204030204" pitchFamily="34" charset="0"/>
                <a:ea typeface="Calibri" panose="020F0502020204030204" pitchFamily="34" charset="0"/>
                <a:cs typeface="Times New Roman" panose="02020603050405020304" pitchFamily="18" charset="0"/>
              </a:rPr>
              <a:t>voorbeeld</a:t>
            </a:r>
            <a:r>
              <a:rPr lang="en-GB" sz="1800" b="1" i="0">
                <a:effectLst/>
                <a:latin typeface="Calibri" panose="020F0502020204030204" pitchFamily="34" charset="0"/>
                <a:ea typeface="Calibri" panose="020F0502020204030204" pitchFamily="34" charset="0"/>
                <a:cs typeface="Times New Roman" panose="02020603050405020304" pitchFamily="18" charset="0"/>
              </a:rPr>
              <a:t>: </a:t>
            </a:r>
            <a:r>
              <a:rPr lang="en-GB" sz="1800" b="0" i="0" err="1">
                <a:effectLst/>
                <a:latin typeface="Calibri" panose="020F0502020204030204" pitchFamily="34" charset="0"/>
                <a:ea typeface="Calibri" panose="020F0502020204030204" pitchFamily="34" charset="0"/>
                <a:cs typeface="Times New Roman" panose="02020603050405020304" pitchFamily="18" charset="0"/>
              </a:rPr>
              <a:t>zwarte</a:t>
            </a:r>
            <a:r>
              <a:rPr lang="en-GB" sz="1800" b="0" i="0">
                <a:effectLst/>
                <a:latin typeface="Calibri" panose="020F0502020204030204" pitchFamily="34" charset="0"/>
                <a:ea typeface="Calibri" panose="020F0502020204030204" pitchFamily="34" charset="0"/>
                <a:cs typeface="Times New Roman" panose="02020603050405020304" pitchFamily="18" charset="0"/>
              </a:rPr>
              <a:t> </a:t>
            </a:r>
            <a:r>
              <a:rPr lang="en-GB" sz="1800" b="0" i="0" err="1">
                <a:effectLst/>
                <a:latin typeface="Calibri" panose="020F0502020204030204" pitchFamily="34" charset="0"/>
                <a:ea typeface="Calibri" panose="020F0502020204030204" pitchFamily="34" charset="0"/>
                <a:cs typeface="Times New Roman" panose="02020603050405020304" pitchFamily="18" charset="0"/>
              </a:rPr>
              <a:t>tekst</a:t>
            </a:r>
            <a:r>
              <a:rPr lang="en-GB" sz="1800" b="0" i="0">
                <a:effectLst/>
                <a:latin typeface="Calibri" panose="020F0502020204030204" pitchFamily="34" charset="0"/>
                <a:ea typeface="Calibri" panose="020F0502020204030204" pitchFamily="34" charset="0"/>
                <a:cs typeface="Times New Roman" panose="02020603050405020304" pitchFamily="18" charset="0"/>
              </a:rPr>
              <a:t> op </a:t>
            </a:r>
            <a:r>
              <a:rPr lang="en-GB" sz="1800" b="0" i="0" err="1">
                <a:effectLst/>
                <a:latin typeface="Calibri" panose="020F0502020204030204" pitchFamily="34" charset="0"/>
                <a:ea typeface="Calibri" panose="020F0502020204030204" pitchFamily="34" charset="0"/>
                <a:cs typeface="Times New Roman" panose="02020603050405020304" pitchFamily="18" charset="0"/>
              </a:rPr>
              <a:t>zeer</a:t>
            </a:r>
            <a:r>
              <a:rPr lang="en-GB" sz="1800" b="0" i="0">
                <a:effectLst/>
                <a:latin typeface="Calibri" panose="020F0502020204030204" pitchFamily="34" charset="0"/>
                <a:ea typeface="Calibri" panose="020F0502020204030204" pitchFamily="34" charset="0"/>
                <a:cs typeface="Times New Roman" panose="02020603050405020304" pitchFamily="18" charset="0"/>
              </a:rPr>
              <a:t> </a:t>
            </a:r>
            <a:r>
              <a:rPr lang="en-GB" sz="1800" b="0" i="0" err="1">
                <a:effectLst/>
                <a:latin typeface="Calibri" panose="020F0502020204030204" pitchFamily="34" charset="0"/>
                <a:ea typeface="Calibri" panose="020F0502020204030204" pitchFamily="34" charset="0"/>
                <a:cs typeface="Times New Roman" panose="02020603050405020304" pitchFamily="18" charset="0"/>
              </a:rPr>
              <a:t>donkere</a:t>
            </a:r>
            <a:r>
              <a:rPr lang="en-GB" sz="1800" b="0" i="0">
                <a:effectLst/>
                <a:latin typeface="Calibri" panose="020F0502020204030204" pitchFamily="34" charset="0"/>
                <a:ea typeface="Calibri" panose="020F0502020204030204" pitchFamily="34" charset="0"/>
                <a:cs typeface="Times New Roman" panose="02020603050405020304" pitchFamily="18" charset="0"/>
              </a:rPr>
              <a:t> </a:t>
            </a:r>
            <a:r>
              <a:rPr lang="en-GB" sz="1800" b="0" i="0" err="1">
                <a:effectLst/>
                <a:latin typeface="Calibri" panose="020F0502020204030204" pitchFamily="34" charset="0"/>
                <a:ea typeface="Calibri" panose="020F0502020204030204" pitchFamily="34" charset="0"/>
                <a:cs typeface="Times New Roman" panose="02020603050405020304" pitchFamily="18" charset="0"/>
              </a:rPr>
              <a:t>acthergrond</a:t>
            </a:r>
            <a:endParaRPr lang="en-GB" sz="1800" b="0" i="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64</a:t>
            </a:fld>
            <a:endParaRPr lang="nl-NL"/>
          </a:p>
        </p:txBody>
      </p:sp>
    </p:spTree>
    <p:extLst>
      <p:ext uri="{BB962C8B-B14F-4D97-AF65-F5344CB8AC3E}">
        <p14:creationId xmlns:p14="http://schemas.microsoft.com/office/powerpoint/2010/main" val="9531396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marR="0" lvl="0" indent="0" algn="l" defTabSz="914400" rtl="0" eaLnBrk="1" fontAlgn="auto" latinLnBrk="0" hangingPunct="1">
              <a:lnSpc>
                <a:spcPct val="107000"/>
              </a:lnSpc>
              <a:spcBef>
                <a:spcPts val="0"/>
              </a:spcBef>
              <a:spcAft>
                <a:spcPts val="0"/>
              </a:spcAft>
              <a:buClrTx/>
              <a:buSzTx/>
              <a:buFontTx/>
              <a:buNone/>
              <a:tabLst/>
              <a:defRPr/>
            </a:pPr>
            <a:r>
              <a:rPr lang="en-GB" sz="1800" i="0" err="1">
                <a:effectLst/>
                <a:latin typeface="Calibri" panose="020F0502020204030204" pitchFamily="34" charset="0"/>
                <a:ea typeface="Calibri" panose="020F0502020204030204" pitchFamily="34" charset="0"/>
                <a:cs typeface="Times New Roman" panose="02020603050405020304" pitchFamily="18" charset="0"/>
              </a:rPr>
              <a:t>Volkskrant</a:t>
            </a:r>
            <a:r>
              <a:rPr lang="en-GB" sz="1800" i="0">
                <a:effectLst/>
                <a:latin typeface="Calibri" panose="020F0502020204030204" pitchFamily="34" charset="0"/>
                <a:ea typeface="Calibri" panose="020F0502020204030204" pitchFamily="34" charset="0"/>
                <a:cs typeface="Times New Roman" panose="02020603050405020304" pitchFamily="18" charset="0"/>
              </a:rPr>
              <a:t> </a:t>
            </a:r>
            <a:r>
              <a:rPr lang="en-GB" sz="1800" i="0" err="1">
                <a:effectLst/>
                <a:latin typeface="Calibri" panose="020F0502020204030204" pitchFamily="34" charset="0"/>
                <a:ea typeface="Calibri" panose="020F0502020204030204" pitchFamily="34" charset="0"/>
                <a:cs typeface="Times New Roman" panose="02020603050405020304" pitchFamily="18" charset="0"/>
              </a:rPr>
              <a:t>katern</a:t>
            </a:r>
            <a:r>
              <a:rPr lang="en-GB" sz="1800" i="0">
                <a:effectLst/>
                <a:latin typeface="Calibri" panose="020F0502020204030204" pitchFamily="34" charset="0"/>
                <a:ea typeface="Calibri" panose="020F0502020204030204" pitchFamily="34" charset="0"/>
                <a:cs typeface="Times New Roman" panose="02020603050405020304" pitchFamily="18" charset="0"/>
              </a:rPr>
              <a:t> </a:t>
            </a:r>
            <a:r>
              <a:rPr lang="en-GB" sz="1800" i="0" err="1">
                <a:effectLst/>
                <a:latin typeface="Calibri" panose="020F0502020204030204" pitchFamily="34" charset="0"/>
                <a:ea typeface="Calibri" panose="020F0502020204030204" pitchFamily="34" charset="0"/>
                <a:cs typeface="Times New Roman" panose="02020603050405020304" pitchFamily="18" charset="0"/>
              </a:rPr>
              <a:t>Boeken</a:t>
            </a:r>
            <a:r>
              <a:rPr lang="en-GB" sz="1800" i="0">
                <a:effectLst/>
                <a:latin typeface="Calibri" panose="020F0502020204030204" pitchFamily="34" charset="0"/>
                <a:ea typeface="Calibri" panose="020F0502020204030204" pitchFamily="34" charset="0"/>
                <a:cs typeface="Times New Roman" panose="02020603050405020304" pitchFamily="18" charset="0"/>
              </a:rPr>
              <a:t> – </a:t>
            </a:r>
            <a:r>
              <a:rPr lang="en-GB" sz="1800" i="0" err="1">
                <a:effectLst/>
                <a:latin typeface="Calibri" panose="020F0502020204030204" pitchFamily="34" charset="0"/>
                <a:ea typeface="Calibri" panose="020F0502020204030204" pitchFamily="34" charset="0"/>
                <a:cs typeface="Times New Roman" panose="02020603050405020304" pitchFamily="18" charset="0"/>
              </a:rPr>
              <a:t>rubriek</a:t>
            </a:r>
            <a:r>
              <a:rPr lang="en-GB" sz="1800" i="0">
                <a:effectLst/>
                <a:latin typeface="Calibri" panose="020F0502020204030204" pitchFamily="34" charset="0"/>
                <a:ea typeface="Calibri" panose="020F0502020204030204" pitchFamily="34" charset="0"/>
                <a:cs typeface="Times New Roman" panose="02020603050405020304" pitchFamily="18" charset="0"/>
              </a:rPr>
              <a:t> </a:t>
            </a:r>
            <a:r>
              <a:rPr lang="en-GB" sz="1800" i="0" err="1">
                <a:effectLst/>
                <a:latin typeface="Calibri" panose="020F0502020204030204" pitchFamily="34" charset="0"/>
                <a:ea typeface="Calibri" panose="020F0502020204030204" pitchFamily="34" charset="0"/>
                <a:cs typeface="Times New Roman" panose="02020603050405020304" pitchFamily="18" charset="0"/>
              </a:rPr>
              <a:t>Omslag</a:t>
            </a:r>
            <a:r>
              <a:rPr lang="en-GB" sz="1800" i="0">
                <a:effectLst/>
                <a:latin typeface="Calibri" panose="020F0502020204030204" pitchFamily="34" charset="0"/>
                <a:ea typeface="Calibri" panose="020F0502020204030204" pitchFamily="34" charset="0"/>
                <a:cs typeface="Times New Roman" panose="02020603050405020304" pitchFamily="18" charset="0"/>
              </a:rPr>
              <a:t> </a:t>
            </a:r>
          </a:p>
          <a:p>
            <a:pPr marL="228600" marR="0" lvl="0" indent="0" algn="l" defTabSz="914400" rtl="0" eaLnBrk="1" fontAlgn="auto" latinLnBrk="0" hangingPunct="1">
              <a:lnSpc>
                <a:spcPct val="107000"/>
              </a:lnSpc>
              <a:spcBef>
                <a:spcPts val="0"/>
              </a:spcBef>
              <a:spcAft>
                <a:spcPts val="0"/>
              </a:spcAft>
              <a:buClrTx/>
              <a:buSzTx/>
              <a:buFontTx/>
              <a:buNone/>
              <a:tabLst/>
              <a:defRPr/>
            </a:pPr>
            <a:r>
              <a:rPr lang="en-GB" sz="1800" i="0" err="1">
                <a:effectLst/>
                <a:latin typeface="Calibri" panose="020F0502020204030204" pitchFamily="34" charset="0"/>
                <a:ea typeface="Calibri" panose="020F0502020204030204" pitchFamily="34" charset="0"/>
                <a:cs typeface="Times New Roman" panose="02020603050405020304" pitchFamily="18" charset="0"/>
              </a:rPr>
              <a:t>Zaterdag</a:t>
            </a:r>
            <a:r>
              <a:rPr lang="en-GB" sz="1800" i="0">
                <a:effectLst/>
                <a:latin typeface="Calibri" panose="020F0502020204030204" pitchFamily="34" charset="0"/>
                <a:ea typeface="Calibri" panose="020F0502020204030204" pitchFamily="34" charset="0"/>
                <a:cs typeface="Times New Roman" panose="02020603050405020304" pitchFamily="18" charset="0"/>
              </a:rPr>
              <a:t> 11-9-2021</a:t>
            </a:r>
          </a:p>
          <a:p>
            <a:pPr marL="228600" marR="0" lvl="0" indent="0" algn="l" defTabSz="914400" rtl="0" eaLnBrk="1" fontAlgn="auto" latinLnBrk="0" hangingPunct="1">
              <a:lnSpc>
                <a:spcPct val="107000"/>
              </a:lnSpc>
              <a:spcBef>
                <a:spcPts val="0"/>
              </a:spcBef>
              <a:spcAft>
                <a:spcPts val="0"/>
              </a:spcAft>
              <a:buClrTx/>
              <a:buSzTx/>
              <a:buFontTx/>
              <a:buNone/>
              <a:tabLst/>
              <a:defRPr/>
            </a:pPr>
            <a:endParaRPr lang="en-GB" sz="1800" i="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7000"/>
              </a:lnSpc>
              <a:spcBef>
                <a:spcPts val="0"/>
              </a:spcBef>
              <a:spcAft>
                <a:spcPts val="0"/>
              </a:spcAft>
              <a:buClrTx/>
              <a:buSzTx/>
              <a:buFontTx/>
              <a:buNone/>
              <a:tabLst/>
              <a:defRPr/>
            </a:pPr>
            <a:r>
              <a:rPr lang="en-GB" sz="1800" i="0" err="1">
                <a:effectLst/>
                <a:latin typeface="Calibri" panose="020F0502020204030204" pitchFamily="34" charset="0"/>
                <a:ea typeface="Calibri" panose="020F0502020204030204" pitchFamily="34" charset="0"/>
                <a:cs typeface="Times New Roman" panose="02020603050405020304" pitchFamily="18" charset="0"/>
              </a:rPr>
              <a:t>Franse</a:t>
            </a:r>
            <a:r>
              <a:rPr lang="en-GB" sz="1800" i="0">
                <a:effectLst/>
                <a:latin typeface="Calibri" panose="020F0502020204030204" pitchFamily="34" charset="0"/>
                <a:ea typeface="Calibri" panose="020F0502020204030204" pitchFamily="34" charset="0"/>
                <a:cs typeface="Times New Roman" panose="02020603050405020304" pitchFamily="18" charset="0"/>
              </a:rPr>
              <a:t> </a:t>
            </a:r>
            <a:r>
              <a:rPr lang="en-GB" sz="1800" i="0" err="1">
                <a:effectLst/>
                <a:latin typeface="Calibri" panose="020F0502020204030204" pitchFamily="34" charset="0"/>
                <a:ea typeface="Calibri" panose="020F0502020204030204" pitchFamily="34" charset="0"/>
                <a:cs typeface="Times New Roman" panose="02020603050405020304" pitchFamily="18" charset="0"/>
              </a:rPr>
              <a:t>versie</a:t>
            </a:r>
            <a:r>
              <a:rPr lang="en-GB" sz="1800" i="0">
                <a:effectLst/>
                <a:latin typeface="Calibri" panose="020F0502020204030204" pitchFamily="34" charset="0"/>
                <a:ea typeface="Calibri" panose="020F0502020204030204" pitchFamily="34" charset="0"/>
                <a:cs typeface="Times New Roman" panose="02020603050405020304" pitchFamily="18" charset="0"/>
              </a:rPr>
              <a:t>: ‘</a:t>
            </a:r>
            <a:r>
              <a:rPr lang="en-GB" sz="1800" i="0" err="1">
                <a:effectLst/>
                <a:latin typeface="Calibri" panose="020F0502020204030204" pitchFamily="34" charset="0"/>
                <a:ea typeface="Calibri" panose="020F0502020204030204" pitchFamily="34" charset="0"/>
                <a:cs typeface="Times New Roman" panose="02020603050405020304" pitchFamily="18" charset="0"/>
              </a:rPr>
              <a:t>traduit</a:t>
            </a:r>
            <a:r>
              <a:rPr lang="en-GB" sz="1800" i="0">
                <a:effectLst/>
                <a:latin typeface="Calibri" panose="020F0502020204030204" pitchFamily="34" charset="0"/>
                <a:ea typeface="Calibri" panose="020F0502020204030204" pitchFamily="34" charset="0"/>
                <a:cs typeface="Times New Roman" panose="02020603050405020304" pitchFamily="18" charset="0"/>
              </a:rPr>
              <a:t> par </a:t>
            </a:r>
            <a:r>
              <a:rPr lang="en-GB" sz="1800" i="0" err="1">
                <a:effectLst/>
                <a:latin typeface="Calibri" panose="020F0502020204030204" pitchFamily="34" charset="0"/>
                <a:ea typeface="Calibri" panose="020F0502020204030204" pitchFamily="34" charset="0"/>
                <a:cs typeface="Times New Roman" panose="02020603050405020304" pitchFamily="18" charset="0"/>
              </a:rPr>
              <a:t>Lous</a:t>
            </a:r>
            <a:r>
              <a:rPr lang="en-GB" sz="1800" i="0">
                <a:effectLst/>
                <a:latin typeface="Calibri" panose="020F0502020204030204" pitchFamily="34" charset="0"/>
                <a:ea typeface="Calibri" panose="020F0502020204030204" pitchFamily="34" charset="0"/>
                <a:cs typeface="Times New Roman" panose="02020603050405020304" pitchFamily="18" charset="0"/>
              </a:rPr>
              <a:t> and the Yakuza in </a:t>
            </a:r>
            <a:r>
              <a:rPr lang="en-GB" sz="1800" i="0" err="1">
                <a:effectLst/>
                <a:latin typeface="Calibri" panose="020F0502020204030204" pitchFamily="34" charset="0"/>
                <a:ea typeface="Calibri" panose="020F0502020204030204" pitchFamily="34" charset="0"/>
                <a:cs typeface="Times New Roman" panose="02020603050405020304" pitchFamily="18" charset="0"/>
              </a:rPr>
              <a:t>witte</a:t>
            </a:r>
            <a:r>
              <a:rPr lang="en-GB" sz="1800" i="0">
                <a:effectLst/>
                <a:latin typeface="Calibri" panose="020F0502020204030204" pitchFamily="34" charset="0"/>
                <a:ea typeface="Calibri" panose="020F0502020204030204" pitchFamily="34" charset="0"/>
                <a:cs typeface="Times New Roman" panose="02020603050405020304" pitchFamily="18" charset="0"/>
              </a:rPr>
              <a:t> </a:t>
            </a:r>
            <a:r>
              <a:rPr lang="en-GB" sz="1800" i="0" err="1">
                <a:effectLst/>
                <a:latin typeface="Calibri" panose="020F0502020204030204" pitchFamily="34" charset="0"/>
                <a:ea typeface="Calibri" panose="020F0502020204030204" pitchFamily="34" charset="0"/>
                <a:cs typeface="Times New Roman" panose="02020603050405020304" pitchFamily="18" charset="0"/>
              </a:rPr>
              <a:t>tekst</a:t>
            </a:r>
            <a:r>
              <a:rPr lang="en-GB" sz="1800" i="0">
                <a:effectLst/>
                <a:latin typeface="Calibri" panose="020F0502020204030204" pitchFamily="34" charset="0"/>
                <a:ea typeface="Calibri" panose="020F0502020204030204" pitchFamily="34" charset="0"/>
                <a:cs typeface="Times New Roman" panose="02020603050405020304" pitchFamily="18" charset="0"/>
              </a:rPr>
              <a:t> op </a:t>
            </a:r>
            <a:r>
              <a:rPr lang="en-GB" sz="1800" i="0" err="1">
                <a:effectLst/>
                <a:latin typeface="Calibri" panose="020F0502020204030204" pitchFamily="34" charset="0"/>
                <a:ea typeface="Calibri" panose="020F0502020204030204" pitchFamily="34" charset="0"/>
                <a:cs typeface="Times New Roman" panose="02020603050405020304" pitchFamily="18" charset="0"/>
              </a:rPr>
              <a:t>oranje</a:t>
            </a:r>
            <a:r>
              <a:rPr lang="en-GB" sz="1800" i="0">
                <a:effectLst/>
                <a:latin typeface="Calibri" panose="020F0502020204030204" pitchFamily="34" charset="0"/>
                <a:ea typeface="Calibri" panose="020F0502020204030204" pitchFamily="34" charset="0"/>
                <a:cs typeface="Times New Roman" panose="02020603050405020304" pitchFamily="18" charset="0"/>
              </a:rPr>
              <a:t> </a:t>
            </a:r>
            <a:r>
              <a:rPr lang="en-GB" sz="1800" i="0" err="1">
                <a:effectLst/>
                <a:latin typeface="Calibri" panose="020F0502020204030204" pitchFamily="34" charset="0"/>
                <a:ea typeface="Calibri" panose="020F0502020204030204" pitchFamily="34" charset="0"/>
                <a:cs typeface="Times New Roman" panose="02020603050405020304" pitchFamily="18" charset="0"/>
              </a:rPr>
              <a:t>achtergrond</a:t>
            </a:r>
            <a:endParaRPr lang="en-GB" sz="1800" i="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7000"/>
              </a:lnSpc>
              <a:spcBef>
                <a:spcPts val="0"/>
              </a:spcBef>
              <a:spcAft>
                <a:spcPts val="0"/>
              </a:spcAft>
              <a:buClrTx/>
              <a:buSzTx/>
              <a:buFontTx/>
              <a:buNone/>
              <a:tabLst/>
              <a:defRPr/>
            </a:pPr>
            <a:r>
              <a:rPr lang="en-GB" sz="1800" i="0">
                <a:effectLst/>
                <a:latin typeface="Calibri" panose="020F0502020204030204" pitchFamily="34" charset="0"/>
                <a:ea typeface="Calibri" panose="020F0502020204030204" pitchFamily="34" charset="0"/>
                <a:cs typeface="Times New Roman" panose="02020603050405020304" pitchFamily="18" charset="0"/>
              </a:rPr>
              <a:t>Contrast ration digital </a:t>
            </a:r>
            <a:r>
              <a:rPr lang="en-GB" sz="1800" i="0" err="1">
                <a:effectLst/>
                <a:latin typeface="Calibri" panose="020F0502020204030204" pitchFamily="34" charset="0"/>
                <a:ea typeface="Calibri" panose="020F0502020204030204" pitchFamily="34" charset="0"/>
                <a:cs typeface="Times New Roman" panose="02020603050405020304" pitchFamily="18" charset="0"/>
              </a:rPr>
              <a:t>gemeten</a:t>
            </a:r>
            <a:r>
              <a:rPr lang="en-GB" sz="1800" i="0">
                <a:effectLst/>
                <a:latin typeface="Calibri" panose="020F0502020204030204" pitchFamily="34" charset="0"/>
                <a:ea typeface="Calibri" panose="020F0502020204030204" pitchFamily="34" charset="0"/>
                <a:cs typeface="Times New Roman" panose="02020603050405020304" pitchFamily="18" charset="0"/>
              </a:rPr>
              <a:t>: 2.14 : 1</a:t>
            </a:r>
          </a:p>
          <a:p>
            <a:pPr marL="228600" marR="0" lvl="0" indent="0" algn="l" defTabSz="914400" rtl="0" eaLnBrk="1" fontAlgn="auto" latinLnBrk="0" hangingPunct="1">
              <a:lnSpc>
                <a:spcPct val="107000"/>
              </a:lnSpc>
              <a:spcBef>
                <a:spcPts val="0"/>
              </a:spcBef>
              <a:spcAft>
                <a:spcPts val="0"/>
              </a:spcAft>
              <a:buClrTx/>
              <a:buSzTx/>
              <a:buFontTx/>
              <a:buNone/>
              <a:tabLst/>
              <a:defRPr/>
            </a:pPr>
            <a:endParaRPr lang="en-GB" sz="1800" i="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7000"/>
              </a:lnSpc>
              <a:spcBef>
                <a:spcPts val="0"/>
              </a:spcBef>
              <a:spcAft>
                <a:spcPts val="0"/>
              </a:spcAft>
              <a:buClrTx/>
              <a:buSzTx/>
              <a:buFontTx/>
              <a:buNone/>
              <a:tabLst/>
              <a:defRPr/>
            </a:pPr>
            <a:r>
              <a:rPr lang="en-GB" sz="1800" i="0">
                <a:effectLst/>
                <a:latin typeface="Calibri" panose="020F0502020204030204" pitchFamily="34" charset="0"/>
                <a:ea typeface="Calibri" panose="020F0502020204030204" pitchFamily="34" charset="0"/>
                <a:cs typeface="Times New Roman" panose="02020603050405020304" pitchFamily="18" charset="0"/>
              </a:rPr>
              <a:t>N.B. </a:t>
            </a:r>
            <a:r>
              <a:rPr lang="en-GB" sz="1800" i="0" err="1">
                <a:effectLst/>
                <a:latin typeface="Calibri" panose="020F0502020204030204" pitchFamily="34" charset="0"/>
                <a:ea typeface="Calibri" panose="020F0502020204030204" pitchFamily="34" charset="0"/>
                <a:cs typeface="Times New Roman" panose="02020603050405020304" pitchFamily="18" charset="0"/>
              </a:rPr>
              <a:t>een</a:t>
            </a:r>
            <a:r>
              <a:rPr lang="en-GB" sz="1800" i="0">
                <a:effectLst/>
                <a:latin typeface="Calibri" panose="020F0502020204030204" pitchFamily="34" charset="0"/>
                <a:ea typeface="Calibri" panose="020F0502020204030204" pitchFamily="34" charset="0"/>
                <a:cs typeface="Times New Roman" panose="02020603050405020304" pitchFamily="18" charset="0"/>
              </a:rPr>
              <a:t> cover </a:t>
            </a:r>
            <a:r>
              <a:rPr lang="en-GB" sz="1800" i="0" err="1">
                <a:effectLst/>
                <a:latin typeface="Calibri" panose="020F0502020204030204" pitchFamily="34" charset="0"/>
                <a:ea typeface="Calibri" panose="020F0502020204030204" pitchFamily="34" charset="0"/>
                <a:cs typeface="Times New Roman" panose="02020603050405020304" pitchFamily="18" charset="0"/>
              </a:rPr>
              <a:t>wordt</a:t>
            </a:r>
            <a:r>
              <a:rPr lang="en-GB" sz="1800" i="0">
                <a:effectLst/>
                <a:latin typeface="Calibri" panose="020F0502020204030204" pitchFamily="34" charset="0"/>
                <a:ea typeface="Calibri" panose="020F0502020204030204" pitchFamily="34" charset="0"/>
                <a:cs typeface="Times New Roman" panose="02020603050405020304" pitchFamily="18" charset="0"/>
              </a:rPr>
              <a:t> </a:t>
            </a:r>
            <a:r>
              <a:rPr lang="en-GB" sz="1800" i="0" err="1">
                <a:effectLst/>
                <a:latin typeface="Calibri" panose="020F0502020204030204" pitchFamily="34" charset="0"/>
                <a:ea typeface="Calibri" panose="020F0502020204030204" pitchFamily="34" charset="0"/>
                <a:cs typeface="Times New Roman" panose="02020603050405020304" pitchFamily="18" charset="0"/>
              </a:rPr>
              <a:t>ook</a:t>
            </a:r>
            <a:r>
              <a:rPr lang="en-GB" sz="1800" i="0">
                <a:effectLst/>
                <a:latin typeface="Calibri" panose="020F0502020204030204" pitchFamily="34" charset="0"/>
                <a:ea typeface="Calibri" panose="020F0502020204030204" pitchFamily="34" charset="0"/>
                <a:cs typeface="Times New Roman" panose="02020603050405020304" pitchFamily="18" charset="0"/>
              </a:rPr>
              <a:t> </a:t>
            </a:r>
            <a:r>
              <a:rPr lang="en-GB" sz="1800" i="0" err="1">
                <a:effectLst/>
                <a:latin typeface="Calibri" panose="020F0502020204030204" pitchFamily="34" charset="0"/>
                <a:ea typeface="Calibri" panose="020F0502020204030204" pitchFamily="34" charset="0"/>
                <a:cs typeface="Times New Roman" panose="02020603050405020304" pitchFamily="18" charset="0"/>
              </a:rPr>
              <a:t>getoond</a:t>
            </a:r>
            <a:r>
              <a:rPr lang="en-GB" sz="1800" i="0">
                <a:effectLst/>
                <a:latin typeface="Calibri" panose="020F0502020204030204" pitchFamily="34" charset="0"/>
                <a:ea typeface="Calibri" panose="020F0502020204030204" pitchFamily="34" charset="0"/>
                <a:cs typeface="Times New Roman" panose="02020603050405020304" pitchFamily="18" charset="0"/>
              </a:rPr>
              <a:t> in </a:t>
            </a:r>
            <a:r>
              <a:rPr lang="en-GB" sz="1800" i="0" err="1">
                <a:effectLst/>
                <a:latin typeface="Calibri" panose="020F0502020204030204" pitchFamily="34" charset="0"/>
                <a:ea typeface="Calibri" panose="020F0502020204030204" pitchFamily="34" charset="0"/>
                <a:cs typeface="Times New Roman" panose="02020603050405020304" pitchFamily="18" charset="0"/>
              </a:rPr>
              <a:t>webwinkels</a:t>
            </a:r>
            <a:r>
              <a:rPr lang="en-GB" sz="1800" i="0">
                <a:effectLst/>
                <a:latin typeface="Calibri" panose="020F0502020204030204" pitchFamily="34" charset="0"/>
                <a:ea typeface="Calibri" panose="020F0502020204030204" pitchFamily="34" charset="0"/>
                <a:cs typeface="Times New Roman" panose="02020603050405020304" pitchFamily="18" charset="0"/>
              </a:rPr>
              <a:t> om het </a:t>
            </a:r>
            <a:r>
              <a:rPr lang="en-GB" sz="1800" i="0" err="1">
                <a:effectLst/>
                <a:latin typeface="Calibri" panose="020F0502020204030204" pitchFamily="34" charset="0"/>
                <a:ea typeface="Calibri" panose="020F0502020204030204" pitchFamily="34" charset="0"/>
                <a:cs typeface="Times New Roman" panose="02020603050405020304" pitchFamily="18" charset="0"/>
              </a:rPr>
              <a:t>boek</a:t>
            </a:r>
            <a:r>
              <a:rPr lang="en-GB" sz="1800" i="0">
                <a:effectLst/>
                <a:latin typeface="Calibri" panose="020F0502020204030204" pitchFamily="34" charset="0"/>
                <a:ea typeface="Calibri" panose="020F0502020204030204" pitchFamily="34" charset="0"/>
                <a:cs typeface="Times New Roman" panose="02020603050405020304" pitchFamily="18" charset="0"/>
              </a:rPr>
              <a:t> </a:t>
            </a:r>
            <a:r>
              <a:rPr lang="en-GB" sz="1800" i="0" err="1">
                <a:effectLst/>
                <a:latin typeface="Calibri" panose="020F0502020204030204" pitchFamily="34" charset="0"/>
                <a:ea typeface="Calibri" panose="020F0502020204030204" pitchFamily="34" charset="0"/>
                <a:cs typeface="Times New Roman" panose="02020603050405020304" pitchFamily="18" charset="0"/>
              </a:rPr>
              <a:t>te</a:t>
            </a:r>
            <a:r>
              <a:rPr lang="en-GB" sz="1800" i="0">
                <a:effectLst/>
                <a:latin typeface="Calibri" panose="020F0502020204030204" pitchFamily="34" charset="0"/>
                <a:ea typeface="Calibri" panose="020F0502020204030204" pitchFamily="34" charset="0"/>
                <a:cs typeface="Times New Roman" panose="02020603050405020304" pitchFamily="18" charset="0"/>
              </a:rPr>
              <a:t> </a:t>
            </a:r>
            <a:r>
              <a:rPr lang="en-GB" sz="1800" i="0" err="1">
                <a:effectLst/>
                <a:latin typeface="Calibri" panose="020F0502020204030204" pitchFamily="34" charset="0"/>
                <a:ea typeface="Calibri" panose="020F0502020204030204" pitchFamily="34" charset="0"/>
                <a:cs typeface="Times New Roman" panose="02020603050405020304" pitchFamily="18" charset="0"/>
              </a:rPr>
              <a:t>verkopen</a:t>
            </a:r>
            <a:endParaRPr lang="en-GB" sz="1800" i="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7000"/>
              </a:lnSpc>
              <a:spcBef>
                <a:spcPts val="0"/>
              </a:spcBef>
              <a:spcAft>
                <a:spcPts val="0"/>
              </a:spcAft>
              <a:buClrTx/>
              <a:buSzTx/>
              <a:buFontTx/>
              <a:buNone/>
              <a:tabLst/>
              <a:defRPr/>
            </a:pPr>
            <a:endParaRPr lang="en-GB" sz="1800" i="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65</a:t>
            </a:fld>
            <a:endParaRPr lang="nl-NL"/>
          </a:p>
        </p:txBody>
      </p:sp>
    </p:spTree>
    <p:extLst>
      <p:ext uri="{BB962C8B-B14F-4D97-AF65-F5344CB8AC3E}">
        <p14:creationId xmlns:p14="http://schemas.microsoft.com/office/powerpoint/2010/main" val="17288743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marR="0" lvl="0" indent="0" algn="l" defTabSz="914400" rtl="0" eaLnBrk="1" fontAlgn="auto" latinLnBrk="0" hangingPunct="1">
              <a:lnSpc>
                <a:spcPct val="107000"/>
              </a:lnSpc>
              <a:spcBef>
                <a:spcPts val="0"/>
              </a:spcBef>
              <a:spcAft>
                <a:spcPts val="0"/>
              </a:spcAft>
              <a:buClrTx/>
              <a:buSzTx/>
              <a:buFontTx/>
              <a:buNone/>
              <a:tabLst/>
              <a:defRPr/>
            </a:pPr>
            <a:r>
              <a:rPr lang="nl-NL" sz="1800">
                <a:effectLst/>
                <a:latin typeface="Calibri" panose="020F0502020204030204" pitchFamily="34" charset="0"/>
                <a:ea typeface="Calibri" panose="020F0502020204030204" pitchFamily="34" charset="0"/>
                <a:cs typeface="Times New Roman" panose="02020603050405020304" pitchFamily="18" charset="0"/>
              </a:rPr>
              <a:t>Noteer nummer in de chat</a:t>
            </a:r>
          </a:p>
          <a:p>
            <a:pPr marL="228600" marR="0" lvl="0" indent="0" algn="l" defTabSz="914400" rtl="0" eaLnBrk="1" fontAlgn="auto" latinLnBrk="0" hangingPunct="1">
              <a:lnSpc>
                <a:spcPct val="107000"/>
              </a:lnSpc>
              <a:spcBef>
                <a:spcPts val="0"/>
              </a:spcBef>
              <a:spcAft>
                <a:spcPts val="0"/>
              </a:spcAft>
              <a:buClrTx/>
              <a:buSzTx/>
              <a:buFontTx/>
              <a:buNone/>
              <a:tabLst/>
              <a:defRPr/>
            </a:pPr>
            <a:r>
              <a:rPr lang="nl-NL" sz="1800">
                <a:effectLst/>
                <a:latin typeface="Calibri" panose="020F0502020204030204" pitchFamily="34" charset="0"/>
                <a:ea typeface="Calibri" panose="020F0502020204030204" pitchFamily="34" charset="0"/>
                <a:cs typeface="Times New Roman" panose="02020603050405020304" pitchFamily="18" charset="0"/>
              </a:rPr>
              <a:t>Antwoord:  voorbeeld 1</a:t>
            </a:r>
          </a:p>
          <a:p>
            <a:pPr marL="228600">
              <a:lnSpc>
                <a:spcPct val="107000"/>
              </a:lnSpc>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pPr>
            <a:r>
              <a:rPr lang="en-GB" sz="1800" i="1">
                <a:effectLst/>
                <a:latin typeface="Calibri" panose="020F0502020204030204" pitchFamily="34" charset="0"/>
                <a:ea typeface="Calibri" panose="020F0502020204030204" pitchFamily="34" charset="0"/>
                <a:cs typeface="Times New Roman" panose="02020603050405020304" pitchFamily="18" charset="0"/>
              </a:rPr>
              <a:t>1 = 1,5:1</a:t>
            </a:r>
          </a:p>
          <a:p>
            <a:pPr marL="228600">
              <a:lnSpc>
                <a:spcPct val="107000"/>
              </a:lnSpc>
            </a:pPr>
            <a:r>
              <a:rPr lang="en-GB" sz="1800" i="1">
                <a:effectLst/>
                <a:latin typeface="Calibri" panose="020F0502020204030204" pitchFamily="34" charset="0"/>
                <a:ea typeface="Calibri" panose="020F0502020204030204" pitchFamily="34" charset="0"/>
                <a:cs typeface="Times New Roman" panose="02020603050405020304" pitchFamily="18" charset="0"/>
              </a:rPr>
              <a:t>2 = 19:1</a:t>
            </a:r>
          </a:p>
          <a:p>
            <a:pPr marL="228600">
              <a:lnSpc>
                <a:spcPct val="107000"/>
              </a:lnSpc>
            </a:pPr>
            <a:r>
              <a:rPr lang="en-GB" sz="1800" i="1">
                <a:effectLst/>
                <a:latin typeface="Calibri" panose="020F0502020204030204" pitchFamily="34" charset="0"/>
                <a:ea typeface="Calibri" panose="020F0502020204030204" pitchFamily="34" charset="0"/>
                <a:cs typeface="Times New Roman" panose="02020603050405020304" pitchFamily="18" charset="0"/>
              </a:rPr>
              <a:t>3 = 21:1</a:t>
            </a: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66</a:t>
            </a:fld>
            <a:endParaRPr lang="nl-NL"/>
          </a:p>
        </p:txBody>
      </p:sp>
    </p:spTree>
    <p:extLst>
      <p:ext uri="{BB962C8B-B14F-4D97-AF65-F5344CB8AC3E}">
        <p14:creationId xmlns:p14="http://schemas.microsoft.com/office/powerpoint/2010/main" val="29236487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marR="0" lvl="0" indent="0" algn="l" defTabSz="914400" rtl="0" eaLnBrk="1" fontAlgn="auto" latinLnBrk="0" hangingPunct="1">
              <a:lnSpc>
                <a:spcPct val="107000"/>
              </a:lnSpc>
              <a:spcBef>
                <a:spcPts val="0"/>
              </a:spcBef>
              <a:spcAft>
                <a:spcPts val="0"/>
              </a:spcAft>
              <a:buClrTx/>
              <a:buSzTx/>
              <a:buFontTx/>
              <a:buNone/>
              <a:tabLst/>
              <a:defRPr/>
            </a:pPr>
            <a:r>
              <a:rPr lang="nl-NL" sz="1800">
                <a:latin typeface="Arial" panose="020B0604020202020204" pitchFamily="34" charset="0"/>
                <a:cs typeface="Arial" panose="020B0604020202020204" pitchFamily="34" charset="0"/>
              </a:rPr>
              <a:t>Contrast ratio is in alle gevallen 3,4:1</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7000"/>
              </a:lnSpc>
              <a:spcBef>
                <a:spcPts val="0"/>
              </a:spcBef>
              <a:spcAft>
                <a:spcPts val="0"/>
              </a:spcAft>
              <a:buClrTx/>
              <a:buSzTx/>
              <a:buFontTx/>
              <a:buNone/>
              <a:tabLst/>
              <a:defRPr/>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0" algn="l" defTabSz="914400" rtl="0" eaLnBrk="1" fontAlgn="auto" latinLnBrk="0" hangingPunct="1">
              <a:lnSpc>
                <a:spcPct val="107000"/>
              </a:lnSpc>
              <a:spcBef>
                <a:spcPts val="0"/>
              </a:spcBef>
              <a:spcAft>
                <a:spcPts val="0"/>
              </a:spcAft>
              <a:buClrTx/>
              <a:buSzTx/>
              <a:buFontTx/>
              <a:buNone/>
              <a:tabLst/>
              <a:defRPr/>
            </a:pPr>
            <a:r>
              <a:rPr lang="nl-NL" sz="1800">
                <a:effectLst/>
                <a:latin typeface="Calibri" panose="020F0502020204030204" pitchFamily="34" charset="0"/>
                <a:ea typeface="Calibri" panose="020F0502020204030204" pitchFamily="34" charset="0"/>
                <a:cs typeface="Times New Roman" panose="02020603050405020304" pitchFamily="18" charset="0"/>
              </a:rPr>
              <a:t>Noteer nummer in de chat</a:t>
            </a:r>
          </a:p>
          <a:p>
            <a:pPr marL="228600" marR="0" lvl="0" indent="0" algn="l" defTabSz="914400" rtl="0" eaLnBrk="1" fontAlgn="auto" latinLnBrk="0" hangingPunct="1">
              <a:lnSpc>
                <a:spcPct val="107000"/>
              </a:lnSpc>
              <a:spcBef>
                <a:spcPts val="0"/>
              </a:spcBef>
              <a:spcAft>
                <a:spcPts val="0"/>
              </a:spcAft>
              <a:buClrTx/>
              <a:buSzTx/>
              <a:buFontTx/>
              <a:buNone/>
              <a:tabLst/>
              <a:defRPr/>
            </a:pPr>
            <a:r>
              <a:rPr lang="nl-NL" sz="1800">
                <a:effectLst/>
                <a:latin typeface="Calibri" panose="020F0502020204030204" pitchFamily="34" charset="0"/>
                <a:ea typeface="Calibri" panose="020F0502020204030204" pitchFamily="34" charset="0"/>
                <a:cs typeface="Times New Roman" panose="02020603050405020304" pitchFamily="18" charset="0"/>
              </a:rPr>
              <a:t>Voorbeeld 1. In de andere voorbeelden zorgen vetgedrukte en grotere tekst er voor dat deze beter te lezen zijn bij laag contrast.</a:t>
            </a:r>
          </a:p>
          <a:p>
            <a:pPr marL="228600" marR="0" lvl="0" indent="0" algn="l" defTabSz="914400" rtl="0" eaLnBrk="1" fontAlgn="auto" latinLnBrk="0" hangingPunct="1">
              <a:lnSpc>
                <a:spcPct val="107000"/>
              </a:lnSpc>
              <a:spcBef>
                <a:spcPts val="0"/>
              </a:spcBef>
              <a:spcAft>
                <a:spcPts val="0"/>
              </a:spcAft>
              <a:buClrTx/>
              <a:buSzTx/>
              <a:buFontTx/>
              <a:buNone/>
              <a:tabLst/>
              <a:defRPr/>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67</a:t>
            </a:fld>
            <a:endParaRPr lang="nl-NL"/>
          </a:p>
        </p:txBody>
      </p:sp>
    </p:spTree>
    <p:extLst>
      <p:ext uri="{BB962C8B-B14F-4D97-AF65-F5344CB8AC3E}">
        <p14:creationId xmlns:p14="http://schemas.microsoft.com/office/powerpoint/2010/main" val="32396202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lvl="0" indent="-285750">
              <a:lnSpc>
                <a:spcPct val="107000"/>
              </a:lnSpc>
              <a:buFont typeface="Arial" panose="020B0604020202020204" pitchFamily="34" charset="0"/>
              <a:buChar char="•"/>
            </a:pPr>
            <a:r>
              <a:rPr lang="nl-NL" sz="1800">
                <a:effectLst/>
                <a:latin typeface="Calibri" panose="020F0502020204030204" pitchFamily="34" charset="0"/>
                <a:ea typeface="Calibri" panose="020F0502020204030204" pitchFamily="34" charset="0"/>
                <a:cs typeface="Times New Roman" panose="02020603050405020304" pitchFamily="18" charset="0"/>
              </a:rPr>
              <a:t>Contrast is meetbaar. Hoogste contrast = 21:1 (zwart/wit); geen contrast = 1:1 (identieke kleuren)</a:t>
            </a:r>
          </a:p>
          <a:p>
            <a:pPr marL="342900" lvl="0" indent="-342900">
              <a:lnSpc>
                <a:spcPct val="107000"/>
              </a:lnSpc>
              <a:buFont typeface="Symbol" panose="05050102010706020507" pitchFamily="18" charset="2"/>
              <a:buChar char=""/>
            </a:pPr>
            <a:r>
              <a:rPr lang="nl-NL" sz="1800">
                <a:effectLst/>
                <a:latin typeface="Calibri" panose="020F0502020204030204" pitchFamily="34" charset="0"/>
                <a:ea typeface="Calibri" panose="020F0502020204030204" pitchFamily="34" charset="0"/>
                <a:cs typeface="Times New Roman" panose="02020603050405020304" pitchFamily="18" charset="0"/>
              </a:rPr>
              <a:t>Moet voor interface componenten en grafische objecten (nodig om de content te begrijpen) minimaal 3:1 zijn. Voorbeelden GUI-componenten: kaders om velden, sterren van ratings, al dan niet aangevinkte </a:t>
            </a:r>
            <a:r>
              <a:rPr lang="nl-NL" sz="1800" err="1">
                <a:effectLst/>
                <a:latin typeface="Calibri" panose="020F0502020204030204" pitchFamily="34" charset="0"/>
                <a:ea typeface="Calibri" panose="020F0502020204030204" pitchFamily="34" charset="0"/>
                <a:cs typeface="Times New Roman" panose="02020603050405020304" pitchFamily="18" charset="0"/>
              </a:rPr>
              <a:t>checkboxes</a:t>
            </a:r>
            <a:r>
              <a:rPr lang="nl-NL" sz="1800">
                <a:effectLst/>
                <a:latin typeface="Calibri" panose="020F0502020204030204" pitchFamily="34" charset="0"/>
                <a:ea typeface="Calibri" panose="020F0502020204030204" pitchFamily="34" charset="0"/>
                <a:cs typeface="Times New Roman" panose="02020603050405020304" pitchFamily="18" charset="0"/>
              </a:rPr>
              <a:t>/radiobuttons, links, knoppen. Voorbeelden grafische objecten: icoon met een telefoon of mail afbeelding; grafiek met lijnen in verschillende kleuren op een witte achtergrond</a:t>
            </a:r>
          </a:p>
          <a:p>
            <a:pPr marL="342900" lvl="0" indent="-342900">
              <a:lnSpc>
                <a:spcPct val="107000"/>
              </a:lnSpc>
              <a:spcAft>
                <a:spcPts val="800"/>
              </a:spcAft>
              <a:buFont typeface="Symbol" panose="05050102010706020507" pitchFamily="18" charset="2"/>
              <a:buChar char=""/>
            </a:pPr>
            <a:r>
              <a:rPr lang="nl-NL" sz="1800">
                <a:effectLst/>
                <a:latin typeface="Calibri" panose="020F0502020204030204" pitchFamily="34" charset="0"/>
                <a:ea typeface="Calibri" panose="020F0502020204030204" pitchFamily="34" charset="0"/>
                <a:cs typeface="Times New Roman" panose="02020603050405020304" pitchFamily="18" charset="0"/>
              </a:rPr>
              <a:t>N.B. sommige kleuren geven goed contrast maar zijn toch lastig te onderscheiden. beïnvloeden de perceptie kan door illusie (subjectieve perceptie); lettertype, lettergrootte; scherm of drukwerk; </a:t>
            </a:r>
          </a:p>
          <a:p>
            <a:pPr marL="0" lvl="0" indent="0">
              <a:lnSpc>
                <a:spcPct val="107000"/>
              </a:lnSpc>
              <a:spcAft>
                <a:spcPts val="800"/>
              </a:spcAft>
              <a:buFont typeface="Symbol" panose="05050102010706020507" pitchFamily="18" charset="2"/>
              <a:buNone/>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68</a:t>
            </a:fld>
            <a:endParaRPr lang="nl-NL"/>
          </a:p>
        </p:txBody>
      </p:sp>
    </p:spTree>
    <p:extLst>
      <p:ext uri="{BB962C8B-B14F-4D97-AF65-F5344CB8AC3E}">
        <p14:creationId xmlns:p14="http://schemas.microsoft.com/office/powerpoint/2010/main" val="28035751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07000"/>
              </a:lnSpc>
              <a:buFont typeface="Symbol" panose="05050102010706020507" pitchFamily="18" charset="2"/>
              <a:buNone/>
            </a:pPr>
            <a:r>
              <a:rPr lang="nl-NL" sz="1200" b="1">
                <a:effectLst/>
                <a:latin typeface="Arial" panose="020B0604020202020204" pitchFamily="34" charset="0"/>
                <a:ea typeface="Calibri" panose="020F0502020204030204" pitchFamily="34" charset="0"/>
                <a:cs typeface="Arial" panose="020B0604020202020204" pitchFamily="34" charset="0"/>
              </a:rPr>
              <a:t>WCAG 2.1</a:t>
            </a:r>
          </a:p>
          <a:p>
            <a:pPr marL="342900" lvl="0" indent="-342900">
              <a:lnSpc>
                <a:spcPct val="107000"/>
              </a:lnSpc>
              <a:buFont typeface="Symbol" panose="05050102010706020507" pitchFamily="18" charset="2"/>
              <a:buChar char=""/>
            </a:pPr>
            <a:r>
              <a:rPr lang="nl-NL" sz="1200">
                <a:effectLst/>
                <a:latin typeface="Arial" panose="020B0604020202020204" pitchFamily="34" charset="0"/>
                <a:ea typeface="Calibri" panose="020F0502020204030204" pitchFamily="34" charset="0"/>
                <a:cs typeface="Arial" panose="020B0604020202020204" pitchFamily="34" charset="0"/>
              </a:rPr>
              <a:t>Principe: 	1. Waarneembaar</a:t>
            </a:r>
          </a:p>
          <a:p>
            <a:pPr marL="342900" lvl="0" indent="-342900">
              <a:lnSpc>
                <a:spcPct val="107000"/>
              </a:lnSpc>
              <a:buFont typeface="Symbol" panose="05050102010706020507" pitchFamily="18" charset="2"/>
              <a:buChar char=""/>
            </a:pPr>
            <a:r>
              <a:rPr lang="nl-NL" sz="1200">
                <a:effectLst/>
                <a:latin typeface="Arial" panose="020B0604020202020204" pitchFamily="34" charset="0"/>
                <a:ea typeface="Calibri" panose="020F0502020204030204" pitchFamily="34" charset="0"/>
                <a:cs typeface="Arial" panose="020B0604020202020204" pitchFamily="34" charset="0"/>
              </a:rPr>
              <a:t>Richtlijn: 	1.4 Onderscheidbaar</a:t>
            </a:r>
          </a:p>
          <a:p>
            <a:pPr marL="342900" lvl="0" indent="-342900">
              <a:lnSpc>
                <a:spcPct val="107000"/>
              </a:lnSpc>
              <a:buFont typeface="Symbol" panose="05050102010706020507" pitchFamily="18" charset="2"/>
              <a:buChar char=""/>
            </a:pPr>
            <a:r>
              <a:rPr lang="nl-NL" sz="1200">
                <a:effectLst/>
                <a:latin typeface="Arial" panose="020B0604020202020204" pitchFamily="34" charset="0"/>
                <a:ea typeface="Calibri" panose="020F0502020204030204" pitchFamily="34" charset="0"/>
                <a:cs typeface="Arial" panose="020B0604020202020204" pitchFamily="34" charset="0"/>
              </a:rPr>
              <a:t>Criterium </a:t>
            </a:r>
            <a:r>
              <a:rPr lang="nl-NL" sz="1200">
                <a:effectLst/>
                <a:latin typeface="Calibri" panose="020F0502020204030204" pitchFamily="34" charset="0"/>
                <a:ea typeface="Calibri" panose="020F0502020204030204" pitchFamily="34" charset="0"/>
                <a:cs typeface="Times New Roman" panose="02020603050405020304" pitchFamily="18" charset="0"/>
              </a:rPr>
              <a:t>1.4.3 Contrast (minimum)</a:t>
            </a:r>
            <a:endParaRPr lang="nl-NL" sz="120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nl-NL" sz="1200">
                <a:effectLst/>
                <a:latin typeface="Arial" panose="020B0604020202020204" pitchFamily="34" charset="0"/>
                <a:ea typeface="Calibri" panose="020F0502020204030204" pitchFamily="34" charset="0"/>
                <a:cs typeface="Arial" panose="020B0604020202020204" pitchFamily="34" charset="0"/>
              </a:rPr>
              <a:t>Niveau: 	AA</a:t>
            </a:r>
          </a:p>
          <a:p>
            <a:pPr marL="342900" lvl="0" indent="-342900">
              <a:lnSpc>
                <a:spcPct val="107000"/>
              </a:lnSpc>
              <a:spcAft>
                <a:spcPts val="800"/>
              </a:spcAft>
              <a:buFont typeface="Symbol" panose="05050102010706020507" pitchFamily="18" charset="2"/>
              <a:buChar char=""/>
            </a:pPr>
            <a:r>
              <a:rPr lang="nl-NL" sz="1200">
                <a:latin typeface="Arial" panose="020B0604020202020204" pitchFamily="34" charset="0"/>
                <a:ea typeface="Calibri" panose="020F0502020204030204" pitchFamily="34" charset="0"/>
                <a:cs typeface="Arial" panose="020B0604020202020204" pitchFamily="34" charset="0"/>
              </a:rPr>
              <a:t>Zie: </a:t>
            </a:r>
            <a:r>
              <a:rPr lang="nl-NL">
                <a:hlinkClick r:id="rId3"/>
              </a:rPr>
              <a:t>WCAG 2.1 – contrast (minimum)</a:t>
            </a:r>
            <a:endParaRPr lang="nl-NL" sz="120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nl-NL" sz="1200">
                <a:effectLst/>
                <a:latin typeface="Calibri" panose="020F0502020204030204" pitchFamily="34" charset="0"/>
                <a:ea typeface="Calibri" panose="020F0502020204030204" pitchFamily="34" charset="0"/>
                <a:cs typeface="Times New Roman" panose="02020603050405020304" pitchFamily="18" charset="0"/>
              </a:rPr>
              <a:t>Criterium 1.4.11 Contrast van niet-tekstuele content</a:t>
            </a:r>
          </a:p>
          <a:p>
            <a:pPr marL="342900" lvl="0" indent="-342900">
              <a:lnSpc>
                <a:spcPct val="107000"/>
              </a:lnSpc>
              <a:spcAft>
                <a:spcPts val="800"/>
              </a:spcAft>
              <a:buFont typeface="Symbol" panose="05050102010706020507" pitchFamily="18" charset="2"/>
              <a:buChar char=""/>
            </a:pPr>
            <a:r>
              <a:rPr lang="nl-NL" sz="1200">
                <a:effectLst/>
                <a:latin typeface="Calibri" panose="020F0502020204030204" pitchFamily="34" charset="0"/>
                <a:ea typeface="Calibri" panose="020F0502020204030204" pitchFamily="34" charset="0"/>
                <a:cs typeface="Times New Roman" panose="02020603050405020304" pitchFamily="18" charset="0"/>
              </a:rPr>
              <a:t>Niveau AA</a:t>
            </a: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lang="nl-NL" sz="1200">
                <a:latin typeface="Arial" panose="020B0604020202020204" pitchFamily="34" charset="0"/>
                <a:ea typeface="Calibri" panose="020F0502020204030204" pitchFamily="34" charset="0"/>
                <a:cs typeface="Arial" panose="020B0604020202020204" pitchFamily="34" charset="0"/>
              </a:rPr>
              <a:t>Zie: </a:t>
            </a:r>
            <a:r>
              <a:rPr lang="nl-NL">
                <a:hlinkClick r:id="rId4"/>
              </a:rPr>
              <a:t>WCAG 2.1 – contrast niet-tekstuele content</a:t>
            </a:r>
            <a:endParaRPr lang="nl-NL" sz="120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endParaRPr lang="nl-NL" sz="1200">
              <a:effectLst/>
              <a:latin typeface="Arial" panose="020B0604020202020204" pitchFamily="34" charset="0"/>
              <a:ea typeface="Calibri" panose="020F050202020403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69</a:t>
            </a:fld>
            <a:endParaRPr lang="nl-NL"/>
          </a:p>
        </p:txBody>
      </p:sp>
    </p:spTree>
    <p:extLst>
      <p:ext uri="{BB962C8B-B14F-4D97-AF65-F5344CB8AC3E}">
        <p14:creationId xmlns:p14="http://schemas.microsoft.com/office/powerpoint/2010/main" val="2092776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buFont typeface="Arial" panose="020B0604020202020204" pitchFamily="34" charset="0"/>
              <a:buNone/>
            </a:pPr>
            <a:r>
              <a:rPr lang="nl-NL" sz="1200" b="0" kern="1200">
                <a:solidFill>
                  <a:schemeClr val="tx1"/>
                </a:solidFill>
                <a:effectLst/>
                <a:latin typeface="+mn-lt"/>
                <a:ea typeface="+mn-ea"/>
                <a:cs typeface="+mn-cs"/>
              </a:rPr>
              <a:t>Nieuwe kennis/vaardigheden </a:t>
            </a:r>
          </a:p>
          <a:p>
            <a:pPr marL="171450" lvl="0" indent="-171450">
              <a:buFont typeface="Arial" panose="020B0604020202020204" pitchFamily="34" charset="0"/>
              <a:buChar char="•"/>
            </a:pPr>
            <a:r>
              <a:rPr lang="nl-NL" sz="1200" b="0" kern="1200">
                <a:solidFill>
                  <a:schemeClr val="tx1"/>
                </a:solidFill>
                <a:effectLst/>
                <a:latin typeface="+mn-lt"/>
                <a:ea typeface="+mn-ea"/>
                <a:cs typeface="+mn-cs"/>
              </a:rPr>
              <a:t>naar je functie vertalen zodat je toegankelijkheid kunt (laten) toepassen </a:t>
            </a:r>
          </a:p>
          <a:p>
            <a:pPr marL="171450" lvl="0" indent="-171450">
              <a:buFont typeface="Arial" panose="020B0604020202020204" pitchFamily="34" charset="0"/>
              <a:buChar char="•"/>
            </a:pPr>
            <a:r>
              <a:rPr lang="nl-NL" sz="1200" b="0" kern="1200">
                <a:solidFill>
                  <a:schemeClr val="tx1"/>
                </a:solidFill>
                <a:effectLst/>
                <a:latin typeface="+mn-lt"/>
                <a:ea typeface="+mn-ea"/>
                <a:cs typeface="+mn-cs"/>
              </a:rPr>
              <a:t>gebruiken om een regierol te nemen bij aansturen en (externe) opdrachten verlenen.</a:t>
            </a:r>
          </a:p>
          <a:p>
            <a:pPr marL="171450" lvl="0" indent="-171450">
              <a:buFont typeface="Arial" panose="020B0604020202020204" pitchFamily="34" charset="0"/>
              <a:buChar char="•"/>
            </a:pPr>
            <a:r>
              <a:rPr lang="nl-NL" sz="1200" b="0" kern="1200">
                <a:solidFill>
                  <a:schemeClr val="tx1"/>
                </a:solidFill>
                <a:effectLst/>
                <a:latin typeface="+mn-lt"/>
                <a:ea typeface="+mn-ea"/>
                <a:cs typeface="+mn-cs"/>
              </a:rPr>
              <a:t>inzetten om intern en extern te kunnen communiceren over toegankelijkheid</a:t>
            </a:r>
          </a:p>
        </p:txBody>
      </p:sp>
      <p:sp>
        <p:nvSpPr>
          <p:cNvPr id="4" name="Tijdelijke aanduiding voor dianummer 3"/>
          <p:cNvSpPr>
            <a:spLocks noGrp="1"/>
          </p:cNvSpPr>
          <p:nvPr>
            <p:ph type="sldNum" sz="quarter" idx="5"/>
          </p:nvPr>
        </p:nvSpPr>
        <p:spPr/>
        <p:txBody>
          <a:bodyPr/>
          <a:lstStyle/>
          <a:p>
            <a:fld id="{36C85D18-C292-4168-A778-4538EA32966A}" type="slidenum">
              <a:rPr lang="nl-NL" smtClean="0"/>
              <a:t>7</a:t>
            </a:fld>
            <a:endParaRPr lang="nl-NL"/>
          </a:p>
        </p:txBody>
      </p:sp>
    </p:spTree>
    <p:extLst>
      <p:ext uri="{BB962C8B-B14F-4D97-AF65-F5344CB8AC3E}">
        <p14:creationId xmlns:p14="http://schemas.microsoft.com/office/powerpoint/2010/main" val="36635142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07000"/>
              </a:lnSpc>
              <a:buFont typeface="Symbol" panose="05050102010706020507" pitchFamily="18" charset="2"/>
              <a:buNone/>
            </a:pP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70</a:t>
            </a:fld>
            <a:endParaRPr lang="nl-NL"/>
          </a:p>
        </p:txBody>
      </p:sp>
    </p:spTree>
    <p:extLst>
      <p:ext uri="{BB962C8B-B14F-4D97-AF65-F5344CB8AC3E}">
        <p14:creationId xmlns:p14="http://schemas.microsoft.com/office/powerpoint/2010/main" val="9066773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07000"/>
              </a:lnSpc>
              <a:buFont typeface="Symbol" panose="05050102010706020507" pitchFamily="18" charset="2"/>
              <a:buNone/>
            </a:pPr>
            <a:r>
              <a:rPr lang="nl-NL" sz="1100">
                <a:effectLst/>
                <a:latin typeface="Calibri" panose="020F0502020204030204" pitchFamily="34" charset="0"/>
                <a:ea typeface="Calibri" panose="020F0502020204030204" pitchFamily="34" charset="0"/>
                <a:cs typeface="Times New Roman" panose="02020603050405020304" pitchFamily="18" charset="0"/>
              </a:rPr>
              <a:t>Hand opsteken</a:t>
            </a:r>
          </a:p>
          <a:p>
            <a:pPr marL="0" lvl="0" indent="0">
              <a:lnSpc>
                <a:spcPct val="107000"/>
              </a:lnSpc>
              <a:buFont typeface="Symbol" panose="05050102010706020507" pitchFamily="18" charset="2"/>
              <a:buNone/>
            </a:pPr>
            <a:r>
              <a:rPr lang="nl-NL" sz="1100">
                <a:effectLst/>
                <a:latin typeface="Calibri" panose="020F0502020204030204" pitchFamily="34" charset="0"/>
                <a:ea typeface="Calibri" panose="020F0502020204030204" pitchFamily="34" charset="0"/>
                <a:cs typeface="Times New Roman" panose="02020603050405020304" pitchFamily="18" charset="0"/>
              </a:rPr>
              <a:t>Contrast is dus meetbaar. </a:t>
            </a: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71</a:t>
            </a:fld>
            <a:endParaRPr lang="nl-NL"/>
          </a:p>
        </p:txBody>
      </p:sp>
    </p:spTree>
    <p:extLst>
      <p:ext uri="{BB962C8B-B14F-4D97-AF65-F5344CB8AC3E}">
        <p14:creationId xmlns:p14="http://schemas.microsoft.com/office/powerpoint/2010/main" val="6176720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a:lnSpc>
                <a:spcPct val="107000"/>
              </a:lnSpc>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72</a:t>
            </a:fld>
            <a:endParaRPr lang="nl-NL"/>
          </a:p>
        </p:txBody>
      </p:sp>
    </p:spTree>
    <p:extLst>
      <p:ext uri="{BB962C8B-B14F-4D97-AF65-F5344CB8AC3E}">
        <p14:creationId xmlns:p14="http://schemas.microsoft.com/office/powerpoint/2010/main" val="41702262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07000"/>
              </a:lnSpc>
              <a:buFont typeface="Symbol" panose="05050102010706020507" pitchFamily="18" charset="2"/>
              <a:buNone/>
            </a:pPr>
            <a:r>
              <a:rPr lang="nl-NL" sz="1100">
                <a:effectLst/>
                <a:latin typeface="Calibri" panose="020F0502020204030204" pitchFamily="34" charset="0"/>
                <a:ea typeface="Calibri" panose="020F0502020204030204" pitchFamily="34" charset="0"/>
                <a:cs typeface="Times New Roman" panose="02020603050405020304" pitchFamily="18" charset="0"/>
              </a:rPr>
              <a:t>contrast is dus meetbaar. </a:t>
            </a:r>
          </a:p>
          <a:p>
            <a:pPr marL="0" lvl="0" indent="0">
              <a:lnSpc>
                <a:spcPct val="107000"/>
              </a:lnSpc>
              <a:buFont typeface="Symbol" panose="05050102010706020507" pitchFamily="18" charset="2"/>
              <a:buNone/>
            </a:pP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en-GB" sz="1100">
                <a:effectLst/>
                <a:latin typeface="Calibri" panose="020F0502020204030204" pitchFamily="34" charset="0"/>
                <a:ea typeface="Calibri" panose="020F0502020204030204" pitchFamily="34" charset="0"/>
                <a:cs typeface="Times New Roman" panose="02020603050405020304" pitchFamily="18" charset="0"/>
              </a:rPr>
              <a:t>N.B. HSLA = Hue-saturation-lightness-alpha model </a:t>
            </a:r>
            <a:r>
              <a:rPr lang="en-GB" sz="1100" err="1">
                <a:effectLst/>
                <a:latin typeface="Calibri" panose="020F0502020204030204" pitchFamily="34" charset="0"/>
                <a:ea typeface="Calibri" panose="020F0502020204030204" pitchFamily="34" charset="0"/>
                <a:cs typeface="Times New Roman" panose="02020603050405020304" pitchFamily="18" charset="0"/>
              </a:rPr>
              <a:t>voor</a:t>
            </a:r>
            <a:r>
              <a:rPr lang="en-GB" sz="1100">
                <a:effectLst/>
                <a:latin typeface="Calibri" panose="020F0502020204030204" pitchFamily="34" charset="0"/>
                <a:ea typeface="Calibri" panose="020F0502020204030204" pitchFamily="34" charset="0"/>
                <a:cs typeface="Times New Roman" panose="02020603050405020304" pitchFamily="18" charset="0"/>
              </a:rPr>
              <a:t> CSS.</a:t>
            </a: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73</a:t>
            </a:fld>
            <a:endParaRPr lang="nl-NL"/>
          </a:p>
        </p:txBody>
      </p:sp>
    </p:spTree>
    <p:extLst>
      <p:ext uri="{BB962C8B-B14F-4D97-AF65-F5344CB8AC3E}">
        <p14:creationId xmlns:p14="http://schemas.microsoft.com/office/powerpoint/2010/main" val="16931491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07000"/>
              </a:lnSpc>
              <a:buFont typeface="Symbol" panose="05050102010706020507" pitchFamily="18" charset="2"/>
              <a:buNone/>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74</a:t>
            </a:fld>
            <a:endParaRPr lang="nl-NL"/>
          </a:p>
        </p:txBody>
      </p:sp>
    </p:spTree>
    <p:extLst>
      <p:ext uri="{BB962C8B-B14F-4D97-AF65-F5344CB8AC3E}">
        <p14:creationId xmlns:p14="http://schemas.microsoft.com/office/powerpoint/2010/main" val="35808155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07000"/>
              </a:lnSpc>
              <a:buFont typeface="Symbol" panose="05050102010706020507" pitchFamily="18" charset="2"/>
              <a:buNone/>
            </a:pPr>
            <a:r>
              <a:rPr lang="nl-NL" sz="1800">
                <a:effectLst/>
                <a:latin typeface="Calibri" panose="020F0502020204030204" pitchFamily="34" charset="0"/>
                <a:ea typeface="Calibri" panose="020F0502020204030204" pitchFamily="34" charset="0"/>
                <a:cs typeface="Times New Roman" panose="02020603050405020304" pitchFamily="18" charset="0"/>
              </a:rPr>
              <a:t>Slechte voorbeelden, </a:t>
            </a:r>
            <a:r>
              <a:rPr lang="nl-NL" sz="1800" err="1">
                <a:effectLst/>
                <a:latin typeface="Calibri" panose="020F0502020204030204" pitchFamily="34" charset="0"/>
                <a:ea typeface="Calibri" panose="020F0502020204030204" pitchFamily="34" charset="0"/>
                <a:cs typeface="Times New Roman" panose="02020603050405020304" pitchFamily="18" charset="0"/>
              </a:rPr>
              <a:t>vlnr</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nl-NL" sz="1800">
                <a:effectLst/>
                <a:latin typeface="Calibri" panose="020F0502020204030204" pitchFamily="34" charset="0"/>
                <a:ea typeface="Calibri" panose="020F0502020204030204" pitchFamily="34" charset="0"/>
                <a:cs typeface="Times New Roman" panose="02020603050405020304" pitchFamily="18" charset="0"/>
              </a:rPr>
              <a:t>Fel groen op fel rood</a:t>
            </a:r>
          </a:p>
          <a:p>
            <a:pPr marL="285750" lvl="0" indent="-285750">
              <a:lnSpc>
                <a:spcPct val="107000"/>
              </a:lnSpc>
              <a:buFont typeface="Arial" panose="020B0604020202020204" pitchFamily="34" charset="0"/>
              <a:buChar char="•"/>
            </a:pPr>
            <a:r>
              <a:rPr lang="nl-NL" sz="1800">
                <a:effectLst/>
                <a:latin typeface="Calibri" panose="020F0502020204030204" pitchFamily="34" charset="0"/>
                <a:ea typeface="Calibri" panose="020F0502020204030204" pitchFamily="34" charset="0"/>
                <a:cs typeface="Times New Roman" panose="02020603050405020304" pitchFamily="18" charset="0"/>
              </a:rPr>
              <a:t>Fel rood op intens blauw</a:t>
            </a:r>
          </a:p>
          <a:p>
            <a:pPr marL="285750" lvl="0" indent="-285750">
              <a:lnSpc>
                <a:spcPct val="107000"/>
              </a:lnSpc>
              <a:buFont typeface="Arial" panose="020B0604020202020204" pitchFamily="34" charset="0"/>
              <a:buChar char="•"/>
            </a:pPr>
            <a:r>
              <a:rPr lang="nl-NL" sz="1800">
                <a:effectLst/>
                <a:latin typeface="Calibri" panose="020F0502020204030204" pitchFamily="34" charset="0"/>
                <a:ea typeface="Calibri" panose="020F0502020204030204" pitchFamily="34" charset="0"/>
                <a:cs typeface="Times New Roman" panose="02020603050405020304" pitchFamily="18" charset="0"/>
              </a:rPr>
              <a:t>Geel op wit</a:t>
            </a:r>
          </a:p>
          <a:p>
            <a:pPr marL="285750" lvl="0" indent="-285750">
              <a:lnSpc>
                <a:spcPct val="107000"/>
              </a:lnSpc>
              <a:buFont typeface="Arial" panose="020B0604020202020204" pitchFamily="34" charset="0"/>
              <a:buChar char="•"/>
            </a:pPr>
            <a:r>
              <a:rPr lang="nl-NL" sz="1800">
                <a:effectLst/>
                <a:latin typeface="Calibri" panose="020F0502020204030204" pitchFamily="34" charset="0"/>
                <a:ea typeface="Calibri" panose="020F0502020204030204" pitchFamily="34" charset="0"/>
                <a:cs typeface="Times New Roman" panose="02020603050405020304" pitchFamily="18" charset="0"/>
              </a:rPr>
              <a:t>Licht grijs op wit</a:t>
            </a: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75</a:t>
            </a:fld>
            <a:endParaRPr lang="nl-NL"/>
          </a:p>
        </p:txBody>
      </p:sp>
    </p:spTree>
    <p:extLst>
      <p:ext uri="{BB962C8B-B14F-4D97-AF65-F5344CB8AC3E}">
        <p14:creationId xmlns:p14="http://schemas.microsoft.com/office/powerpoint/2010/main" val="31866639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07000"/>
              </a:lnSpc>
              <a:buFont typeface="Symbol" panose="05050102010706020507" pitchFamily="18" charset="2"/>
              <a:buNone/>
            </a:pPr>
            <a:r>
              <a:rPr lang="nl-NL" sz="1800">
                <a:effectLst/>
                <a:latin typeface="Calibri" panose="020F0502020204030204" pitchFamily="34" charset="0"/>
                <a:ea typeface="Calibri" panose="020F0502020204030204" pitchFamily="34" charset="0"/>
                <a:cs typeface="Times New Roman" panose="02020603050405020304" pitchFamily="18" charset="0"/>
              </a:rPr>
              <a:t>Goede voorbeelden, </a:t>
            </a:r>
            <a:r>
              <a:rPr lang="nl-NL" sz="1800" err="1">
                <a:effectLst/>
                <a:latin typeface="Calibri" panose="020F0502020204030204" pitchFamily="34" charset="0"/>
                <a:ea typeface="Calibri" panose="020F0502020204030204" pitchFamily="34" charset="0"/>
                <a:cs typeface="Times New Roman" panose="02020603050405020304" pitchFamily="18" charset="0"/>
              </a:rPr>
              <a:t>vlnr</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nl-NL" sz="1800">
                <a:effectLst/>
                <a:latin typeface="Calibri" panose="020F0502020204030204" pitchFamily="34" charset="0"/>
                <a:ea typeface="Calibri" panose="020F0502020204030204" pitchFamily="34" charset="0"/>
                <a:cs typeface="Times New Roman" panose="02020603050405020304" pitchFamily="18" charset="0"/>
              </a:rPr>
              <a:t>Zwarte letter op crème achtergrond (heeft de voorkeur van de meeste mensen met dyslexie; geeft een rustiger beeld)</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nl-NL" sz="1800">
                <a:effectLst/>
                <a:latin typeface="Calibri" panose="020F0502020204030204" pitchFamily="34" charset="0"/>
                <a:ea typeface="Calibri" panose="020F0502020204030204" pitchFamily="34" charset="0"/>
                <a:cs typeface="Times New Roman" panose="02020603050405020304" pitchFamily="18" charset="0"/>
              </a:rPr>
              <a:t>Zwarte letter op witte achtergrond (zeer hoog contrast)</a:t>
            </a:r>
          </a:p>
          <a:p>
            <a:pPr marL="0" lvl="0" indent="0">
              <a:lnSpc>
                <a:spcPct val="107000"/>
              </a:lnSpc>
              <a:buFont typeface="Symbol" panose="05050102010706020507" pitchFamily="18" charset="2"/>
              <a:buNone/>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76</a:t>
            </a:fld>
            <a:endParaRPr lang="nl-NL"/>
          </a:p>
        </p:txBody>
      </p:sp>
    </p:spTree>
    <p:extLst>
      <p:ext uri="{BB962C8B-B14F-4D97-AF65-F5344CB8AC3E}">
        <p14:creationId xmlns:p14="http://schemas.microsoft.com/office/powerpoint/2010/main" val="278990230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07000"/>
              </a:lnSpc>
              <a:buFont typeface="Symbol" panose="05050102010706020507" pitchFamily="18" charset="2"/>
              <a:buNone/>
            </a:pPr>
            <a:r>
              <a:rPr lang="nl-NL" sz="1800">
                <a:effectLst/>
                <a:latin typeface="Calibri" panose="020F0502020204030204" pitchFamily="34" charset="0"/>
                <a:ea typeface="Calibri" panose="020F0502020204030204" pitchFamily="34" charset="0"/>
                <a:cs typeface="Times New Roman" panose="02020603050405020304" pitchFamily="18" charset="0"/>
              </a:rPr>
              <a:t>slecht voorbeeld: zwarte tekst op donkere achtergrond en over een afbeelding in verschillende kleuren</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nl-NL" sz="1800">
                <a:effectLst/>
                <a:latin typeface="Calibri" panose="020F0502020204030204" pitchFamily="34" charset="0"/>
                <a:ea typeface="Calibri" panose="020F0502020204030204" pitchFamily="34" charset="0"/>
                <a:cs typeface="Times New Roman" panose="02020603050405020304" pitchFamily="18" charset="0"/>
              </a:rPr>
              <a:t>goed voorbeeld: zwarte tekst op crème achtergrond en afbeelding in verschillende kleuren is niet gebruikt als achtergrond voor tekst</a:t>
            </a:r>
          </a:p>
          <a:p>
            <a:pPr marL="0" lvl="0" indent="0">
              <a:lnSpc>
                <a:spcPct val="107000"/>
              </a:lnSpc>
              <a:buFont typeface="Symbol" panose="05050102010706020507" pitchFamily="18" charset="2"/>
              <a:buNone/>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77</a:t>
            </a:fld>
            <a:endParaRPr lang="nl-NL"/>
          </a:p>
        </p:txBody>
      </p:sp>
    </p:spTree>
    <p:extLst>
      <p:ext uri="{BB962C8B-B14F-4D97-AF65-F5344CB8AC3E}">
        <p14:creationId xmlns:p14="http://schemas.microsoft.com/office/powerpoint/2010/main" val="12616703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07000"/>
              </a:lnSpc>
              <a:buFont typeface="Symbol" panose="05050102010706020507" pitchFamily="18" charset="2"/>
              <a:buNone/>
            </a:pPr>
            <a:r>
              <a:rPr lang="nl-NL" sz="1800">
                <a:effectLst/>
                <a:latin typeface="Calibri" panose="020F0502020204030204" pitchFamily="34" charset="0"/>
                <a:ea typeface="Calibri" panose="020F0502020204030204" pitchFamily="34" charset="0"/>
                <a:cs typeface="Times New Roman" panose="02020603050405020304" pitchFamily="18" charset="0"/>
              </a:rPr>
              <a:t>Slecht voorbeeld: tekst (in hoofdletters) over een afbeelding in verschillende kleuren als achtergrond </a:t>
            </a:r>
          </a:p>
          <a:p>
            <a:pPr marL="0" lvl="0" indent="0">
              <a:lnSpc>
                <a:spcPct val="107000"/>
              </a:lnSpc>
              <a:buFont typeface="Symbol" panose="05050102010706020507" pitchFamily="18" charset="2"/>
              <a:buNone/>
            </a:pPr>
            <a:r>
              <a:rPr lang="nl-NL" sz="1800">
                <a:effectLst/>
                <a:latin typeface="Calibri" panose="020F0502020204030204" pitchFamily="34" charset="0"/>
                <a:ea typeface="Calibri" panose="020F0502020204030204" pitchFamily="34" charset="0"/>
                <a:cs typeface="Times New Roman" panose="02020603050405020304" pitchFamily="18" charset="0"/>
              </a:rPr>
              <a:t>Goed voorbeeld: tekst in een kader met een effen kleur en voldoende contrast</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nl-NL" sz="1800">
                <a:effectLst/>
                <a:latin typeface="Calibri" panose="020F0502020204030204" pitchFamily="34" charset="0"/>
                <a:ea typeface="Calibri" panose="020F0502020204030204" pitchFamily="34" charset="0"/>
                <a:cs typeface="Times New Roman" panose="02020603050405020304" pitchFamily="18" charset="0"/>
              </a:rPr>
              <a:t>Goed voorbeeld: tekst over een donker gemaakte afbeelding waardoor voldoende contrast ontstaat</a:t>
            </a:r>
          </a:p>
          <a:p>
            <a:pPr marL="0" lvl="0" indent="0">
              <a:lnSpc>
                <a:spcPct val="107000"/>
              </a:lnSpc>
              <a:buFont typeface="Symbol" panose="05050102010706020507" pitchFamily="18" charset="2"/>
              <a:buNone/>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78</a:t>
            </a:fld>
            <a:endParaRPr lang="nl-NL"/>
          </a:p>
        </p:txBody>
      </p:sp>
    </p:spTree>
    <p:extLst>
      <p:ext uri="{BB962C8B-B14F-4D97-AF65-F5344CB8AC3E}">
        <p14:creationId xmlns:p14="http://schemas.microsoft.com/office/powerpoint/2010/main" val="10752146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07000"/>
              </a:lnSpc>
              <a:buFont typeface="Symbol" panose="05050102010706020507" pitchFamily="18" charset="2"/>
              <a:buNone/>
            </a:pPr>
            <a:r>
              <a:rPr lang="nl-NL" sz="1800">
                <a:effectLst/>
                <a:latin typeface="Calibri" panose="020F0502020204030204" pitchFamily="34" charset="0"/>
                <a:ea typeface="Calibri" panose="020F0502020204030204" pitchFamily="34" charset="0"/>
                <a:cs typeface="Times New Roman" panose="02020603050405020304" pitchFamily="18" charset="0"/>
              </a:rPr>
              <a:t>Slecht voorbeeld: invulvelden zijn in dezelfde kleur als omliggende objecten, </a:t>
            </a:r>
            <a:r>
              <a:rPr lang="nl-NL" sz="1800" err="1">
                <a:effectLst/>
                <a:latin typeface="Calibri" panose="020F0502020204030204" pitchFamily="34" charset="0"/>
                <a:ea typeface="Calibri" panose="020F0502020204030204" pitchFamily="34" charset="0"/>
                <a:cs typeface="Times New Roman" panose="02020603050405020304" pitchFamily="18" charset="0"/>
              </a:rPr>
              <a:t>placeholders</a:t>
            </a:r>
            <a:r>
              <a:rPr lang="nl-NL" sz="1800">
                <a:effectLst/>
                <a:latin typeface="Calibri" panose="020F0502020204030204" pitchFamily="34" charset="0"/>
                <a:ea typeface="Calibri" panose="020F0502020204030204" pitchFamily="34" charset="0"/>
                <a:cs typeface="Times New Roman" panose="02020603050405020304" pitchFamily="18" charset="0"/>
              </a:rPr>
              <a:t> zijn vanwege slecht contrast niet onderscheidbaar</a:t>
            </a:r>
          </a:p>
          <a:p>
            <a:pPr marL="0" lvl="0" indent="0">
              <a:lnSpc>
                <a:spcPct val="107000"/>
              </a:lnSpc>
              <a:buFont typeface="Symbol" panose="05050102010706020507" pitchFamily="18" charset="2"/>
              <a:buNone/>
            </a:pPr>
            <a:r>
              <a:rPr lang="nl-NL" sz="1800">
                <a:effectLst/>
                <a:latin typeface="Calibri" panose="020F0502020204030204" pitchFamily="34" charset="0"/>
                <a:ea typeface="Calibri" panose="020F0502020204030204" pitchFamily="34" charset="0"/>
                <a:cs typeface="Times New Roman" panose="02020603050405020304" pitchFamily="18" charset="0"/>
              </a:rPr>
              <a:t>Goed voorbeeld: duidelijke gekaderde invulvelden met semantisch duidelijke labels in de interface (en in de code)</a:t>
            </a: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79</a:t>
            </a:fld>
            <a:endParaRPr lang="nl-NL"/>
          </a:p>
        </p:txBody>
      </p:sp>
    </p:spTree>
    <p:extLst>
      <p:ext uri="{BB962C8B-B14F-4D97-AF65-F5344CB8AC3E}">
        <p14:creationId xmlns:p14="http://schemas.microsoft.com/office/powerpoint/2010/main" val="2644407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buFont typeface="Arial" panose="020B0604020202020204" pitchFamily="34" charset="0"/>
              <a:buNone/>
            </a:pPr>
            <a:r>
              <a:rPr lang="nl-NL"/>
              <a:t>Richtlijnen gelden voor web, merendeel ook voor e-books, nieuwsbrieven en documenten. </a:t>
            </a:r>
          </a:p>
          <a:p>
            <a:r>
              <a:rPr lang="nl-NL" sz="1200" b="0" i="0" kern="1200">
                <a:solidFill>
                  <a:schemeClr val="tx1"/>
                </a:solidFill>
                <a:effectLst/>
                <a:latin typeface="+mn-lt"/>
                <a:ea typeface="+mn-ea"/>
                <a:cs typeface="+mn-cs"/>
              </a:rPr>
              <a:t>Voor briefing van (interne en externe) professionals: verwijzen naar WCAG 2.1 AA en EPUB accessibility 1.0.</a:t>
            </a:r>
          </a:p>
          <a:p>
            <a:r>
              <a:rPr lang="nl-NL" sz="1200" b="0" i="0" kern="1200">
                <a:solidFill>
                  <a:schemeClr val="tx1"/>
                </a:solidFill>
                <a:effectLst/>
                <a:latin typeface="+mn-lt"/>
                <a:ea typeface="+mn-ea"/>
                <a:cs typeface="+mn-cs"/>
              </a:rPr>
              <a:t>Deze sessie: een aantal richtlijnen zodat je zelf kunt uitvoeren of kunt communiceren over de opdracht</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36C85D18-C292-4168-A778-4538EA32966A}" type="slidenum">
              <a:rPr lang="nl-NL" smtClean="0"/>
              <a:t>8</a:t>
            </a:fld>
            <a:endParaRPr lang="nl-NL"/>
          </a:p>
        </p:txBody>
      </p:sp>
    </p:spTree>
    <p:extLst>
      <p:ext uri="{BB962C8B-B14F-4D97-AF65-F5344CB8AC3E}">
        <p14:creationId xmlns:p14="http://schemas.microsoft.com/office/powerpoint/2010/main" val="26081574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07000"/>
              </a:lnSpc>
              <a:buFont typeface="Symbol" panose="05050102010706020507" pitchFamily="18" charset="2"/>
              <a:buNone/>
            </a:pPr>
            <a:r>
              <a:rPr lang="nl-NL" sz="1800">
                <a:effectLst/>
                <a:latin typeface="Arial" panose="020B0604020202020204" pitchFamily="34" charset="0"/>
                <a:ea typeface="Calibri" panose="020F0502020204030204" pitchFamily="34" charset="0"/>
                <a:cs typeface="Arial" panose="020B0604020202020204" pitchFamily="34" charset="0"/>
              </a:rPr>
              <a:t>Andere contrast checker: </a:t>
            </a:r>
            <a:r>
              <a:rPr lang="nl-NL" sz="2800" err="1">
                <a:hlinkClick r:id="rId3"/>
              </a:rPr>
              <a:t>Color</a:t>
            </a:r>
            <a:r>
              <a:rPr lang="nl-NL" sz="2800">
                <a:hlinkClick r:id="rId3"/>
              </a:rPr>
              <a:t> Contrast Accessibility </a:t>
            </a:r>
            <a:r>
              <a:rPr lang="nl-NL" sz="2800" err="1">
                <a:hlinkClick r:id="rId3"/>
              </a:rPr>
              <a:t>Validator</a:t>
            </a:r>
            <a:r>
              <a:rPr lang="nl-NL" sz="2800">
                <a:hlinkClick r:id="rId3"/>
              </a:rPr>
              <a:t> (a11y.com)</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80</a:t>
            </a:fld>
            <a:endParaRPr lang="nl-NL"/>
          </a:p>
        </p:txBody>
      </p:sp>
    </p:spTree>
    <p:extLst>
      <p:ext uri="{BB962C8B-B14F-4D97-AF65-F5344CB8AC3E}">
        <p14:creationId xmlns:p14="http://schemas.microsoft.com/office/powerpoint/2010/main" val="17215876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07000"/>
              </a:lnSpc>
              <a:buFont typeface="Symbol" panose="05050102010706020507" pitchFamily="18" charset="2"/>
              <a:buNone/>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81</a:t>
            </a:fld>
            <a:endParaRPr lang="nl-NL"/>
          </a:p>
        </p:txBody>
      </p:sp>
    </p:spTree>
    <p:extLst>
      <p:ext uri="{BB962C8B-B14F-4D97-AF65-F5344CB8AC3E}">
        <p14:creationId xmlns:p14="http://schemas.microsoft.com/office/powerpoint/2010/main" val="85555733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a:lnSpc>
                <a:spcPct val="107000"/>
              </a:lnSpc>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82</a:t>
            </a:fld>
            <a:endParaRPr lang="nl-NL"/>
          </a:p>
        </p:txBody>
      </p:sp>
    </p:spTree>
    <p:extLst>
      <p:ext uri="{BB962C8B-B14F-4D97-AF65-F5344CB8AC3E}">
        <p14:creationId xmlns:p14="http://schemas.microsoft.com/office/powerpoint/2010/main" val="16957399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a:lnSpc>
                <a:spcPct val="107000"/>
              </a:lnSpc>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83</a:t>
            </a:fld>
            <a:endParaRPr lang="nl-NL"/>
          </a:p>
        </p:txBody>
      </p:sp>
    </p:spTree>
    <p:extLst>
      <p:ext uri="{BB962C8B-B14F-4D97-AF65-F5344CB8AC3E}">
        <p14:creationId xmlns:p14="http://schemas.microsoft.com/office/powerpoint/2010/main" val="333266556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a:lnSpc>
                <a:spcPct val="107000"/>
              </a:lnSpc>
            </a:pPr>
            <a:r>
              <a:rPr lang="nl-NL" sz="1800">
                <a:effectLst/>
                <a:latin typeface="Calibri" panose="020F0502020204030204" pitchFamily="34" charset="0"/>
                <a:ea typeface="Calibri" panose="020F0502020204030204" pitchFamily="34" charset="0"/>
                <a:cs typeface="Times New Roman" panose="02020603050405020304" pitchFamily="18" charset="0"/>
              </a:rPr>
              <a:t>Slecht voorbeeld</a:t>
            </a: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84</a:t>
            </a:fld>
            <a:endParaRPr lang="nl-NL"/>
          </a:p>
        </p:txBody>
      </p:sp>
    </p:spTree>
    <p:extLst>
      <p:ext uri="{BB962C8B-B14F-4D97-AF65-F5344CB8AC3E}">
        <p14:creationId xmlns:p14="http://schemas.microsoft.com/office/powerpoint/2010/main" val="29116842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nl-NL" sz="1100">
                <a:effectLst/>
                <a:latin typeface="Calibri" panose="020F0502020204030204" pitchFamily="34" charset="0"/>
                <a:ea typeface="Calibri" panose="020F0502020204030204" pitchFamily="34" charset="0"/>
                <a:cs typeface="Times New Roman" panose="02020603050405020304" pitchFamily="18" charset="0"/>
              </a:rPr>
              <a:t>Nadeel linktekst: je ziet niet wat het webadres is (kan wel eens onveilig zijn, </a:t>
            </a:r>
            <a:r>
              <a:rPr lang="nl-NL" sz="1100" err="1">
                <a:effectLst/>
                <a:latin typeface="Calibri" panose="020F0502020204030204" pitchFamily="34" charset="0"/>
                <a:ea typeface="Calibri" panose="020F0502020204030204" pitchFamily="34" charset="0"/>
                <a:cs typeface="Times New Roman" panose="02020603050405020304" pitchFamily="18" charset="0"/>
              </a:rPr>
              <a:t>phishing</a:t>
            </a:r>
            <a:r>
              <a:rPr lang="nl-NL" sz="110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nl-NL" sz="1100">
                <a:effectLst/>
                <a:latin typeface="Calibri" panose="020F0502020204030204" pitchFamily="34" charset="0"/>
                <a:ea typeface="Calibri" panose="020F0502020204030204" pitchFamily="34" charset="0"/>
                <a:cs typeface="Times New Roman" panose="02020603050405020304" pitchFamily="18" charset="0"/>
              </a:rPr>
              <a:t>Webadres controleren: </a:t>
            </a:r>
          </a:p>
          <a:p>
            <a:pPr marL="800100" marR="0" lvl="1"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nl-NL" sz="1100">
                <a:effectLst/>
                <a:latin typeface="Calibri" panose="020F0502020204030204" pitchFamily="34" charset="0"/>
                <a:ea typeface="Calibri" panose="020F0502020204030204" pitchFamily="34" charset="0"/>
                <a:cs typeface="Times New Roman" panose="02020603050405020304" pitchFamily="18" charset="0"/>
              </a:rPr>
              <a:t>door muis boven de link te plaatsen. Webadres staat in de mouse-over</a:t>
            </a:r>
          </a:p>
          <a:p>
            <a:pPr marL="800100" marR="0" lvl="1"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nl-NL" sz="1100">
                <a:effectLst/>
                <a:latin typeface="Calibri" panose="020F0502020204030204" pitchFamily="34" charset="0"/>
                <a:ea typeface="Calibri" panose="020F0502020204030204" pitchFamily="34" charset="0"/>
                <a:cs typeface="Times New Roman" panose="02020603050405020304" pitchFamily="18" charset="0"/>
              </a:rPr>
              <a:t>Touch screen: link 2 seconden ingedrukt houden</a:t>
            </a:r>
          </a:p>
          <a:p>
            <a:pPr marL="342900" lvl="0" indent="-342900">
              <a:lnSpc>
                <a:spcPct val="107000"/>
              </a:lnSpc>
              <a:buFont typeface="Symbol" panose="05050102010706020507" pitchFamily="18" charset="2"/>
              <a:buChar char=""/>
            </a:pPr>
            <a:endParaRPr lang="nl-NL"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85</a:t>
            </a:fld>
            <a:endParaRPr lang="nl-NL"/>
          </a:p>
        </p:txBody>
      </p:sp>
    </p:spTree>
    <p:extLst>
      <p:ext uri="{BB962C8B-B14F-4D97-AF65-F5344CB8AC3E}">
        <p14:creationId xmlns:p14="http://schemas.microsoft.com/office/powerpoint/2010/main" val="218040297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07000"/>
              </a:lnSpc>
              <a:spcAft>
                <a:spcPts val="800"/>
              </a:spcAft>
              <a:buFont typeface="Symbol" panose="05050102010706020507" pitchFamily="18" charset="2"/>
              <a:buNone/>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86</a:t>
            </a:fld>
            <a:endParaRPr lang="nl-NL"/>
          </a:p>
        </p:txBody>
      </p:sp>
    </p:spTree>
    <p:extLst>
      <p:ext uri="{BB962C8B-B14F-4D97-AF65-F5344CB8AC3E}">
        <p14:creationId xmlns:p14="http://schemas.microsoft.com/office/powerpoint/2010/main" val="23675866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lnSpc>
                <a:spcPct val="107000"/>
              </a:lnSpc>
            </a:pPr>
            <a:r>
              <a:rPr lang="nl-NL" sz="1200" b="1">
                <a:effectLst/>
                <a:latin typeface="Arial" panose="020B0604020202020204" pitchFamily="34" charset="0"/>
                <a:ea typeface="Calibri" panose="020F0502020204030204" pitchFamily="34" charset="0"/>
                <a:cs typeface="Arial" panose="020B0604020202020204" pitchFamily="34" charset="0"/>
              </a:rPr>
              <a:t>WCAG 2.1</a:t>
            </a:r>
          </a:p>
          <a:p>
            <a:pPr lvl="0">
              <a:lnSpc>
                <a:spcPct val="107000"/>
              </a:lnSpc>
            </a:pPr>
            <a:endParaRPr lang="nl-NL" sz="1200" b="1">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nl-NL" sz="1200">
                <a:effectLst/>
                <a:latin typeface="Arial" panose="020B0604020202020204" pitchFamily="34" charset="0"/>
                <a:ea typeface="Calibri" panose="020F0502020204030204" pitchFamily="34" charset="0"/>
                <a:cs typeface="Arial" panose="020B0604020202020204" pitchFamily="34" charset="0"/>
              </a:rPr>
              <a:t>Principe: 	2. bedienbaar</a:t>
            </a:r>
          </a:p>
          <a:p>
            <a:pPr marL="342900" lvl="0" indent="-342900">
              <a:lnSpc>
                <a:spcPct val="107000"/>
              </a:lnSpc>
              <a:buFont typeface="Symbol" panose="05050102010706020507" pitchFamily="18" charset="2"/>
              <a:buChar char=""/>
            </a:pPr>
            <a:r>
              <a:rPr lang="nl-NL" sz="1200">
                <a:effectLst/>
                <a:latin typeface="Arial" panose="020B0604020202020204" pitchFamily="34" charset="0"/>
                <a:ea typeface="Calibri" panose="020F0502020204030204" pitchFamily="34" charset="0"/>
                <a:cs typeface="Arial" panose="020B0604020202020204" pitchFamily="34" charset="0"/>
              </a:rPr>
              <a:t>Richtlijn: 	2.4 navigeerbaar</a:t>
            </a:r>
          </a:p>
          <a:p>
            <a:pPr marL="342900" lvl="0" indent="-342900">
              <a:lnSpc>
                <a:spcPct val="107000"/>
              </a:lnSpc>
              <a:buFont typeface="Symbol" panose="05050102010706020507" pitchFamily="18" charset="2"/>
              <a:buChar char=""/>
            </a:pPr>
            <a:r>
              <a:rPr lang="nl-NL" sz="1200">
                <a:effectLst/>
                <a:latin typeface="Arial" panose="020B0604020202020204" pitchFamily="34" charset="0"/>
                <a:ea typeface="Calibri" panose="020F0502020204030204" pitchFamily="34" charset="0"/>
                <a:cs typeface="Arial" panose="020B0604020202020204" pitchFamily="34" charset="0"/>
              </a:rPr>
              <a:t>Criterium </a:t>
            </a:r>
            <a:r>
              <a:rPr lang="nl-NL" sz="1200">
                <a:latin typeface="Arial" panose="020B0604020202020204" pitchFamily="34" charset="0"/>
                <a:ea typeface="Calibri" panose="020F0502020204030204" pitchFamily="34" charset="0"/>
                <a:cs typeface="Arial" panose="020B0604020202020204" pitchFamily="34" charset="0"/>
              </a:rPr>
              <a:t>2</a:t>
            </a:r>
            <a:r>
              <a:rPr lang="nl-NL" sz="1200">
                <a:effectLst/>
                <a:latin typeface="Arial" panose="020B0604020202020204" pitchFamily="34" charset="0"/>
                <a:ea typeface="Calibri" panose="020F0502020204030204" pitchFamily="34" charset="0"/>
                <a:cs typeface="Arial" panose="020B0604020202020204" pitchFamily="34" charset="0"/>
              </a:rPr>
              <a:t>.4.4 linkdoel in tekst</a:t>
            </a:r>
          </a:p>
          <a:p>
            <a:pPr marL="342900" lvl="0" indent="-342900">
              <a:lnSpc>
                <a:spcPct val="107000"/>
              </a:lnSpc>
              <a:spcAft>
                <a:spcPts val="800"/>
              </a:spcAft>
              <a:buFont typeface="Symbol" panose="05050102010706020507" pitchFamily="18" charset="2"/>
              <a:buChar char=""/>
            </a:pPr>
            <a:r>
              <a:rPr lang="nl-NL" sz="1200">
                <a:effectLst/>
                <a:latin typeface="Arial" panose="020B0604020202020204" pitchFamily="34" charset="0"/>
                <a:ea typeface="Calibri" panose="020F0502020204030204" pitchFamily="34" charset="0"/>
                <a:cs typeface="Arial" panose="020B0604020202020204" pitchFamily="34" charset="0"/>
              </a:rPr>
              <a:t>Niveau: 	A</a:t>
            </a:r>
          </a:p>
          <a:p>
            <a:pPr marL="342900" lvl="0" indent="-342900">
              <a:lnSpc>
                <a:spcPct val="107000"/>
              </a:lnSpc>
              <a:spcAft>
                <a:spcPts val="800"/>
              </a:spcAft>
              <a:buFont typeface="Symbol" panose="05050102010706020507" pitchFamily="18" charset="2"/>
              <a:buChar char=""/>
            </a:pPr>
            <a:r>
              <a:rPr lang="nl-NL" sz="1200">
                <a:latin typeface="Arial" panose="020B0604020202020204" pitchFamily="34" charset="0"/>
                <a:ea typeface="Calibri" panose="020F0502020204030204" pitchFamily="34" charset="0"/>
                <a:cs typeface="Arial" panose="020B0604020202020204" pitchFamily="34" charset="0"/>
              </a:rPr>
              <a:t>Zie: </a:t>
            </a:r>
            <a:r>
              <a:rPr lang="nl-NL" sz="1200">
                <a:latin typeface="Arial" panose="020B0604020202020204" pitchFamily="34" charset="0"/>
                <a:cs typeface="Arial" panose="020B0604020202020204" pitchFamily="34" charset="0"/>
                <a:hlinkClick r:id="rId3"/>
              </a:rPr>
              <a:t>WCAG 2.1 – linkdoel in tekst</a:t>
            </a:r>
            <a:endParaRPr lang="nl-NL" sz="120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87</a:t>
            </a:fld>
            <a:endParaRPr lang="nl-NL"/>
          </a:p>
        </p:txBody>
      </p:sp>
    </p:spTree>
    <p:extLst>
      <p:ext uri="{BB962C8B-B14F-4D97-AF65-F5344CB8AC3E}">
        <p14:creationId xmlns:p14="http://schemas.microsoft.com/office/powerpoint/2010/main" val="11136799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lvl="0" indent="-342900">
              <a:lnSpc>
                <a:spcPct val="107000"/>
              </a:lnSpc>
              <a:spcAft>
                <a:spcPts val="800"/>
              </a:spcAft>
              <a:buFont typeface="Symbol" panose="05050102010706020507" pitchFamily="18" charset="2"/>
              <a:buChar char=""/>
            </a:pPr>
            <a:r>
              <a:rPr lang="nl-NL" sz="1100" b="0">
                <a:latin typeface="Arial" panose="020B0604020202020204" pitchFamily="34" charset="0"/>
                <a:ea typeface="Calibri" panose="020F0502020204030204" pitchFamily="34" charset="0"/>
                <a:cs typeface="Arial" panose="020B0604020202020204" pitchFamily="34" charset="0"/>
              </a:rPr>
              <a:t>i</a:t>
            </a:r>
            <a:r>
              <a:rPr lang="nl-NL" sz="1100" b="0">
                <a:effectLst/>
                <a:latin typeface="Arial" panose="020B0604020202020204" pitchFamily="34" charset="0"/>
                <a:ea typeface="Calibri" panose="020F0502020204030204" pitchFamily="34" charset="0"/>
                <a:cs typeface="Arial" panose="020B0604020202020204" pitchFamily="34" charset="0"/>
              </a:rPr>
              <a:t>nstrueer auteurs, redacteuren, ontwerpers en ontwikkelaars</a:t>
            </a:r>
          </a:p>
          <a:p>
            <a:pPr marL="342900" lvl="0" indent="-342900">
              <a:lnSpc>
                <a:spcPct val="107000"/>
              </a:lnSpc>
              <a:buFont typeface="Symbol" panose="05050102010706020507" pitchFamily="18" charset="2"/>
              <a:buChar char=""/>
            </a:pPr>
            <a:r>
              <a:rPr lang="nl-NL" sz="1100">
                <a:effectLst/>
                <a:latin typeface="Calibri" panose="020F0502020204030204" pitchFamily="34" charset="0"/>
                <a:ea typeface="Calibri" panose="020F0502020204030204" pitchFamily="34" charset="0"/>
                <a:cs typeface="Times New Roman" panose="02020603050405020304" pitchFamily="18" charset="0"/>
              </a:rPr>
              <a:t>TIP: eventueel de zin zo aanpassen dat een frase ontstaat die betekenisvol als linktekst kan dienen. Liefst aan het einde van de zin</a:t>
            </a: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88</a:t>
            </a:fld>
            <a:endParaRPr lang="nl-NL"/>
          </a:p>
        </p:txBody>
      </p:sp>
    </p:spTree>
    <p:extLst>
      <p:ext uri="{BB962C8B-B14F-4D97-AF65-F5344CB8AC3E}">
        <p14:creationId xmlns:p14="http://schemas.microsoft.com/office/powerpoint/2010/main" val="198172881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a:lnSpc>
                <a:spcPct val="107000"/>
              </a:lnSpc>
            </a:pPr>
            <a:r>
              <a:rPr lang="nl-NL" sz="1800">
                <a:effectLst/>
                <a:latin typeface="Calibri" panose="020F0502020204030204" pitchFamily="34" charset="0"/>
                <a:ea typeface="Calibri" panose="020F0502020204030204" pitchFamily="34" charset="0"/>
                <a:cs typeface="Times New Roman" panose="02020603050405020304" pitchFamily="18" charset="0"/>
              </a:rPr>
              <a:t>Goed voorbeeld</a:t>
            </a: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89</a:t>
            </a:fld>
            <a:endParaRPr lang="nl-NL"/>
          </a:p>
        </p:txBody>
      </p:sp>
    </p:spTree>
    <p:extLst>
      <p:ext uri="{BB962C8B-B14F-4D97-AF65-F5344CB8AC3E}">
        <p14:creationId xmlns:p14="http://schemas.microsoft.com/office/powerpoint/2010/main" val="2350412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2800">
              <a:latin typeface="Arial" panose="020B0604020202020204" pitchFamily="34" charset="0"/>
              <a:cs typeface="Arial" panose="020B0604020202020204" pitchFamily="34" charset="0"/>
            </a:endParaRPr>
          </a:p>
          <a:p>
            <a:endParaRPr lang="nl-NL" sz="280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9</a:t>
            </a:fld>
            <a:endParaRPr lang="nl-NL"/>
          </a:p>
        </p:txBody>
      </p:sp>
    </p:spTree>
    <p:extLst>
      <p:ext uri="{BB962C8B-B14F-4D97-AF65-F5344CB8AC3E}">
        <p14:creationId xmlns:p14="http://schemas.microsoft.com/office/powerpoint/2010/main" val="239711900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a:lnSpc>
                <a:spcPct val="107000"/>
              </a:lnSpc>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90</a:t>
            </a:fld>
            <a:endParaRPr lang="nl-NL"/>
          </a:p>
        </p:txBody>
      </p:sp>
    </p:spTree>
    <p:extLst>
      <p:ext uri="{BB962C8B-B14F-4D97-AF65-F5344CB8AC3E}">
        <p14:creationId xmlns:p14="http://schemas.microsoft.com/office/powerpoint/2010/main" val="113508562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a:lnSpc>
                <a:spcPct val="107000"/>
              </a:lnSpc>
            </a:pPr>
            <a:r>
              <a:rPr lang="nl-NL" sz="1800">
                <a:effectLst/>
                <a:latin typeface="Calibri" panose="020F0502020204030204" pitchFamily="34" charset="0"/>
                <a:ea typeface="Calibri" panose="020F0502020204030204" pitchFamily="34" charset="0"/>
                <a:cs typeface="Times New Roman" panose="02020603050405020304" pitchFamily="18" charset="0"/>
              </a:rPr>
              <a:t>Voorbeeld 1: zo zou de linklijst van een schermlezer er uit zien in ons slechte voorbeeld</a:t>
            </a:r>
          </a:p>
          <a:p>
            <a:pPr marL="228600" marR="0" lvl="0" indent="0" algn="l" defTabSz="914400" rtl="0" eaLnBrk="1" fontAlgn="auto" latinLnBrk="0" hangingPunct="1">
              <a:lnSpc>
                <a:spcPct val="107000"/>
              </a:lnSpc>
              <a:spcBef>
                <a:spcPts val="0"/>
              </a:spcBef>
              <a:spcAft>
                <a:spcPts val="0"/>
              </a:spcAft>
              <a:buClrTx/>
              <a:buSzTx/>
              <a:buFontTx/>
              <a:buNone/>
              <a:tabLst/>
              <a:defRPr/>
            </a:pPr>
            <a:r>
              <a:rPr lang="nl-NL" sz="1800">
                <a:effectLst/>
                <a:latin typeface="Calibri" panose="020F0502020204030204" pitchFamily="34" charset="0"/>
                <a:ea typeface="Calibri" panose="020F0502020204030204" pitchFamily="34" charset="0"/>
                <a:cs typeface="Times New Roman" panose="02020603050405020304" pitchFamily="18" charset="0"/>
              </a:rPr>
              <a:t>Voorbeeld 2: zo zou de linklijst van een schermlezer er uit zien in ons goede voorbeeld</a:t>
            </a:r>
          </a:p>
          <a:p>
            <a:pPr marL="228600">
              <a:lnSpc>
                <a:spcPct val="107000"/>
              </a:lnSpc>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91</a:t>
            </a:fld>
            <a:endParaRPr lang="nl-NL"/>
          </a:p>
        </p:txBody>
      </p:sp>
    </p:spTree>
    <p:extLst>
      <p:ext uri="{BB962C8B-B14F-4D97-AF65-F5344CB8AC3E}">
        <p14:creationId xmlns:p14="http://schemas.microsoft.com/office/powerpoint/2010/main" val="273564069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200" b="0" i="0" kern="1200" err="1">
                <a:solidFill>
                  <a:schemeClr val="tx1"/>
                </a:solidFill>
                <a:effectLst/>
                <a:latin typeface="+mn-lt"/>
                <a:ea typeface="+mn-ea"/>
                <a:cs typeface="+mn-cs"/>
              </a:rPr>
              <a:t>Edge</a:t>
            </a:r>
            <a:r>
              <a:rPr lang="nl-NL" sz="1200" b="0" i="0" kern="1200">
                <a:solidFill>
                  <a:schemeClr val="tx1"/>
                </a:solidFill>
                <a:effectLst/>
                <a:latin typeface="+mn-lt"/>
                <a:ea typeface="+mn-ea"/>
                <a:cs typeface="+mn-cs"/>
              </a:rPr>
              <a:t> neemt automatisch de paginatitel mee als linktekst, andere browsers doen dat (nog) niet</a:t>
            </a: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92</a:t>
            </a:fld>
            <a:endParaRPr lang="nl-NL"/>
          </a:p>
        </p:txBody>
      </p:sp>
    </p:spTree>
    <p:extLst>
      <p:ext uri="{BB962C8B-B14F-4D97-AF65-F5344CB8AC3E}">
        <p14:creationId xmlns:p14="http://schemas.microsoft.com/office/powerpoint/2010/main" val="390929567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514350" indent="-285750">
              <a:lnSpc>
                <a:spcPct val="107000"/>
              </a:lnSpc>
              <a:buFontTx/>
              <a:buChar char="-"/>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93</a:t>
            </a:fld>
            <a:endParaRPr lang="nl-NL"/>
          </a:p>
        </p:txBody>
      </p:sp>
    </p:spTree>
    <p:extLst>
      <p:ext uri="{BB962C8B-B14F-4D97-AF65-F5344CB8AC3E}">
        <p14:creationId xmlns:p14="http://schemas.microsoft.com/office/powerpoint/2010/main" val="62770835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200" dirty="0">
                <a:latin typeface="Arial" panose="020B0604020202020204" pitchFamily="34" charset="0"/>
                <a:cs typeface="Arial" panose="020B0604020202020204" pitchFamily="34" charset="0"/>
              </a:rPr>
              <a:t>Eén beeld zegt meer dan duizend woorden… </a:t>
            </a:r>
            <a:r>
              <a:rPr lang="nl-NL" sz="1200" b="0" i="0" kern="1200" dirty="0">
                <a:solidFill>
                  <a:schemeClr val="tx1"/>
                </a:solidFill>
                <a:effectLst/>
                <a:latin typeface="+mn-lt"/>
                <a:ea typeface="+mn-ea"/>
                <a:cs typeface="+mn-cs"/>
              </a:rPr>
              <a:t>Maar wat als je geen gebruik kunt maken van beeld?</a:t>
            </a: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94</a:t>
            </a:fld>
            <a:endParaRPr lang="nl-NL"/>
          </a:p>
        </p:txBody>
      </p:sp>
    </p:spTree>
    <p:extLst>
      <p:ext uri="{BB962C8B-B14F-4D97-AF65-F5344CB8AC3E}">
        <p14:creationId xmlns:p14="http://schemas.microsoft.com/office/powerpoint/2010/main" val="65187522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07000"/>
              </a:lnSpc>
              <a:buFont typeface="Symbol" panose="05050102010706020507" pitchFamily="18" charset="2"/>
              <a:buNone/>
            </a:pPr>
            <a:r>
              <a:rPr lang="nl-NL" sz="1200" b="0" i="0" kern="1200" dirty="0">
                <a:solidFill>
                  <a:schemeClr val="tx1"/>
                </a:solidFill>
                <a:effectLst/>
                <a:latin typeface="+mn-lt"/>
                <a:ea typeface="+mn-ea"/>
                <a:cs typeface="+mn-cs"/>
              </a:rPr>
              <a:t>Welke krant is dit?</a:t>
            </a:r>
          </a:p>
          <a:p>
            <a:pPr marL="342900" lvl="0" indent="-342900">
              <a:lnSpc>
                <a:spcPct val="107000"/>
              </a:lnSpc>
              <a:buFont typeface="Symbol" panose="05050102010706020507" pitchFamily="18" charset="2"/>
              <a:buChar char=""/>
            </a:pPr>
            <a:r>
              <a:rPr lang="nl-NL" sz="1200" b="0" i="0" kern="1200" dirty="0">
                <a:solidFill>
                  <a:schemeClr val="tx1"/>
                </a:solidFill>
                <a:effectLst/>
                <a:latin typeface="+mn-lt"/>
                <a:ea typeface="+mn-ea"/>
                <a:cs typeface="+mn-cs"/>
              </a:rPr>
              <a:t>De enige hint dat het de Telegraaf betreft, zit in het logo. Als de afbeeldingen uitstaan, komt hier geen informatie voor in de plaats. </a:t>
            </a:r>
          </a:p>
          <a:p>
            <a:pPr marL="342900" lvl="0" indent="-342900">
              <a:lnSpc>
                <a:spcPct val="107000"/>
              </a:lnSpc>
              <a:buFont typeface="Symbol" panose="05050102010706020507" pitchFamily="18" charset="2"/>
              <a:buChar char=""/>
            </a:pPr>
            <a:r>
              <a:rPr lang="nl-NL" sz="1200" b="0" i="0" kern="1200" dirty="0">
                <a:solidFill>
                  <a:schemeClr val="tx1"/>
                </a:solidFill>
                <a:effectLst/>
                <a:latin typeface="+mn-lt"/>
                <a:ea typeface="+mn-ea"/>
                <a:cs typeface="+mn-cs"/>
              </a:rPr>
              <a:t>(Uiteraard is de naam van de krant wel te vinden in de adresbalk en paginatitel)</a:t>
            </a:r>
          </a:p>
          <a:p>
            <a:pPr marL="342900" lvl="0" indent="-342900">
              <a:lnSpc>
                <a:spcPct val="107000"/>
              </a:lnSpc>
              <a:buFont typeface="Symbol" panose="05050102010706020507" pitchFamily="18" charset="2"/>
              <a:buChar char=""/>
            </a:pPr>
            <a:endParaRPr lang="nl-NL" sz="1200" b="0" i="0" kern="1200" dirty="0">
              <a:solidFill>
                <a:schemeClr val="tx1"/>
              </a:solidFill>
              <a:effectLst/>
              <a:latin typeface="+mn-lt"/>
              <a:ea typeface="+mn-ea"/>
              <a:cs typeface="+mn-cs"/>
            </a:endParaRPr>
          </a:p>
          <a:p>
            <a:pPr marL="0" lvl="0" indent="0">
              <a:lnSpc>
                <a:spcPct val="107000"/>
              </a:lnSpc>
              <a:buFont typeface="Symbol" panose="05050102010706020507" pitchFamily="18" charset="2"/>
              <a:buNone/>
            </a:pPr>
            <a:r>
              <a:rPr lang="nl-NL" sz="1200" b="0" i="0" kern="1200" dirty="0">
                <a:solidFill>
                  <a:schemeClr val="tx1"/>
                </a:solidFill>
                <a:effectLst/>
                <a:latin typeface="+mn-lt"/>
                <a:ea typeface="+mn-ea"/>
                <a:cs typeface="+mn-cs"/>
              </a:rPr>
              <a:t>Bron: telegraaf.nl 20-08-2021</a:t>
            </a: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95</a:t>
            </a:fld>
            <a:endParaRPr lang="nl-NL"/>
          </a:p>
        </p:txBody>
      </p:sp>
    </p:spTree>
    <p:extLst>
      <p:ext uri="{BB962C8B-B14F-4D97-AF65-F5344CB8AC3E}">
        <p14:creationId xmlns:p14="http://schemas.microsoft.com/office/powerpoint/2010/main" val="355769428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Meer ideeën en inspiratie op Ikea.nl. Wie voelt zich geïnspireerd?</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n-lt"/>
                <a:ea typeface="+mn-ea"/>
                <a:cs typeface="+mn-cs"/>
              </a:rPr>
              <a:t>Bron: IKEA.nl 20-08-2021</a:t>
            </a:r>
          </a:p>
          <a:p>
            <a:endParaRPr lang="nl-NL" dirty="0"/>
          </a:p>
        </p:txBody>
      </p:sp>
      <p:sp>
        <p:nvSpPr>
          <p:cNvPr id="4" name="Tijdelijke aanduiding voor dianummer 3"/>
          <p:cNvSpPr>
            <a:spLocks noGrp="1"/>
          </p:cNvSpPr>
          <p:nvPr>
            <p:ph type="sldNum" sz="quarter" idx="5"/>
          </p:nvPr>
        </p:nvSpPr>
        <p:spPr/>
        <p:txBody>
          <a:bodyPr/>
          <a:lstStyle/>
          <a:p>
            <a:fld id="{0F75BC88-AA0F-432E-A0D5-F22B14322B67}" type="slidenum">
              <a:rPr lang="nl-NL" smtClean="0"/>
              <a:t>96</a:t>
            </a:fld>
            <a:endParaRPr lang="nl-NL"/>
          </a:p>
        </p:txBody>
      </p:sp>
    </p:spTree>
    <p:extLst>
      <p:ext uri="{BB962C8B-B14F-4D97-AF65-F5344CB8AC3E}">
        <p14:creationId xmlns:p14="http://schemas.microsoft.com/office/powerpoint/2010/main" val="221521632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buNone/>
            </a:pPr>
            <a:r>
              <a:rPr lang="nl-NL" sz="3200" dirty="0">
                <a:latin typeface="Arial" panose="020B0604020202020204" pitchFamily="34" charset="0"/>
                <a:cs typeface="Arial" panose="020B0604020202020204" pitchFamily="34" charset="0"/>
              </a:rPr>
              <a:t>Schermopname van een actualiteitensite afgelopen zomer:</a:t>
            </a:r>
          </a:p>
          <a:p>
            <a:pPr marL="0" lvl="0" indent="0">
              <a:buNone/>
            </a:pPr>
            <a:r>
              <a:rPr lang="nl-NL" sz="3200" dirty="0">
                <a:latin typeface="Arial" panose="020B0604020202020204" pitchFamily="34" charset="0"/>
                <a:cs typeface="Arial" panose="020B0604020202020204" pitchFamily="34" charset="0"/>
              </a:rPr>
              <a:t>Waar gaat dit bericht over? Afgelopen zomer had het kunnen gaan over: </a:t>
            </a:r>
          </a:p>
          <a:p>
            <a:pPr marL="457200" lvl="0" indent="-457200">
              <a:buFont typeface="Arial" panose="020B0604020202020204" pitchFamily="34" charset="0"/>
              <a:buChar char="•"/>
            </a:pPr>
            <a:r>
              <a:rPr lang="nl-NL" sz="3200" dirty="0">
                <a:latin typeface="Arial" panose="020B0604020202020204" pitchFamily="34" charset="0"/>
                <a:cs typeface="Arial" panose="020B0604020202020204" pitchFamily="34" charset="0"/>
              </a:rPr>
              <a:t>Rode kaart EK</a:t>
            </a:r>
          </a:p>
          <a:p>
            <a:pPr marL="457200" lvl="0" indent="-457200">
              <a:buFont typeface="Arial" panose="020B0604020202020204" pitchFamily="34" charset="0"/>
              <a:buChar char="•"/>
            </a:pPr>
            <a:r>
              <a:rPr lang="nl-NL" sz="3200" dirty="0">
                <a:latin typeface="Arial" panose="020B0604020202020204" pitchFamily="34" charset="0"/>
                <a:cs typeface="Arial" panose="020B0604020202020204" pitchFamily="34" charset="0"/>
              </a:rPr>
              <a:t>KNMI Code Rood i.v.m. regenval</a:t>
            </a:r>
          </a:p>
          <a:p>
            <a:pPr marL="457200" lvl="0" indent="-457200">
              <a:buFont typeface="Arial" panose="020B0604020202020204" pitchFamily="34" charset="0"/>
              <a:buChar char="•"/>
            </a:pPr>
            <a:r>
              <a:rPr lang="nl-NL" sz="3200" dirty="0">
                <a:latin typeface="Arial" panose="020B0604020202020204" pitchFamily="34" charset="0"/>
                <a:cs typeface="Arial" panose="020B0604020202020204" pitchFamily="34" charset="0"/>
              </a:rPr>
              <a:t>Code Rood op internationale corona-kaart.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3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2800" b="0" dirty="0">
                <a:latin typeface="Arial" panose="020B0604020202020204" pitchFamily="34" charset="0"/>
                <a:cs typeface="Arial" panose="020B0604020202020204" pitchFamily="34" charset="0"/>
              </a:rPr>
              <a:t>De afbeelding die er had moeten staan was een gangpad in een vliegtuig met daarvoor een kaart van Europa waarin landen verschillende kleuren hebben. Tekst en legenda in de kaart geven informatie over Covid-19 en aantallen besmettingen.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2800" dirty="0">
                <a:latin typeface="Arial" panose="020B0604020202020204" pitchFamily="34" charset="0"/>
                <a:cs typeface="Arial" panose="020B0604020202020204" pitchFamily="34" charset="0"/>
              </a:rPr>
              <a:t>Bron: </a:t>
            </a:r>
            <a:r>
              <a:rPr lang="nl-NL" sz="2800" dirty="0">
                <a:latin typeface="Arial" panose="020B0604020202020204" pitchFamily="34" charset="0"/>
                <a:cs typeface="Arial" panose="020B0604020202020204" pitchFamily="34" charset="0"/>
                <a:hlinkClick r:id="rId3"/>
              </a:rPr>
              <a:t>Welingelichtekringen.nl – Nederland Rood</a:t>
            </a:r>
            <a:endParaRPr lang="nl-NL" sz="2800" dirty="0">
              <a:latin typeface="Arial" panose="020B0604020202020204" pitchFamily="34" charset="0"/>
              <a:cs typeface="Arial" panose="020B0604020202020204" pitchFamily="34" charset="0"/>
            </a:endParaRPr>
          </a:p>
          <a:p>
            <a:pPr marL="0" lvl="0" indent="0">
              <a:buNone/>
            </a:pPr>
            <a:endParaRPr lang="nl-NL" sz="2800" b="0"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97</a:t>
            </a:fld>
            <a:endParaRPr lang="nl-NL"/>
          </a:p>
        </p:txBody>
      </p:sp>
    </p:spTree>
    <p:extLst>
      <p:ext uri="{BB962C8B-B14F-4D97-AF65-F5344CB8AC3E}">
        <p14:creationId xmlns:p14="http://schemas.microsoft.com/office/powerpoint/2010/main" val="19354655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Hoeveel korting ontvang ik hier?</a:t>
            </a:r>
          </a:p>
          <a:p>
            <a:pPr marL="0" indent="0">
              <a:buFontTx/>
              <a:buNone/>
            </a:pPr>
            <a:r>
              <a:rPr lang="nl-NL" dirty="0"/>
              <a:t>In </a:t>
            </a:r>
            <a:r>
              <a:rPr lang="nl-NL" dirty="0" err="1"/>
              <a:t>mailings</a:t>
            </a:r>
            <a:r>
              <a:rPr lang="nl-NL" dirty="0"/>
              <a:t> wordt veel gebruik gemaakt van afbeeldingen om de aandacht te trekken van de klant. Veel mailprogramma’s blokkeren afbeeldingen van (nieuwe) afzenders. </a:t>
            </a:r>
          </a:p>
          <a:p>
            <a:pPr marL="171450" indent="-171450">
              <a:buFontTx/>
              <a:buChar char="-"/>
            </a:pPr>
            <a:endParaRPr lang="nl-NL"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dirty="0"/>
              <a:t>Bron: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nl-NL" b="0" i="0" dirty="0">
                <a:solidFill>
                  <a:srgbClr val="555555"/>
                </a:solidFill>
                <a:effectLst/>
                <a:latin typeface="Roboto" panose="02000000000000000000" pitchFamily="2" charset="0"/>
              </a:rPr>
              <a:t>wemail@email.wefashion.com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nl-NL" b="0" i="0" dirty="0">
                <a:solidFill>
                  <a:srgbClr val="555555"/>
                </a:solidFill>
                <a:effectLst/>
                <a:latin typeface="Roboto" panose="02000000000000000000" pitchFamily="2" charset="0"/>
              </a:rPr>
              <a:t>08-07-2021</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nl-NL" b="0" i="0" dirty="0">
                <a:solidFill>
                  <a:srgbClr val="5F6368"/>
                </a:solidFill>
                <a:effectLst/>
                <a:latin typeface="Roboto" panose="02000000000000000000" pitchFamily="2" charset="0"/>
              </a:rPr>
              <a:t>https://email.wefashion.com/optiext/optiextension.dll?ID=UmnUnbgKyuUqJgTUnRC1CCQktsasE_QTNuQf0SqK%2B23zD%2B2ENuNgUThvjWKvDdLWWZi6sM%2BTI_uXuLVQRXsWrb4aI_5_m</a:t>
            </a:r>
          </a:p>
          <a:p>
            <a:pPr marL="171450" indent="-171450">
              <a:buFontTx/>
              <a:buChar char="-"/>
            </a:pPr>
            <a:endParaRPr lang="nl-NL" dirty="0"/>
          </a:p>
        </p:txBody>
      </p:sp>
      <p:sp>
        <p:nvSpPr>
          <p:cNvPr id="4" name="Tijdelijke aanduiding voor dianummer 3"/>
          <p:cNvSpPr>
            <a:spLocks noGrp="1"/>
          </p:cNvSpPr>
          <p:nvPr>
            <p:ph type="sldNum" sz="quarter" idx="5"/>
          </p:nvPr>
        </p:nvSpPr>
        <p:spPr/>
        <p:txBody>
          <a:bodyPr/>
          <a:lstStyle/>
          <a:p>
            <a:fld id="{0F75BC88-AA0F-432E-A0D5-F22B14322B67}" type="slidenum">
              <a:rPr lang="nl-NL" smtClean="0"/>
              <a:t>98</a:t>
            </a:fld>
            <a:endParaRPr lang="nl-NL"/>
          </a:p>
        </p:txBody>
      </p:sp>
    </p:spTree>
    <p:extLst>
      <p:ext uri="{BB962C8B-B14F-4D97-AF65-F5344CB8AC3E}">
        <p14:creationId xmlns:p14="http://schemas.microsoft.com/office/powerpoint/2010/main" val="240043869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100" dirty="0">
                <a:latin typeface="Arial" panose="020B0604020202020204" pitchFamily="34" charset="0"/>
                <a:cs typeface="Arial" panose="020B0604020202020204" pitchFamily="34" charset="0"/>
              </a:rPr>
              <a:t>De Alt tags checker controleert of er alternatieve teksten aanwezig zijn bij afbeeldingen.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100"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sz="quarter" idx="10"/>
          </p:nvPr>
        </p:nvSpPr>
        <p:spPr/>
        <p:txBody>
          <a:bodyPr/>
          <a:lstStyle/>
          <a:p>
            <a:fld id="{206F0C61-CC8A-4BD8-958C-F667B48DE5CF}" type="slidenum">
              <a:rPr lang="nl-NL" smtClean="0"/>
              <a:t>99</a:t>
            </a:fld>
            <a:endParaRPr lang="nl-NL"/>
          </a:p>
        </p:txBody>
      </p:sp>
    </p:spTree>
    <p:extLst>
      <p:ext uri="{BB962C8B-B14F-4D97-AF65-F5344CB8AC3E}">
        <p14:creationId xmlns:p14="http://schemas.microsoft.com/office/powerpoint/2010/main" val="4170329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44FB65-BD87-448F-8448-8E763958662C}"/>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A254186-D2D2-49D9-AFDD-A88F861FFD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99E3EF12-FD1A-4ED3-8B20-F80D4E4416E6}"/>
              </a:ext>
            </a:extLst>
          </p:cNvPr>
          <p:cNvSpPr>
            <a:spLocks noGrp="1"/>
          </p:cNvSpPr>
          <p:nvPr>
            <p:ph type="dt" sz="half" idx="10"/>
          </p:nvPr>
        </p:nvSpPr>
        <p:spPr/>
        <p:txBody>
          <a:bodyPr/>
          <a:lstStyle/>
          <a:p>
            <a:fld id="{436ABB71-D8D7-460C-9C34-341D635E5CA8}" type="datetimeFigureOut">
              <a:rPr lang="nl-NL" smtClean="0"/>
              <a:t>7-10-2021</a:t>
            </a:fld>
            <a:endParaRPr lang="nl-NL"/>
          </a:p>
        </p:txBody>
      </p:sp>
      <p:sp>
        <p:nvSpPr>
          <p:cNvPr id="5" name="Tijdelijke aanduiding voor voettekst 4">
            <a:extLst>
              <a:ext uri="{FF2B5EF4-FFF2-40B4-BE49-F238E27FC236}">
                <a16:creationId xmlns:a16="http://schemas.microsoft.com/office/drawing/2014/main" id="{8B9BAE7B-598B-48E3-B543-5EEEBFF404F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DA288AC-4495-43C5-B8A3-E6F9DB91A072}"/>
              </a:ext>
            </a:extLst>
          </p:cNvPr>
          <p:cNvSpPr>
            <a:spLocks noGrp="1"/>
          </p:cNvSpPr>
          <p:nvPr>
            <p:ph type="sldNum" sz="quarter" idx="12"/>
          </p:nvPr>
        </p:nvSpPr>
        <p:spPr/>
        <p:txBody>
          <a:bodyPr/>
          <a:lstStyle/>
          <a:p>
            <a:fld id="{A09F7705-680E-4F48-802D-898875BE161D}" type="slidenum">
              <a:rPr lang="nl-NL" smtClean="0"/>
              <a:t>‹#›</a:t>
            </a:fld>
            <a:endParaRPr lang="nl-NL"/>
          </a:p>
        </p:txBody>
      </p:sp>
    </p:spTree>
    <p:extLst>
      <p:ext uri="{BB962C8B-B14F-4D97-AF65-F5344CB8AC3E}">
        <p14:creationId xmlns:p14="http://schemas.microsoft.com/office/powerpoint/2010/main" val="4043486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1E658D-A9AA-4018-A34A-F775D344F16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FF2A6245-C942-4D12-8A59-D61798608AC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FE17A7D-464F-4FDE-8F59-86FCB97E947A}"/>
              </a:ext>
            </a:extLst>
          </p:cNvPr>
          <p:cNvSpPr>
            <a:spLocks noGrp="1"/>
          </p:cNvSpPr>
          <p:nvPr>
            <p:ph type="dt" sz="half" idx="10"/>
          </p:nvPr>
        </p:nvSpPr>
        <p:spPr/>
        <p:txBody>
          <a:bodyPr/>
          <a:lstStyle/>
          <a:p>
            <a:fld id="{436ABB71-D8D7-460C-9C34-341D635E5CA8}" type="datetimeFigureOut">
              <a:rPr lang="nl-NL" smtClean="0"/>
              <a:t>7-10-2021</a:t>
            </a:fld>
            <a:endParaRPr lang="nl-NL"/>
          </a:p>
        </p:txBody>
      </p:sp>
      <p:sp>
        <p:nvSpPr>
          <p:cNvPr id="5" name="Tijdelijke aanduiding voor voettekst 4">
            <a:extLst>
              <a:ext uri="{FF2B5EF4-FFF2-40B4-BE49-F238E27FC236}">
                <a16:creationId xmlns:a16="http://schemas.microsoft.com/office/drawing/2014/main" id="{24A99206-6934-47C3-8DF7-D32887FAF84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839FC1C-C458-4E7E-B92A-1A926788D510}"/>
              </a:ext>
            </a:extLst>
          </p:cNvPr>
          <p:cNvSpPr>
            <a:spLocks noGrp="1"/>
          </p:cNvSpPr>
          <p:nvPr>
            <p:ph type="sldNum" sz="quarter" idx="12"/>
          </p:nvPr>
        </p:nvSpPr>
        <p:spPr/>
        <p:txBody>
          <a:bodyPr/>
          <a:lstStyle/>
          <a:p>
            <a:fld id="{A09F7705-680E-4F48-802D-898875BE161D}" type="slidenum">
              <a:rPr lang="nl-NL" smtClean="0"/>
              <a:t>‹#›</a:t>
            </a:fld>
            <a:endParaRPr lang="nl-NL"/>
          </a:p>
        </p:txBody>
      </p:sp>
    </p:spTree>
    <p:extLst>
      <p:ext uri="{BB962C8B-B14F-4D97-AF65-F5344CB8AC3E}">
        <p14:creationId xmlns:p14="http://schemas.microsoft.com/office/powerpoint/2010/main" val="183144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130B885-EE26-4F2E-8FFC-A9467C8188EF}"/>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86EB7488-C47C-4F5F-9399-33FAAC50D48C}"/>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7E20971-E377-4F22-BC32-FF39A88051F4}"/>
              </a:ext>
            </a:extLst>
          </p:cNvPr>
          <p:cNvSpPr>
            <a:spLocks noGrp="1"/>
          </p:cNvSpPr>
          <p:nvPr>
            <p:ph type="dt" sz="half" idx="10"/>
          </p:nvPr>
        </p:nvSpPr>
        <p:spPr/>
        <p:txBody>
          <a:bodyPr/>
          <a:lstStyle/>
          <a:p>
            <a:fld id="{436ABB71-D8D7-460C-9C34-341D635E5CA8}" type="datetimeFigureOut">
              <a:rPr lang="nl-NL" smtClean="0"/>
              <a:t>7-10-2021</a:t>
            </a:fld>
            <a:endParaRPr lang="nl-NL"/>
          </a:p>
        </p:txBody>
      </p:sp>
      <p:sp>
        <p:nvSpPr>
          <p:cNvPr id="5" name="Tijdelijke aanduiding voor voettekst 4">
            <a:extLst>
              <a:ext uri="{FF2B5EF4-FFF2-40B4-BE49-F238E27FC236}">
                <a16:creationId xmlns:a16="http://schemas.microsoft.com/office/drawing/2014/main" id="{621DB18F-733C-4F0F-B0F9-C15BBE9D46E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FADEABD-B764-43D3-AC71-D6BE772AF6EB}"/>
              </a:ext>
            </a:extLst>
          </p:cNvPr>
          <p:cNvSpPr>
            <a:spLocks noGrp="1"/>
          </p:cNvSpPr>
          <p:nvPr>
            <p:ph type="sldNum" sz="quarter" idx="12"/>
          </p:nvPr>
        </p:nvSpPr>
        <p:spPr/>
        <p:txBody>
          <a:bodyPr/>
          <a:lstStyle/>
          <a:p>
            <a:fld id="{A09F7705-680E-4F48-802D-898875BE161D}" type="slidenum">
              <a:rPr lang="nl-NL" smtClean="0"/>
              <a:t>‹#›</a:t>
            </a:fld>
            <a:endParaRPr lang="nl-NL"/>
          </a:p>
        </p:txBody>
      </p:sp>
    </p:spTree>
    <p:extLst>
      <p:ext uri="{BB962C8B-B14F-4D97-AF65-F5344CB8AC3E}">
        <p14:creationId xmlns:p14="http://schemas.microsoft.com/office/powerpoint/2010/main" val="1431269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dia zonder afbeelding">
    <p:spTree>
      <p:nvGrpSpPr>
        <p:cNvPr id="1" name=""/>
        <p:cNvGrpSpPr/>
        <p:nvPr/>
      </p:nvGrpSpPr>
      <p:grpSpPr>
        <a:xfrm>
          <a:off x="0" y="0"/>
          <a:ext cx="0" cy="0"/>
          <a:chOff x="0" y="0"/>
          <a:chExt cx="0" cy="0"/>
        </a:xfrm>
      </p:grpSpPr>
      <p:sp>
        <p:nvSpPr>
          <p:cNvPr id="8" name="Titel 3"/>
          <p:cNvSpPr txBox="1">
            <a:spLocks/>
          </p:cNvSpPr>
          <p:nvPr userDrawn="1"/>
        </p:nvSpPr>
        <p:spPr>
          <a:xfrm>
            <a:off x="608238" y="983181"/>
            <a:ext cx="5207332" cy="1131369"/>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nl-NL" sz="2000" b="1">
              <a:latin typeface="Arial" panose="020B0604020202020204" pitchFamily="34" charset="0"/>
              <a:cs typeface="Arial" panose="020B0604020202020204" pitchFamily="34" charset="0"/>
            </a:endParaRPr>
          </a:p>
        </p:txBody>
      </p:sp>
      <p:sp>
        <p:nvSpPr>
          <p:cNvPr id="3" name="Tijdelijke aanduiding voor tekst 2"/>
          <p:cNvSpPr>
            <a:spLocks noGrp="1"/>
          </p:cNvSpPr>
          <p:nvPr>
            <p:ph type="body" sz="quarter" idx="10" hasCustomPrompt="1"/>
          </p:nvPr>
        </p:nvSpPr>
        <p:spPr>
          <a:xfrm>
            <a:off x="608013" y="1028700"/>
            <a:ext cx="5116512" cy="100965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1" baseline="0">
                <a:latin typeface="Arial" panose="020B0604020202020204" pitchFamily="34" charset="0"/>
                <a:cs typeface="Arial" panose="020B0604020202020204" pitchFamily="34" charset="0"/>
              </a:defRPr>
            </a:lvl1pPr>
          </a:lstStyle>
          <a:p>
            <a:pPr lvl="0"/>
            <a:r>
              <a:rPr lang="nl-NL"/>
              <a:t>Bijschrift of ondertitel waarin iets relevants staat.</a:t>
            </a:r>
          </a:p>
        </p:txBody>
      </p:sp>
      <p:sp>
        <p:nvSpPr>
          <p:cNvPr id="5" name="Tijdelijke aanduiding voor tekst 4"/>
          <p:cNvSpPr>
            <a:spLocks noGrp="1"/>
          </p:cNvSpPr>
          <p:nvPr>
            <p:ph type="body" sz="quarter" idx="11" hasCustomPrompt="1"/>
          </p:nvPr>
        </p:nvSpPr>
        <p:spPr>
          <a:xfrm>
            <a:off x="600075" y="2028826"/>
            <a:ext cx="9182099" cy="2876550"/>
          </a:xfrm>
          <a:prstGeom prst="rect">
            <a:avLst/>
          </a:prstGeom>
        </p:spPr>
        <p:txBody>
          <a:bodyPr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3600" baseline="0">
                <a:latin typeface="Arial Black" panose="020B0A040201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sz="3600">
                <a:latin typeface="Arial Black" panose="020B0A04020102020204" pitchFamily="34" charset="0"/>
              </a:rPr>
              <a:t>PLAATS HIER DE TITEL VAN JE PRESENTATIE. DEZE KAN DRIE REGELS BEVATTEN.</a:t>
            </a:r>
          </a:p>
        </p:txBody>
      </p:sp>
      <p:sp>
        <p:nvSpPr>
          <p:cNvPr id="11" name="Tijdelijke aanduiding voor tekst 10"/>
          <p:cNvSpPr>
            <a:spLocks noGrp="1"/>
          </p:cNvSpPr>
          <p:nvPr>
            <p:ph type="body" sz="quarter" idx="12" hasCustomPrompt="1"/>
          </p:nvPr>
        </p:nvSpPr>
        <p:spPr>
          <a:xfrm>
            <a:off x="608013" y="6019800"/>
            <a:ext cx="3525837" cy="304800"/>
          </a:xfrm>
          <a:prstGeom prst="rect">
            <a:avLst/>
          </a:prstGeom>
        </p:spPr>
        <p:txBody>
          <a:bodyPr/>
          <a:lstStyle>
            <a:lvl1pPr marL="0" indent="0">
              <a:buNone/>
              <a:defRPr sz="1600" baseline="0">
                <a:latin typeface="Arial" panose="020B0604020202020204" pitchFamily="34" charset="0"/>
                <a:cs typeface="Arial" panose="020B0604020202020204" pitchFamily="34" charset="0"/>
              </a:defRPr>
            </a:lvl1pPr>
          </a:lstStyle>
          <a:p>
            <a:pPr lvl="0"/>
            <a:r>
              <a:rPr lang="nl-NL" sz="1600">
                <a:latin typeface="Arial" panose="020B0604020202020204" pitchFamily="34" charset="0"/>
                <a:cs typeface="Arial" panose="020B0604020202020204" pitchFamily="34" charset="0"/>
              </a:rPr>
              <a:t>Datum van je presentatie</a:t>
            </a:r>
            <a:endParaRPr lang="nl-NL"/>
          </a:p>
        </p:txBody>
      </p:sp>
    </p:spTree>
    <p:extLst>
      <p:ext uri="{BB962C8B-B14F-4D97-AF65-F5344CB8AC3E}">
        <p14:creationId xmlns:p14="http://schemas.microsoft.com/office/powerpoint/2010/main" val="2329796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a met opsomming">
    <p:spTree>
      <p:nvGrpSpPr>
        <p:cNvPr id="1" name=""/>
        <p:cNvGrpSpPr/>
        <p:nvPr/>
      </p:nvGrpSpPr>
      <p:grpSpPr>
        <a:xfrm>
          <a:off x="0" y="0"/>
          <a:ext cx="0" cy="0"/>
          <a:chOff x="0" y="0"/>
          <a:chExt cx="0" cy="0"/>
        </a:xfrm>
      </p:grpSpPr>
      <p:sp>
        <p:nvSpPr>
          <p:cNvPr id="6" name="Tijdelijke aanduiding voor tekst 5"/>
          <p:cNvSpPr>
            <a:spLocks noGrp="1"/>
          </p:cNvSpPr>
          <p:nvPr>
            <p:ph type="body" sz="quarter" idx="11" hasCustomPrompt="1"/>
          </p:nvPr>
        </p:nvSpPr>
        <p:spPr>
          <a:xfrm>
            <a:off x="447675" y="2235993"/>
            <a:ext cx="5276850" cy="2112963"/>
          </a:xfrm>
          <a:prstGeom prst="rect">
            <a:avLst/>
          </a:prstGeom>
        </p:spPr>
        <p:txBody>
          <a:bodyPr anchor="ctr"/>
          <a:lstStyle>
            <a:lvl1pPr marL="0" indent="0">
              <a:buNone/>
              <a:defRPr sz="3000" baseline="0">
                <a:latin typeface="Arial Black" panose="020B0A04020102020204" pitchFamily="34" charset="0"/>
                <a:cs typeface="Arial" panose="020B0604020202020204" pitchFamily="34" charset="0"/>
              </a:defRPr>
            </a:lvl1pPr>
          </a:lstStyle>
          <a:p>
            <a:pPr lvl="0"/>
            <a:r>
              <a:rPr lang="nl-NL"/>
              <a:t>ZET HIER DE TITEL. KAN DRIE REGELS ZIJN.</a:t>
            </a:r>
          </a:p>
        </p:txBody>
      </p:sp>
      <p:sp>
        <p:nvSpPr>
          <p:cNvPr id="15" name="Tijdelijke aanduiding voor tekst 14"/>
          <p:cNvSpPr>
            <a:spLocks noGrp="1"/>
          </p:cNvSpPr>
          <p:nvPr>
            <p:ph type="body" sz="quarter" idx="13" hasCustomPrompt="1"/>
          </p:nvPr>
        </p:nvSpPr>
        <p:spPr>
          <a:xfrm>
            <a:off x="447675" y="6019800"/>
            <a:ext cx="5276850" cy="295275"/>
          </a:xfrm>
          <a:prstGeom prst="rect">
            <a:avLst/>
          </a:prstGeom>
        </p:spPr>
        <p:txBody>
          <a:bodyPr/>
          <a:lstStyle>
            <a:lvl1pPr marL="0" indent="0">
              <a:buNone/>
              <a:defRPr sz="1600" baseline="0">
                <a:latin typeface="Arial" panose="020B0604020202020204" pitchFamily="34" charset="0"/>
                <a:cs typeface="Arial" panose="020B0604020202020204" pitchFamily="34" charset="0"/>
              </a:defRPr>
            </a:lvl1pPr>
          </a:lstStyle>
          <a:p>
            <a:pPr lvl="0"/>
            <a:r>
              <a:rPr lang="nl-NL"/>
              <a:t>Titel van je presentatie.</a:t>
            </a:r>
          </a:p>
        </p:txBody>
      </p:sp>
      <p:sp>
        <p:nvSpPr>
          <p:cNvPr id="3" name="Tijdelijke aanduiding voor tekst 2"/>
          <p:cNvSpPr>
            <a:spLocks noGrp="1"/>
          </p:cNvSpPr>
          <p:nvPr>
            <p:ph type="body" sz="quarter" idx="14" hasCustomPrompt="1"/>
          </p:nvPr>
        </p:nvSpPr>
        <p:spPr>
          <a:xfrm>
            <a:off x="6334125" y="1009650"/>
            <a:ext cx="5857875" cy="4565650"/>
          </a:xfrm>
          <a:prstGeom prst="rect">
            <a:avLst/>
          </a:prstGeom>
        </p:spPr>
        <p:txBody>
          <a:bodyPr anchor="ctr"/>
          <a:lstStyle>
            <a:lvl1pPr marL="342900" indent="-342900">
              <a:buFontTx/>
              <a:buBlip>
                <a:blip r:embed="rId2"/>
              </a:buBlip>
              <a:defRPr sz="2400" baseline="0">
                <a:latin typeface="Arial" panose="020B0604020202020204" pitchFamily="34" charset="0"/>
                <a:cs typeface="Arial" panose="020B0604020202020204" pitchFamily="34" charset="0"/>
              </a:defRPr>
            </a:lvl1pPr>
          </a:lstStyle>
          <a:p>
            <a:pPr lvl="0"/>
            <a:r>
              <a:rPr lang="nl-NL"/>
              <a:t>Hier kan jouw opsomming staan.</a:t>
            </a:r>
          </a:p>
          <a:p>
            <a:pPr lvl="0"/>
            <a:r>
              <a:rPr lang="nl-NL"/>
              <a:t>…</a:t>
            </a:r>
          </a:p>
          <a:p>
            <a:pPr lvl="0"/>
            <a:r>
              <a:rPr lang="nl-NL"/>
              <a:t>…</a:t>
            </a:r>
          </a:p>
          <a:p>
            <a:pPr lvl="0"/>
            <a:r>
              <a:rPr lang="nl-NL"/>
              <a:t>…</a:t>
            </a:r>
          </a:p>
          <a:p>
            <a:pPr lvl="0"/>
            <a:r>
              <a:rPr lang="nl-NL"/>
              <a:t>…</a:t>
            </a:r>
          </a:p>
          <a:p>
            <a:pPr lvl="0"/>
            <a:endParaRPr lang="nl-NL"/>
          </a:p>
        </p:txBody>
      </p:sp>
    </p:spTree>
    <p:extLst>
      <p:ext uri="{BB962C8B-B14F-4D97-AF65-F5344CB8AC3E}">
        <p14:creationId xmlns:p14="http://schemas.microsoft.com/office/powerpoint/2010/main" val="229866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 dia">
    <p:spTree>
      <p:nvGrpSpPr>
        <p:cNvPr id="1" name=""/>
        <p:cNvGrpSpPr/>
        <p:nvPr/>
      </p:nvGrpSpPr>
      <p:grpSpPr>
        <a:xfrm>
          <a:off x="0" y="0"/>
          <a:ext cx="0" cy="0"/>
          <a:chOff x="0" y="0"/>
          <a:chExt cx="0" cy="0"/>
        </a:xfrm>
      </p:grpSpPr>
      <p:sp>
        <p:nvSpPr>
          <p:cNvPr id="4" name="Tijdelijke aanduiding voor tekst 3"/>
          <p:cNvSpPr>
            <a:spLocks noGrp="1"/>
          </p:cNvSpPr>
          <p:nvPr>
            <p:ph type="body" sz="quarter" idx="10" hasCustomPrompt="1"/>
          </p:nvPr>
        </p:nvSpPr>
        <p:spPr>
          <a:xfrm>
            <a:off x="723715" y="1306306"/>
            <a:ext cx="11246612" cy="4073215"/>
          </a:xfrm>
          <a:prstGeom prst="rect">
            <a:avLst/>
          </a:prstGeom>
        </p:spPr>
        <p:txBody>
          <a:bodyPr/>
          <a:lstStyle>
            <a:lvl1pPr>
              <a:buClr>
                <a:srgbClr val="FF6600"/>
              </a:buClr>
              <a:defRPr sz="2200">
                <a:latin typeface="Avenir LT Std 55 Roman" panose="020B0503020203020204" pitchFamily="34" charset="0"/>
              </a:defRPr>
            </a:lvl1pPr>
            <a:lvl2pPr>
              <a:defRPr sz="2200">
                <a:latin typeface="Avenir LT Std 55 Roman" panose="020B0503020203020204" pitchFamily="34" charset="0"/>
              </a:defRPr>
            </a:lvl2pPr>
            <a:lvl3pPr>
              <a:defRPr sz="2200">
                <a:latin typeface="Avenir LT Std 55 Roman" panose="020B0503020203020204" pitchFamily="34" charset="0"/>
              </a:defRPr>
            </a:lvl3pPr>
            <a:lvl4pPr>
              <a:defRPr sz="2200">
                <a:latin typeface="Avenir LT Std 55 Roman" panose="020B0503020203020204" pitchFamily="34" charset="0"/>
              </a:defRPr>
            </a:lvl4pPr>
            <a:lvl5pPr>
              <a:defRPr sz="2200">
                <a:latin typeface="Avenir LT Std 55 Roman" panose="020B0503020203020204" pitchFamily="34" charset="0"/>
              </a:defRPr>
            </a:lvl5pPr>
          </a:lstStyle>
          <a:p>
            <a:pPr lvl="0"/>
            <a:r>
              <a:rPr lang="nl-NL"/>
              <a:t>Tekstregel</a:t>
            </a:r>
          </a:p>
          <a:p>
            <a:pPr lvl="0"/>
            <a:r>
              <a:rPr lang="nl-NL"/>
              <a:t>Tekstregel</a:t>
            </a:r>
          </a:p>
          <a:p>
            <a:pPr lvl="0"/>
            <a:r>
              <a:rPr lang="nl-NL"/>
              <a:t>Tekstregel</a:t>
            </a:r>
          </a:p>
          <a:p>
            <a:pPr lvl="0"/>
            <a:r>
              <a:rPr lang="nl-NL"/>
              <a:t>Tekstregel</a:t>
            </a:r>
          </a:p>
          <a:p>
            <a:pPr lvl="0"/>
            <a:r>
              <a:rPr lang="nl-NL"/>
              <a:t>Tekstregel</a:t>
            </a:r>
          </a:p>
        </p:txBody>
      </p:sp>
      <p:sp>
        <p:nvSpPr>
          <p:cNvPr id="8" name="Tijdelijke aanduiding voor tekst 7"/>
          <p:cNvSpPr>
            <a:spLocks noGrp="1"/>
          </p:cNvSpPr>
          <p:nvPr>
            <p:ph type="body" sz="quarter" idx="11" hasCustomPrompt="1"/>
          </p:nvPr>
        </p:nvSpPr>
        <p:spPr>
          <a:xfrm>
            <a:off x="723715" y="588345"/>
            <a:ext cx="11246612" cy="551687"/>
          </a:xfrm>
          <a:prstGeom prst="rect">
            <a:avLst/>
          </a:prstGeom>
        </p:spPr>
        <p:txBody>
          <a:bodyPr/>
          <a:lstStyle>
            <a:lvl1pPr marL="0" indent="0">
              <a:buNone/>
              <a:defRPr sz="3200" b="1">
                <a:solidFill>
                  <a:srgbClr val="FF6600"/>
                </a:solidFill>
                <a:latin typeface="Avenir LT Std 55 Roman" panose="020B0503020203020204" pitchFamily="34" charset="0"/>
              </a:defRPr>
            </a:lvl1pPr>
            <a:lvl2pPr>
              <a:defRPr sz="3200">
                <a:latin typeface="Avenir LT Std 55 Roman" panose="020B0503020203020204" pitchFamily="34" charset="0"/>
              </a:defRPr>
            </a:lvl2pPr>
            <a:lvl3pPr>
              <a:defRPr sz="3200">
                <a:latin typeface="Avenir LT Std 55 Roman" panose="020B0503020203020204" pitchFamily="34" charset="0"/>
              </a:defRPr>
            </a:lvl3pPr>
            <a:lvl4pPr>
              <a:defRPr sz="3200">
                <a:latin typeface="Avenir LT Std 55 Roman" panose="020B0503020203020204" pitchFamily="34" charset="0"/>
              </a:defRPr>
            </a:lvl4pPr>
            <a:lvl5pPr>
              <a:defRPr sz="3200">
                <a:latin typeface="Avenir LT Std 55 Roman" panose="020B0503020203020204" pitchFamily="34" charset="0"/>
              </a:defRPr>
            </a:lvl5pPr>
          </a:lstStyle>
          <a:p>
            <a:pPr lvl="0"/>
            <a:r>
              <a:rPr lang="nl-NL"/>
              <a:t>Kop</a:t>
            </a:r>
          </a:p>
        </p:txBody>
      </p:sp>
    </p:spTree>
    <p:extLst>
      <p:ext uri="{BB962C8B-B14F-4D97-AF65-F5344CB8AC3E}">
        <p14:creationId xmlns:p14="http://schemas.microsoft.com/office/powerpoint/2010/main" val="810610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EF036C-0664-4015-829A-3283F9A899A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74E9122-D37D-4ECF-99EF-9F1BFF0A4A7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FB8FEC4-4A52-47BA-8284-53D94E40CA99}"/>
              </a:ext>
            </a:extLst>
          </p:cNvPr>
          <p:cNvSpPr>
            <a:spLocks noGrp="1"/>
          </p:cNvSpPr>
          <p:nvPr>
            <p:ph type="dt" sz="half" idx="10"/>
          </p:nvPr>
        </p:nvSpPr>
        <p:spPr/>
        <p:txBody>
          <a:bodyPr/>
          <a:lstStyle/>
          <a:p>
            <a:fld id="{436ABB71-D8D7-460C-9C34-341D635E5CA8}" type="datetimeFigureOut">
              <a:rPr lang="nl-NL" smtClean="0"/>
              <a:t>7-10-2021</a:t>
            </a:fld>
            <a:endParaRPr lang="nl-NL"/>
          </a:p>
        </p:txBody>
      </p:sp>
      <p:sp>
        <p:nvSpPr>
          <p:cNvPr id="5" name="Tijdelijke aanduiding voor voettekst 4">
            <a:extLst>
              <a:ext uri="{FF2B5EF4-FFF2-40B4-BE49-F238E27FC236}">
                <a16:creationId xmlns:a16="http://schemas.microsoft.com/office/drawing/2014/main" id="{3CD1EBEA-8512-4A57-8942-85188D069FC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749B02D-2DAF-42CE-B9B6-9CA0D9441B0E}"/>
              </a:ext>
            </a:extLst>
          </p:cNvPr>
          <p:cNvSpPr>
            <a:spLocks noGrp="1"/>
          </p:cNvSpPr>
          <p:nvPr>
            <p:ph type="sldNum" sz="quarter" idx="12"/>
          </p:nvPr>
        </p:nvSpPr>
        <p:spPr/>
        <p:txBody>
          <a:bodyPr/>
          <a:lstStyle/>
          <a:p>
            <a:fld id="{A09F7705-680E-4F48-802D-898875BE161D}" type="slidenum">
              <a:rPr lang="nl-NL" smtClean="0"/>
              <a:t>‹#›</a:t>
            </a:fld>
            <a:endParaRPr lang="nl-NL"/>
          </a:p>
        </p:txBody>
      </p:sp>
    </p:spTree>
    <p:extLst>
      <p:ext uri="{BB962C8B-B14F-4D97-AF65-F5344CB8AC3E}">
        <p14:creationId xmlns:p14="http://schemas.microsoft.com/office/powerpoint/2010/main" val="3812744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51A545-B5BF-45CD-9DBF-3DBD1096FA77}"/>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F20795AF-D424-4D7C-AF91-1066648687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AAC94284-4F2F-4035-BB7B-73D00C05C8BF}"/>
              </a:ext>
            </a:extLst>
          </p:cNvPr>
          <p:cNvSpPr>
            <a:spLocks noGrp="1"/>
          </p:cNvSpPr>
          <p:nvPr>
            <p:ph type="dt" sz="half" idx="10"/>
          </p:nvPr>
        </p:nvSpPr>
        <p:spPr/>
        <p:txBody>
          <a:bodyPr/>
          <a:lstStyle/>
          <a:p>
            <a:fld id="{436ABB71-D8D7-460C-9C34-341D635E5CA8}" type="datetimeFigureOut">
              <a:rPr lang="nl-NL" smtClean="0"/>
              <a:t>7-10-2021</a:t>
            </a:fld>
            <a:endParaRPr lang="nl-NL"/>
          </a:p>
        </p:txBody>
      </p:sp>
      <p:sp>
        <p:nvSpPr>
          <p:cNvPr id="5" name="Tijdelijke aanduiding voor voettekst 4">
            <a:extLst>
              <a:ext uri="{FF2B5EF4-FFF2-40B4-BE49-F238E27FC236}">
                <a16:creationId xmlns:a16="http://schemas.microsoft.com/office/drawing/2014/main" id="{704C8BD0-718A-4583-BDB8-52708D1E9CE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9EB4EE3-3496-4936-9744-B01F56150FA8}"/>
              </a:ext>
            </a:extLst>
          </p:cNvPr>
          <p:cNvSpPr>
            <a:spLocks noGrp="1"/>
          </p:cNvSpPr>
          <p:nvPr>
            <p:ph type="sldNum" sz="quarter" idx="12"/>
          </p:nvPr>
        </p:nvSpPr>
        <p:spPr/>
        <p:txBody>
          <a:bodyPr/>
          <a:lstStyle/>
          <a:p>
            <a:fld id="{A09F7705-680E-4F48-802D-898875BE161D}" type="slidenum">
              <a:rPr lang="nl-NL" smtClean="0"/>
              <a:t>‹#›</a:t>
            </a:fld>
            <a:endParaRPr lang="nl-NL"/>
          </a:p>
        </p:txBody>
      </p:sp>
    </p:spTree>
    <p:extLst>
      <p:ext uri="{BB962C8B-B14F-4D97-AF65-F5344CB8AC3E}">
        <p14:creationId xmlns:p14="http://schemas.microsoft.com/office/powerpoint/2010/main" val="1979918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8F48FA-6AEB-486F-8EF5-BFEDFEDCB51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CE27B47-A4BC-4487-9660-1B0D17BC81FD}"/>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D3451962-5A87-49EC-9C73-97C8457878A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1690045-F392-48A7-BAC9-A92F1873575D}"/>
              </a:ext>
            </a:extLst>
          </p:cNvPr>
          <p:cNvSpPr>
            <a:spLocks noGrp="1"/>
          </p:cNvSpPr>
          <p:nvPr>
            <p:ph type="dt" sz="half" idx="10"/>
          </p:nvPr>
        </p:nvSpPr>
        <p:spPr/>
        <p:txBody>
          <a:bodyPr/>
          <a:lstStyle/>
          <a:p>
            <a:fld id="{436ABB71-D8D7-460C-9C34-341D635E5CA8}" type="datetimeFigureOut">
              <a:rPr lang="nl-NL" smtClean="0"/>
              <a:t>7-10-2021</a:t>
            </a:fld>
            <a:endParaRPr lang="nl-NL"/>
          </a:p>
        </p:txBody>
      </p:sp>
      <p:sp>
        <p:nvSpPr>
          <p:cNvPr id="6" name="Tijdelijke aanduiding voor voettekst 5">
            <a:extLst>
              <a:ext uri="{FF2B5EF4-FFF2-40B4-BE49-F238E27FC236}">
                <a16:creationId xmlns:a16="http://schemas.microsoft.com/office/drawing/2014/main" id="{872554AE-01DF-4DEA-ACB0-BC4D2A9780E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5241EDC-4707-4CCD-A12D-67737C0DA64E}"/>
              </a:ext>
            </a:extLst>
          </p:cNvPr>
          <p:cNvSpPr>
            <a:spLocks noGrp="1"/>
          </p:cNvSpPr>
          <p:nvPr>
            <p:ph type="sldNum" sz="quarter" idx="12"/>
          </p:nvPr>
        </p:nvSpPr>
        <p:spPr/>
        <p:txBody>
          <a:bodyPr/>
          <a:lstStyle/>
          <a:p>
            <a:fld id="{A09F7705-680E-4F48-802D-898875BE161D}" type="slidenum">
              <a:rPr lang="nl-NL" smtClean="0"/>
              <a:t>‹#›</a:t>
            </a:fld>
            <a:endParaRPr lang="nl-NL"/>
          </a:p>
        </p:txBody>
      </p:sp>
    </p:spTree>
    <p:extLst>
      <p:ext uri="{BB962C8B-B14F-4D97-AF65-F5344CB8AC3E}">
        <p14:creationId xmlns:p14="http://schemas.microsoft.com/office/powerpoint/2010/main" val="3036088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D3A844-EC3C-4444-A14E-3D3429985334}"/>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BB42F4B-7996-41BA-B1B0-079DABCE98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23B5FD1-B9D8-4616-B57D-25D95364AFE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DDD4BEA-C3E0-4477-B791-4B2093CCE0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2692E80-A041-4304-A9DB-951A55239B1E}"/>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00E9476F-1B58-4989-ABA3-73866F1D74CC}"/>
              </a:ext>
            </a:extLst>
          </p:cNvPr>
          <p:cNvSpPr>
            <a:spLocks noGrp="1"/>
          </p:cNvSpPr>
          <p:nvPr>
            <p:ph type="dt" sz="half" idx="10"/>
          </p:nvPr>
        </p:nvSpPr>
        <p:spPr/>
        <p:txBody>
          <a:bodyPr/>
          <a:lstStyle/>
          <a:p>
            <a:fld id="{436ABB71-D8D7-460C-9C34-341D635E5CA8}" type="datetimeFigureOut">
              <a:rPr lang="nl-NL" smtClean="0"/>
              <a:t>7-10-2021</a:t>
            </a:fld>
            <a:endParaRPr lang="nl-NL"/>
          </a:p>
        </p:txBody>
      </p:sp>
      <p:sp>
        <p:nvSpPr>
          <p:cNvPr id="8" name="Tijdelijke aanduiding voor voettekst 7">
            <a:extLst>
              <a:ext uri="{FF2B5EF4-FFF2-40B4-BE49-F238E27FC236}">
                <a16:creationId xmlns:a16="http://schemas.microsoft.com/office/drawing/2014/main" id="{1E3ADEB2-44CF-4EDB-AAE0-EA5E76511FD1}"/>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9E2CDB04-6C34-4148-9AB3-2EE21DF1EF13}"/>
              </a:ext>
            </a:extLst>
          </p:cNvPr>
          <p:cNvSpPr>
            <a:spLocks noGrp="1"/>
          </p:cNvSpPr>
          <p:nvPr>
            <p:ph type="sldNum" sz="quarter" idx="12"/>
          </p:nvPr>
        </p:nvSpPr>
        <p:spPr/>
        <p:txBody>
          <a:bodyPr/>
          <a:lstStyle/>
          <a:p>
            <a:fld id="{A09F7705-680E-4F48-802D-898875BE161D}" type="slidenum">
              <a:rPr lang="nl-NL" smtClean="0"/>
              <a:t>‹#›</a:t>
            </a:fld>
            <a:endParaRPr lang="nl-NL"/>
          </a:p>
        </p:txBody>
      </p:sp>
    </p:spTree>
    <p:extLst>
      <p:ext uri="{BB962C8B-B14F-4D97-AF65-F5344CB8AC3E}">
        <p14:creationId xmlns:p14="http://schemas.microsoft.com/office/powerpoint/2010/main" val="2605265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BB7566-D51A-40BE-99C5-90155D09C54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D6EEE9D-880B-4BD8-9A84-11B1C923E20D}"/>
              </a:ext>
            </a:extLst>
          </p:cNvPr>
          <p:cNvSpPr>
            <a:spLocks noGrp="1"/>
          </p:cNvSpPr>
          <p:nvPr>
            <p:ph type="dt" sz="half" idx="10"/>
          </p:nvPr>
        </p:nvSpPr>
        <p:spPr/>
        <p:txBody>
          <a:bodyPr/>
          <a:lstStyle/>
          <a:p>
            <a:fld id="{436ABB71-D8D7-460C-9C34-341D635E5CA8}" type="datetimeFigureOut">
              <a:rPr lang="nl-NL" smtClean="0"/>
              <a:t>7-10-2021</a:t>
            </a:fld>
            <a:endParaRPr lang="nl-NL"/>
          </a:p>
        </p:txBody>
      </p:sp>
      <p:sp>
        <p:nvSpPr>
          <p:cNvPr id="4" name="Tijdelijke aanduiding voor voettekst 3">
            <a:extLst>
              <a:ext uri="{FF2B5EF4-FFF2-40B4-BE49-F238E27FC236}">
                <a16:creationId xmlns:a16="http://schemas.microsoft.com/office/drawing/2014/main" id="{746032D3-724C-43EB-9540-16638016F2B7}"/>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C5B63B9-6BE6-49AA-9477-44343F3D81F6}"/>
              </a:ext>
            </a:extLst>
          </p:cNvPr>
          <p:cNvSpPr>
            <a:spLocks noGrp="1"/>
          </p:cNvSpPr>
          <p:nvPr>
            <p:ph type="sldNum" sz="quarter" idx="12"/>
          </p:nvPr>
        </p:nvSpPr>
        <p:spPr/>
        <p:txBody>
          <a:bodyPr/>
          <a:lstStyle/>
          <a:p>
            <a:fld id="{A09F7705-680E-4F48-802D-898875BE161D}" type="slidenum">
              <a:rPr lang="nl-NL" smtClean="0"/>
              <a:t>‹#›</a:t>
            </a:fld>
            <a:endParaRPr lang="nl-NL"/>
          </a:p>
        </p:txBody>
      </p:sp>
    </p:spTree>
    <p:extLst>
      <p:ext uri="{BB962C8B-B14F-4D97-AF65-F5344CB8AC3E}">
        <p14:creationId xmlns:p14="http://schemas.microsoft.com/office/powerpoint/2010/main" val="551055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43C6888-349E-41FE-8653-691F1BD8A96B}"/>
              </a:ext>
            </a:extLst>
          </p:cNvPr>
          <p:cNvSpPr>
            <a:spLocks noGrp="1"/>
          </p:cNvSpPr>
          <p:nvPr>
            <p:ph type="dt" sz="half" idx="10"/>
          </p:nvPr>
        </p:nvSpPr>
        <p:spPr/>
        <p:txBody>
          <a:bodyPr/>
          <a:lstStyle/>
          <a:p>
            <a:fld id="{436ABB71-D8D7-460C-9C34-341D635E5CA8}" type="datetimeFigureOut">
              <a:rPr lang="nl-NL" smtClean="0"/>
              <a:t>7-10-2021</a:t>
            </a:fld>
            <a:endParaRPr lang="nl-NL"/>
          </a:p>
        </p:txBody>
      </p:sp>
      <p:sp>
        <p:nvSpPr>
          <p:cNvPr id="3" name="Tijdelijke aanduiding voor voettekst 2">
            <a:extLst>
              <a:ext uri="{FF2B5EF4-FFF2-40B4-BE49-F238E27FC236}">
                <a16:creationId xmlns:a16="http://schemas.microsoft.com/office/drawing/2014/main" id="{29A8EB4B-897C-40C4-9E39-CB286AC017F5}"/>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9E80013B-486A-4BA2-A93F-7F39F916B066}"/>
              </a:ext>
            </a:extLst>
          </p:cNvPr>
          <p:cNvSpPr>
            <a:spLocks noGrp="1"/>
          </p:cNvSpPr>
          <p:nvPr>
            <p:ph type="sldNum" sz="quarter" idx="12"/>
          </p:nvPr>
        </p:nvSpPr>
        <p:spPr/>
        <p:txBody>
          <a:bodyPr/>
          <a:lstStyle/>
          <a:p>
            <a:fld id="{A09F7705-680E-4F48-802D-898875BE161D}" type="slidenum">
              <a:rPr lang="nl-NL" smtClean="0"/>
              <a:t>‹#›</a:t>
            </a:fld>
            <a:endParaRPr lang="nl-NL"/>
          </a:p>
        </p:txBody>
      </p:sp>
    </p:spTree>
    <p:extLst>
      <p:ext uri="{BB962C8B-B14F-4D97-AF65-F5344CB8AC3E}">
        <p14:creationId xmlns:p14="http://schemas.microsoft.com/office/powerpoint/2010/main" val="1316650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DA0A36-50CD-4125-BECD-7276C86E2DC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CAA2386-1A19-45AD-9A41-A5B406EC5B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D6BEDD94-4D46-4C8D-A9D5-BC15EE8544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7F6E935-2025-44DE-A6FA-1C82642A8778}"/>
              </a:ext>
            </a:extLst>
          </p:cNvPr>
          <p:cNvSpPr>
            <a:spLocks noGrp="1"/>
          </p:cNvSpPr>
          <p:nvPr>
            <p:ph type="dt" sz="half" idx="10"/>
          </p:nvPr>
        </p:nvSpPr>
        <p:spPr/>
        <p:txBody>
          <a:bodyPr/>
          <a:lstStyle/>
          <a:p>
            <a:fld id="{436ABB71-D8D7-460C-9C34-341D635E5CA8}" type="datetimeFigureOut">
              <a:rPr lang="nl-NL" smtClean="0"/>
              <a:t>7-10-2021</a:t>
            </a:fld>
            <a:endParaRPr lang="nl-NL"/>
          </a:p>
        </p:txBody>
      </p:sp>
      <p:sp>
        <p:nvSpPr>
          <p:cNvPr id="6" name="Tijdelijke aanduiding voor voettekst 5">
            <a:extLst>
              <a:ext uri="{FF2B5EF4-FFF2-40B4-BE49-F238E27FC236}">
                <a16:creationId xmlns:a16="http://schemas.microsoft.com/office/drawing/2014/main" id="{8EDAC844-9ACA-4342-8170-59253B0A8EE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6AC19F4-BA39-4DC4-BB4E-3B5D4DAE1B7C}"/>
              </a:ext>
            </a:extLst>
          </p:cNvPr>
          <p:cNvSpPr>
            <a:spLocks noGrp="1"/>
          </p:cNvSpPr>
          <p:nvPr>
            <p:ph type="sldNum" sz="quarter" idx="12"/>
          </p:nvPr>
        </p:nvSpPr>
        <p:spPr/>
        <p:txBody>
          <a:bodyPr/>
          <a:lstStyle/>
          <a:p>
            <a:fld id="{A09F7705-680E-4F48-802D-898875BE161D}" type="slidenum">
              <a:rPr lang="nl-NL" smtClean="0"/>
              <a:t>‹#›</a:t>
            </a:fld>
            <a:endParaRPr lang="nl-NL"/>
          </a:p>
        </p:txBody>
      </p:sp>
    </p:spTree>
    <p:extLst>
      <p:ext uri="{BB962C8B-B14F-4D97-AF65-F5344CB8AC3E}">
        <p14:creationId xmlns:p14="http://schemas.microsoft.com/office/powerpoint/2010/main" val="3565334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3CE3A0-9203-4518-BA55-9B65705D73F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A213E1E6-98AF-4C84-AE3C-FF2E500022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A61FA970-9713-4F8C-9460-0BA7E9B25A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C557547-1044-493E-A1B0-223235485502}"/>
              </a:ext>
            </a:extLst>
          </p:cNvPr>
          <p:cNvSpPr>
            <a:spLocks noGrp="1"/>
          </p:cNvSpPr>
          <p:nvPr>
            <p:ph type="dt" sz="half" idx="10"/>
          </p:nvPr>
        </p:nvSpPr>
        <p:spPr/>
        <p:txBody>
          <a:bodyPr/>
          <a:lstStyle/>
          <a:p>
            <a:fld id="{436ABB71-D8D7-460C-9C34-341D635E5CA8}" type="datetimeFigureOut">
              <a:rPr lang="nl-NL" smtClean="0"/>
              <a:t>7-10-2021</a:t>
            </a:fld>
            <a:endParaRPr lang="nl-NL"/>
          </a:p>
        </p:txBody>
      </p:sp>
      <p:sp>
        <p:nvSpPr>
          <p:cNvPr id="6" name="Tijdelijke aanduiding voor voettekst 5">
            <a:extLst>
              <a:ext uri="{FF2B5EF4-FFF2-40B4-BE49-F238E27FC236}">
                <a16:creationId xmlns:a16="http://schemas.microsoft.com/office/drawing/2014/main" id="{CB112A21-DE58-4186-A52C-0A8FF657844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DA1E5F3-1164-4550-A7AB-6A05804C6B00}"/>
              </a:ext>
            </a:extLst>
          </p:cNvPr>
          <p:cNvSpPr>
            <a:spLocks noGrp="1"/>
          </p:cNvSpPr>
          <p:nvPr>
            <p:ph type="sldNum" sz="quarter" idx="12"/>
          </p:nvPr>
        </p:nvSpPr>
        <p:spPr/>
        <p:txBody>
          <a:bodyPr/>
          <a:lstStyle/>
          <a:p>
            <a:fld id="{A09F7705-680E-4F48-802D-898875BE161D}" type="slidenum">
              <a:rPr lang="nl-NL" smtClean="0"/>
              <a:t>‹#›</a:t>
            </a:fld>
            <a:endParaRPr lang="nl-NL"/>
          </a:p>
        </p:txBody>
      </p:sp>
    </p:spTree>
    <p:extLst>
      <p:ext uri="{BB962C8B-B14F-4D97-AF65-F5344CB8AC3E}">
        <p14:creationId xmlns:p14="http://schemas.microsoft.com/office/powerpoint/2010/main" val="1572856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74C98628-0C05-4249-BCA0-09AC13ABF7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9BA3109-35C7-4582-87EF-72E289896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8356319-4BEA-46AB-B0F9-E36800A903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6ABB71-D8D7-460C-9C34-341D635E5CA8}" type="datetimeFigureOut">
              <a:rPr lang="nl-NL" smtClean="0"/>
              <a:t>7-10-2021</a:t>
            </a:fld>
            <a:endParaRPr lang="nl-NL"/>
          </a:p>
        </p:txBody>
      </p:sp>
      <p:sp>
        <p:nvSpPr>
          <p:cNvPr id="5" name="Tijdelijke aanduiding voor voettekst 4">
            <a:extLst>
              <a:ext uri="{FF2B5EF4-FFF2-40B4-BE49-F238E27FC236}">
                <a16:creationId xmlns:a16="http://schemas.microsoft.com/office/drawing/2014/main" id="{CCD0B54C-BEB5-4188-B245-8E9A436329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75197589-4793-44F2-8A81-C693515527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9F7705-680E-4F48-802D-898875BE161D}" type="slidenum">
              <a:rPr lang="nl-NL" smtClean="0"/>
              <a:t>‹#›</a:t>
            </a:fld>
            <a:endParaRPr lang="nl-NL"/>
          </a:p>
        </p:txBody>
      </p:sp>
    </p:spTree>
    <p:extLst>
      <p:ext uri="{BB962C8B-B14F-4D97-AF65-F5344CB8AC3E}">
        <p14:creationId xmlns:p14="http://schemas.microsoft.com/office/powerpoint/2010/main" val="22571020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hyperlink" Target="https://www.inclusiefpubliceren.nl/workshop-1-bewustwording"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10.jpeg"/><Relationship Id="rId4" Type="http://schemas.openxmlformats.org/officeDocument/2006/relationships/image" Target="../media/image14.jpeg"/></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8.png"/><Relationship Id="rId5" Type="http://schemas.openxmlformats.org/officeDocument/2006/relationships/image" Target="../media/image10.jpeg"/><Relationship Id="rId4"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1.xml"/><Relationship Id="rId1" Type="http://schemas.openxmlformats.org/officeDocument/2006/relationships/slideLayout" Target="../slideLayouts/slideLayout14.xml"/><Relationship Id="rId4" Type="http://schemas.openxmlformats.org/officeDocument/2006/relationships/image" Target="../media/image79.png"/></Relationships>
</file>

<file path=ppt/slides/_rels/slide10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2.xm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3.xml"/><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4.xm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5.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6.xml"/><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7.xml"/><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8.xml"/><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80.png"/><Relationship Id="rId4"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1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0.xml"/><Relationship Id="rId1" Type="http://schemas.openxmlformats.org/officeDocument/2006/relationships/slideLayout" Target="../slideLayouts/slideLayout14.xml"/><Relationship Id="rId4" Type="http://schemas.openxmlformats.org/officeDocument/2006/relationships/image" Target="../media/image81.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2.xml"/><Relationship Id="rId1" Type="http://schemas.openxmlformats.org/officeDocument/2006/relationships/slideLayout" Target="../slideLayouts/slideLayout14.xml"/><Relationship Id="rId4" Type="http://schemas.openxmlformats.org/officeDocument/2006/relationships/image" Target="../media/image82.png"/></Relationships>
</file>

<file path=ppt/slides/_rels/slide1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3.xml"/><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4.xml"/><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5.xml"/><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85.png"/><Relationship Id="rId4" Type="http://schemas.openxmlformats.org/officeDocument/2006/relationships/image" Target="../media/image84.png"/></Relationships>
</file>

<file path=ppt/slides/_rels/slide116.xml.rels><?xml version="1.0" encoding="UTF-8" standalone="yes"?>
<Relationships xmlns="http://schemas.openxmlformats.org/package/2006/relationships"><Relationship Id="rId8" Type="http://schemas.openxmlformats.org/officeDocument/2006/relationships/hyperlink" Target="https://www.w3.org/Translations/WCAG21-nl/" TargetMode="External"/><Relationship Id="rId13" Type="http://schemas.openxmlformats.org/officeDocument/2006/relationships/hyperlink" Target="https://mediafederatie.nl/" TargetMode="External"/><Relationship Id="rId3" Type="http://schemas.openxmlformats.org/officeDocument/2006/relationships/image" Target="../media/image86.png"/><Relationship Id="rId7" Type="http://schemas.openxmlformats.org/officeDocument/2006/relationships/hyperlink" Target="https://www.inclusiefpubliceren.nl/sites/default/files/2021-08/GIDS-3-Check-dit_PDF_A_2a_toegpdf.pdf" TargetMode="External"/><Relationship Id="rId12" Type="http://schemas.openxmlformats.org/officeDocument/2006/relationships/hyperlink" Target="https://chrome.google.com/webstore/detail/see/dkihcccbkkakkbpikjmpnbamkgbjfdcn?hl=nl" TargetMode="External"/><Relationship Id="rId2" Type="http://schemas.openxmlformats.org/officeDocument/2006/relationships/notesSlide" Target="../notesSlides/notesSlide116.xml"/><Relationship Id="rId16" Type="http://schemas.openxmlformats.org/officeDocument/2006/relationships/image" Target="../media/image10.jpeg"/><Relationship Id="rId1" Type="http://schemas.openxmlformats.org/officeDocument/2006/relationships/slideLayout" Target="../slideLayouts/slideLayout14.xml"/><Relationship Id="rId6" Type="http://schemas.openxmlformats.org/officeDocument/2006/relationships/hyperlink" Target="https://www.inclusiefpubliceren.nl/sites/default/files/2019-11/Doe_mee_10_tips_voor_toegankelijke_informatie_6.pdf" TargetMode="External"/><Relationship Id="rId11" Type="http://schemas.openxmlformats.org/officeDocument/2006/relationships/hyperlink" Target="https://contrast-ratio.com/" TargetMode="External"/><Relationship Id="rId5" Type="http://schemas.openxmlformats.org/officeDocument/2006/relationships/hyperlink" Target="https://www.inclusiefpubliceren.nl/sites/default/files/2019-11/Maak_open_10_tips_voor_toegankelijke_informatie_6.pdf" TargetMode="External"/><Relationship Id="rId15" Type="http://schemas.openxmlformats.org/officeDocument/2006/relationships/hyperlink" Target="https://www.internetmarketingninjas.com/broken-links-tool/" TargetMode="External"/><Relationship Id="rId10" Type="http://schemas.openxmlformats.org/officeDocument/2006/relationships/hyperlink" Target="https://www.w3.org/Submission/epub-a11y/" TargetMode="External"/><Relationship Id="rId4" Type="http://schemas.openxmlformats.org/officeDocument/2006/relationships/hyperlink" Target="https://www.inclusiefpubliceren.nl/" TargetMode="External"/><Relationship Id="rId9" Type="http://schemas.openxmlformats.org/officeDocument/2006/relationships/hyperlink" Target="https://romeo.elsevier.com/accessibility_checklist/" TargetMode="External"/><Relationship Id="rId14" Type="http://schemas.openxmlformats.org/officeDocument/2006/relationships/hyperlink" Target="https://chrome.google.com/webstore/detail/alt-text-tester/koldhcllpbdfcdpfpbldbicbgddglodk"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mediafederatie.nl/"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hyperlink" Target="https://www.w3.org/Translations/WCAG21-nl/"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hyperlink" Target="https://romeo.elsevier.com/accessibility_checklist/" TargetMode="External"/><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3" Type="http://schemas.openxmlformats.org/officeDocument/2006/relationships/hyperlink" Target="https://www.w3.org/Submission/epub-a11y/" TargetMode="External"/><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31.jpe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3.xml"/><Relationship Id="rId1" Type="http://schemas.openxmlformats.org/officeDocument/2006/relationships/slideLayout" Target="../slideLayouts/slideLayout14.xml"/><Relationship Id="rId5" Type="http://schemas.openxmlformats.org/officeDocument/2006/relationships/image" Target="../media/image33.jpe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hyperlink" Target="https://chrome.google.com/webstore/detail/see/dkihcccbkkakkbpikjmpnbamkgbjfdcn?hl=nl" TargetMode="External"/><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4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8.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6.xml"/><Relationship Id="rId1" Type="http://schemas.openxmlformats.org/officeDocument/2006/relationships/slideLayout" Target="../slideLayouts/slideLayout14.xml"/><Relationship Id="rId5" Type="http://schemas.openxmlformats.org/officeDocument/2006/relationships/image" Target="../media/image41.png"/><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8.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4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0.jpe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1.jpeg"/><Relationship Id="rId9" Type="http://schemas.microsoft.com/office/2007/relationships/diagramDrawing" Target="../diagrams/drawing1.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2.png"/><Relationship Id="rId5" Type="http://schemas.openxmlformats.org/officeDocument/2006/relationships/image" Target="../media/image10.jpe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2.xml"/><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4.xml"/><Relationship Id="rId1" Type="http://schemas.openxmlformats.org/officeDocument/2006/relationships/slideLayout" Target="../slideLayouts/slideLayout14.xml"/><Relationship Id="rId4" Type="http://schemas.openxmlformats.org/officeDocument/2006/relationships/image" Target="../media/image44.jpeg"/></Relationships>
</file>

<file path=ppt/slides/_rels/slide5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6.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5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hyperlink" Target="https://www.inclusiefpubliceren.nl/handige-links" TargetMode="External"/><Relationship Id="rId2" Type="http://schemas.openxmlformats.org/officeDocument/2006/relationships/notesSlide" Target="../notesSlides/notesSlide61.xml"/><Relationship Id="rId1" Type="http://schemas.openxmlformats.org/officeDocument/2006/relationships/slideLayout" Target="../slideLayouts/slideLayout14.xml"/><Relationship Id="rId5" Type="http://schemas.openxmlformats.org/officeDocument/2006/relationships/image" Target="../media/image46.png"/><Relationship Id="rId4" Type="http://schemas.openxmlformats.org/officeDocument/2006/relationships/image" Target="../media/image10.jpeg"/></Relationships>
</file>

<file path=ppt/slides/_rels/slide6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2.xml"/><Relationship Id="rId1" Type="http://schemas.openxmlformats.org/officeDocument/2006/relationships/slideLayout" Target="../slideLayouts/slideLayout14.xml"/><Relationship Id="rId5" Type="http://schemas.openxmlformats.org/officeDocument/2006/relationships/hyperlink" Target="mailto:communicatie@inclusiefpubliceren.nl" TargetMode="External"/><Relationship Id="rId4" Type="http://schemas.openxmlformats.org/officeDocument/2006/relationships/image" Target="../media/image47.png"/></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3.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6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4.xml"/><Relationship Id="rId1" Type="http://schemas.openxmlformats.org/officeDocument/2006/relationships/slideLayout" Target="../slideLayouts/slideLayout14.xml"/><Relationship Id="rId4" Type="http://schemas.openxmlformats.org/officeDocument/2006/relationships/image" Target="../media/image49.jpeg"/></Relationships>
</file>

<file path=ppt/slides/_rels/slide6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5.xml"/><Relationship Id="rId1" Type="http://schemas.openxmlformats.org/officeDocument/2006/relationships/slideLayout" Target="../slideLayouts/slideLayout14.xml"/><Relationship Id="rId4" Type="http://schemas.openxmlformats.org/officeDocument/2006/relationships/image" Target="../media/image50.jpeg"/></Relationships>
</file>

<file path=ppt/slides/_rels/slide6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6.xml"/><Relationship Id="rId1" Type="http://schemas.openxmlformats.org/officeDocument/2006/relationships/slideLayout" Target="../slideLayouts/slideLayout14.xml"/><Relationship Id="rId4" Type="http://schemas.openxmlformats.org/officeDocument/2006/relationships/image" Target="../media/image51.emf"/></Relationships>
</file>

<file path=ppt/slides/_rels/slide6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7.xml"/><Relationship Id="rId1" Type="http://schemas.openxmlformats.org/officeDocument/2006/relationships/slideLayout" Target="../slideLayouts/slideLayout14.xml"/><Relationship Id="rId4" Type="http://schemas.openxmlformats.org/officeDocument/2006/relationships/image" Target="../media/image52.emf"/></Relationships>
</file>

<file path=ppt/slides/_rels/slide6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9.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hyperlink" Target="https://contrast-ratio.com/" TargetMode="External"/><Relationship Id="rId2" Type="http://schemas.openxmlformats.org/officeDocument/2006/relationships/notesSlide" Target="../notesSlides/notesSlide71.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7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2.xml"/><Relationship Id="rId1" Type="http://schemas.openxmlformats.org/officeDocument/2006/relationships/slideLayout" Target="../slideLayouts/slideLayout14.xml"/><Relationship Id="rId5" Type="http://schemas.openxmlformats.org/officeDocument/2006/relationships/image" Target="../media/image55.png"/><Relationship Id="rId4" Type="http://schemas.openxmlformats.org/officeDocument/2006/relationships/image" Target="../media/image54.png"/></Relationships>
</file>

<file path=ppt/slides/_rels/slide7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59.jpeg"/><Relationship Id="rId2" Type="http://schemas.openxmlformats.org/officeDocument/2006/relationships/notesSlide" Target="../notesSlides/notesSlide75.xml"/><Relationship Id="rId1" Type="http://schemas.openxmlformats.org/officeDocument/2006/relationships/slideLayout" Target="../slideLayouts/slideLayout14.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7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6.xml"/><Relationship Id="rId1" Type="http://schemas.openxmlformats.org/officeDocument/2006/relationships/slideLayout" Target="../slideLayouts/slideLayout14.xml"/><Relationship Id="rId5" Type="http://schemas.openxmlformats.org/officeDocument/2006/relationships/image" Target="../media/image61.jpeg"/><Relationship Id="rId4" Type="http://schemas.openxmlformats.org/officeDocument/2006/relationships/image" Target="../media/image60.jpeg"/></Relationships>
</file>

<file path=ppt/slides/_rels/slide7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7.xml"/><Relationship Id="rId1" Type="http://schemas.openxmlformats.org/officeDocument/2006/relationships/slideLayout" Target="../slideLayouts/slideLayout14.xml"/><Relationship Id="rId5" Type="http://schemas.openxmlformats.org/officeDocument/2006/relationships/image" Target="../media/image63.jpeg"/><Relationship Id="rId4" Type="http://schemas.openxmlformats.org/officeDocument/2006/relationships/image" Target="../media/image62.jpeg"/></Relationships>
</file>

<file path=ppt/slides/_rels/slide7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8.xml"/><Relationship Id="rId1" Type="http://schemas.openxmlformats.org/officeDocument/2006/relationships/slideLayout" Target="../slideLayouts/slideLayout14.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7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9.xml"/><Relationship Id="rId1" Type="http://schemas.openxmlformats.org/officeDocument/2006/relationships/slideLayout" Target="../slideLayouts/slideLayout14.xml"/><Relationship Id="rId4" Type="http://schemas.openxmlformats.org/officeDocument/2006/relationships/image" Target="../media/image67.emf"/></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hyperlink" Target="https://wave.webaim.org/" TargetMode="External"/><Relationship Id="rId7" Type="http://schemas.openxmlformats.org/officeDocument/2006/relationships/image" Target="../media/image69.png"/><Relationship Id="rId2" Type="http://schemas.openxmlformats.org/officeDocument/2006/relationships/notesSlide" Target="../notesSlides/notesSlide80.xml"/><Relationship Id="rId1" Type="http://schemas.openxmlformats.org/officeDocument/2006/relationships/slideLayout" Target="../slideLayouts/slideLayout14.xml"/><Relationship Id="rId6" Type="http://schemas.openxmlformats.org/officeDocument/2006/relationships/image" Target="../media/image68.png"/><Relationship Id="rId5" Type="http://schemas.openxmlformats.org/officeDocument/2006/relationships/image" Target="../media/image10.jpeg"/><Relationship Id="rId4" Type="http://schemas.openxmlformats.org/officeDocument/2006/relationships/hyperlink" Target="http://www.mediafederatie.nl/"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2.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8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8" Type="http://schemas.openxmlformats.org/officeDocument/2006/relationships/hyperlink" Target="https://www.gutenberg.org/ebooks/45839.epub.images?session_id=af740933c1362bef51be4c76711f364660ba1ac2" TargetMode="External"/><Relationship Id="rId3" Type="http://schemas.openxmlformats.org/officeDocument/2006/relationships/hyperlink" Target="https://www.gutenberg.org/" TargetMode="External"/><Relationship Id="rId7" Type="http://schemas.openxmlformats.org/officeDocument/2006/relationships/hyperlink" Target="https://nl.wikipedia.org/wiki/Project_Laurens_Jz_Coster" TargetMode="External"/><Relationship Id="rId2" Type="http://schemas.openxmlformats.org/officeDocument/2006/relationships/notesSlide" Target="../notesSlides/notesSlide84.xml"/><Relationship Id="rId1" Type="http://schemas.openxmlformats.org/officeDocument/2006/relationships/slideLayout" Target="../slideLayouts/slideLayout14.xml"/><Relationship Id="rId6" Type="http://schemas.openxmlformats.org/officeDocument/2006/relationships/hyperlink" Target="https://nl.wikipedia.org/wiki/Internet" TargetMode="External"/><Relationship Id="rId5" Type="http://schemas.openxmlformats.org/officeDocument/2006/relationships/hyperlink" Target="https://nl.wikipedia.org/wiki/Auteursrecht" TargetMode="External"/><Relationship Id="rId10" Type="http://schemas.openxmlformats.org/officeDocument/2006/relationships/image" Target="../media/image10.jpeg"/><Relationship Id="rId4" Type="http://schemas.openxmlformats.org/officeDocument/2006/relationships/hyperlink" Target="https://nl.wikipedia.org/wiki/Publiek_domein" TargetMode="External"/><Relationship Id="rId9" Type="http://schemas.openxmlformats.org/officeDocument/2006/relationships/hyperlink" Target="https://www.gutenberg.org/help/file_formats.html"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mediafederatie.nl/over-de-mediafederatie/" TargetMode="External"/><Relationship Id="rId2" Type="http://schemas.openxmlformats.org/officeDocument/2006/relationships/notesSlide" Target="../notesSlides/notesSlide85.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8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6.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7.xml"/><Relationship Id="rId1" Type="http://schemas.openxmlformats.org/officeDocument/2006/relationships/slideLayout" Target="../slideLayouts/slideLayout14.xml"/><Relationship Id="rId4" Type="http://schemas.openxmlformats.org/officeDocument/2006/relationships/image" Target="../media/image70.png"/></Relationships>
</file>

<file path=ppt/slides/_rels/slide8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8" Type="http://schemas.openxmlformats.org/officeDocument/2006/relationships/hyperlink" Target="https://www.gutenberg.org/ebooks/45839.epub.images?session_id=af740933c1362bef51be4c76711f364660ba1ac2" TargetMode="External"/><Relationship Id="rId3" Type="http://schemas.openxmlformats.org/officeDocument/2006/relationships/hyperlink" Target="https://www.gutenberg.org/" TargetMode="External"/><Relationship Id="rId7" Type="http://schemas.openxmlformats.org/officeDocument/2006/relationships/hyperlink" Target="https://nl.wikipedia.org/wiki/Project_Laurens_Jz_Coster" TargetMode="External"/><Relationship Id="rId2" Type="http://schemas.openxmlformats.org/officeDocument/2006/relationships/notesSlide" Target="../notesSlides/notesSlide89.xml"/><Relationship Id="rId1" Type="http://schemas.openxmlformats.org/officeDocument/2006/relationships/slideLayout" Target="../slideLayouts/slideLayout14.xml"/><Relationship Id="rId6" Type="http://schemas.openxmlformats.org/officeDocument/2006/relationships/hyperlink" Target="https://nl.wikipedia.org/wiki/Internet" TargetMode="External"/><Relationship Id="rId5" Type="http://schemas.openxmlformats.org/officeDocument/2006/relationships/hyperlink" Target="https://nl.wikipedia.org/wiki/Auteursrecht" TargetMode="External"/><Relationship Id="rId10" Type="http://schemas.openxmlformats.org/officeDocument/2006/relationships/image" Target="../media/image10.jpeg"/><Relationship Id="rId4" Type="http://schemas.openxmlformats.org/officeDocument/2006/relationships/hyperlink" Target="https://nl.wikipedia.org/wiki/Publiek_domein" TargetMode="External"/><Relationship Id="rId9" Type="http://schemas.openxmlformats.org/officeDocument/2006/relationships/hyperlink" Target="https://www.gutenberg.org/help/file_formats.html"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inclusiefpubliceren.nl/workshop-1-bewustwording"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10.jpeg"/><Relationship Id="rId4" Type="http://schemas.openxmlformats.org/officeDocument/2006/relationships/image" Target="../media/image13.jpeg"/></Relationships>
</file>

<file path=ppt/slides/_rels/slide9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0.xml"/><Relationship Id="rId1" Type="http://schemas.openxmlformats.org/officeDocument/2006/relationships/slideLayout" Target="../slideLayouts/slideLayout14.xml"/><Relationship Id="rId4" Type="http://schemas.openxmlformats.org/officeDocument/2006/relationships/image" Target="../media/image71.jpeg"/></Relationships>
</file>

<file path=ppt/slides/_rels/slide9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1.xml"/><Relationship Id="rId1" Type="http://schemas.openxmlformats.org/officeDocument/2006/relationships/slideLayout" Target="../slideLayouts/slideLayout14.xml"/><Relationship Id="rId5" Type="http://schemas.openxmlformats.org/officeDocument/2006/relationships/image" Target="../media/image73.png"/><Relationship Id="rId4" Type="http://schemas.openxmlformats.org/officeDocument/2006/relationships/image" Target="../media/image72.png"/></Relationships>
</file>

<file path=ppt/slides/_rels/slide92.xml.rels><?xml version="1.0" encoding="UTF-8" standalone="yes"?>
<Relationships xmlns="http://schemas.openxmlformats.org/package/2006/relationships"><Relationship Id="rId3" Type="http://schemas.openxmlformats.org/officeDocument/2006/relationships/hyperlink" Target="https://mediafederatie.nl/" TargetMode="External"/><Relationship Id="rId2" Type="http://schemas.openxmlformats.org/officeDocument/2006/relationships/notesSlide" Target="../notesSlides/notesSlide92.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9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3.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9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4.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6.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7.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8.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3" Type="http://schemas.openxmlformats.org/officeDocument/2006/relationships/hyperlink" Target="https://adresults.nl/tools/alt-tags-checker/" TargetMode="External"/><Relationship Id="rId2" Type="http://schemas.openxmlformats.org/officeDocument/2006/relationships/notesSlide" Target="../notesSlides/notesSlide99.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76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7656D"/>
            </a:solidFill>
          </a:ln>
        </p:spPr>
        <p:style>
          <a:lnRef idx="1">
            <a:schemeClr val="accent1"/>
          </a:lnRef>
          <a:fillRef idx="0">
            <a:schemeClr val="accent1"/>
          </a:fillRef>
          <a:effectRef idx="0">
            <a:schemeClr val="accent1"/>
          </a:effectRef>
          <a:fontRef idx="minor">
            <a:schemeClr val="tx1"/>
          </a:fontRef>
        </p:style>
      </p:cxnSp>
      <p:sp>
        <p:nvSpPr>
          <p:cNvPr id="2" name="Tijdelijke aanduiding voor tekst 1" descr="vooraf">
            <a:extLst>
              <a:ext uri="{FF2B5EF4-FFF2-40B4-BE49-F238E27FC236}">
                <a16:creationId xmlns:a16="http://schemas.microsoft.com/office/drawing/2014/main" id="{7787A84B-9EC3-4CAC-AD0E-C0EC18CACD57}"/>
              </a:ext>
            </a:extLst>
          </p:cNvPr>
          <p:cNvSpPr>
            <a:spLocks noGrp="1"/>
          </p:cNvSpPr>
          <p:nvPr>
            <p:ph type="title" idx="4294967295"/>
          </p:nvPr>
        </p:nvSpPr>
        <p:spPr>
          <a:xfrm>
            <a:off x="1109980" y="4277356"/>
            <a:ext cx="9966960" cy="156032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marL="0" marR="0" lvl="0" indent="0" algn="ctr" fontAlgn="auto">
              <a:spcAft>
                <a:spcPts val="0"/>
              </a:spcAft>
              <a:buClrTx/>
              <a:buSzTx/>
              <a:tabLst/>
              <a:defRPr/>
            </a:pPr>
            <a:r>
              <a:rPr lang="en-US" sz="5800">
                <a:solidFill>
                  <a:srgbClr val="37656D"/>
                </a:solidFill>
                <a:latin typeface="Arial" panose="020B0604020202020204" pitchFamily="34" charset="0"/>
                <a:cs typeface="Arial" panose="020B0604020202020204" pitchFamily="34" charset="0"/>
              </a:rPr>
              <a:t>TPUB = ?</a:t>
            </a:r>
            <a:endParaRPr kumimoji="0" lang="en-US" sz="5800" b="0" i="0" u="none" strike="noStrike" cap="none" spc="0" normalizeH="0" baseline="0" noProof="0">
              <a:ln>
                <a:noFill/>
              </a:ln>
              <a:solidFill>
                <a:srgbClr val="37656D"/>
              </a:solidFill>
              <a:effectLst/>
              <a:uLnTx/>
              <a:uFillTx/>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6BAA2EFD-C5E8-4B34-9B32-A1C44007757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5408" r="1" b="1"/>
          <a:stretch/>
        </p:blipFill>
        <p:spPr>
          <a:xfrm>
            <a:off x="243840" y="256540"/>
            <a:ext cx="11704320" cy="3764276"/>
          </a:xfrm>
          <a:prstGeom prst="rect">
            <a:avLst/>
          </a:prstGeom>
        </p:spPr>
      </p:pic>
    </p:spTree>
    <p:extLst>
      <p:ext uri="{BB962C8B-B14F-4D97-AF65-F5344CB8AC3E}">
        <p14:creationId xmlns:p14="http://schemas.microsoft.com/office/powerpoint/2010/main" val="2835551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4965430" y="820340"/>
            <a:ext cx="6586491" cy="128616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fontScale="90000"/>
          </a:bodyPr>
          <a:lstStyle/>
          <a:p>
            <a:pPr lvl="0">
              <a:defRPr/>
            </a:pPr>
            <a:r>
              <a:rPr lang="nl-NL" b="1">
                <a:latin typeface="Arial Black" panose="020B0A04020102020204" pitchFamily="34" charset="0"/>
              </a:rPr>
              <a:t>standaarden</a:t>
            </a:r>
            <a:r>
              <a:rPr lang="en-US" b="1">
                <a:latin typeface="Arial Black" panose="020B0A04020102020204" pitchFamily="34" charset="0"/>
              </a:rPr>
              <a:t> </a:t>
            </a:r>
            <a:r>
              <a:rPr lang="nl-NL" b="1">
                <a:latin typeface="Arial" panose="020B0604020202020204" pitchFamily="34" charset="0"/>
                <a:cs typeface="Arial" panose="020B0604020202020204" pitchFamily="34" charset="0"/>
              </a:rPr>
              <a:t>(herhaling)</a:t>
            </a:r>
            <a:endParaRPr kumimoji="0" lang="en-US" b="1" i="0" u="none" strike="noStrike" cap="none" spc="0" normalizeH="0" baseline="0" noProof="0">
              <a:ln>
                <a:noFill/>
              </a:ln>
              <a:effectLst/>
              <a:uLnTx/>
              <a:uFillTx/>
              <a:latin typeface="Arial Black" panose="020B0A04020102020204" pitchFamily="34" charset="0"/>
            </a:endParaRPr>
          </a:p>
        </p:txBody>
      </p:sp>
      <p:sp>
        <p:nvSpPr>
          <p:cNvPr id="2" name="Tijdelijke aanduiding voor tekst 1"/>
          <p:cNvSpPr>
            <a:spLocks noGrp="1"/>
          </p:cNvSpPr>
          <p:nvPr>
            <p:ph type="body" sz="quarter" idx="10"/>
          </p:nvPr>
        </p:nvSpPr>
        <p:spPr>
          <a:xfrm>
            <a:off x="4965431" y="2847840"/>
            <a:ext cx="7008855" cy="3785419"/>
          </a:xfrm>
        </p:spPr>
        <p:txBody>
          <a:bodyPr vert="horz" lIns="91440" tIns="45720" rIns="91440" bIns="45720" rtlCol="0">
            <a:normAutofit/>
          </a:bodyPr>
          <a:lstStyle/>
          <a:p>
            <a:pPr marL="0" indent="0">
              <a:buNone/>
            </a:pPr>
            <a:endParaRPr lang="en-US" sz="2000">
              <a:latin typeface="Arial" panose="020B0604020202020204" pitchFamily="34" charset="0"/>
              <a:cs typeface="Arial" panose="020B0604020202020204" pitchFamily="34" charset="0"/>
            </a:endParaRPr>
          </a:p>
          <a:p>
            <a:pPr marL="0" indent="0">
              <a:buNone/>
            </a:pPr>
            <a:r>
              <a:rPr lang="nl-NL" sz="2800">
                <a:latin typeface="Arial" panose="020B0604020202020204" pitchFamily="34" charset="0"/>
                <a:cs typeface="Arial" panose="020B0604020202020204" pitchFamily="34" charset="0"/>
              </a:rPr>
              <a:t>Behandeld in </a:t>
            </a:r>
            <a:r>
              <a:rPr lang="nl-NL" sz="2800">
                <a:latin typeface="Arial" panose="020B0604020202020204" pitchFamily="34" charset="0"/>
                <a:cs typeface="Arial" panose="020B0604020202020204" pitchFamily="34" charset="0"/>
                <a:hlinkClick r:id="rId3"/>
              </a:rPr>
              <a:t>workshop 1: bewustwording</a:t>
            </a:r>
            <a:r>
              <a:rPr lang="nl-NL" sz="2800">
                <a:latin typeface="Arial" panose="020B0604020202020204" pitchFamily="34" charset="0"/>
                <a:cs typeface="Arial" panose="020B0604020202020204" pitchFamily="34" charset="0"/>
              </a:rPr>
              <a:t>, o.a.</a:t>
            </a:r>
          </a:p>
          <a:p>
            <a:r>
              <a:rPr lang="nl-NL" sz="2800">
                <a:latin typeface="Arial" panose="020B0604020202020204" pitchFamily="34" charset="0"/>
                <a:cs typeface="Arial" panose="020B0604020202020204" pitchFamily="34" charset="0"/>
              </a:rPr>
              <a:t>Webrichtlijnen WCAG</a:t>
            </a:r>
          </a:p>
          <a:p>
            <a:r>
              <a:rPr lang="nl-NL" sz="2800">
                <a:latin typeface="Arial" panose="020B0604020202020204" pitchFamily="34" charset="0"/>
                <a:cs typeface="Arial" panose="020B0604020202020204" pitchFamily="34" charset="0"/>
              </a:rPr>
              <a:t>Europese Norm EN 301 549</a:t>
            </a:r>
          </a:p>
          <a:p>
            <a:r>
              <a:rPr lang="en-US" sz="2800">
                <a:latin typeface="Arial" panose="020B0604020202020204" pitchFamily="34" charset="0"/>
                <a:cs typeface="Arial" panose="020B0604020202020204" pitchFamily="34" charset="0"/>
              </a:rPr>
              <a:t>EPUB accessibility 1.0</a:t>
            </a:r>
          </a:p>
          <a:p>
            <a:r>
              <a:rPr lang="en-US" sz="2800">
                <a:latin typeface="Arial" panose="020B0604020202020204" pitchFamily="34" charset="0"/>
                <a:cs typeface="Arial" panose="020B0604020202020204" pitchFamily="34" charset="0"/>
              </a:rPr>
              <a:t>Metadata: Schema.org </a:t>
            </a:r>
            <a:r>
              <a:rPr lang="en-US" sz="2800" err="1">
                <a:latin typeface="Arial" panose="020B0604020202020204" pitchFamily="34" charset="0"/>
                <a:cs typeface="Arial" panose="020B0604020202020204" pitchFamily="34" charset="0"/>
              </a:rPr>
              <a:t>en</a:t>
            </a:r>
            <a:r>
              <a:rPr lang="en-US" sz="2800">
                <a:latin typeface="Arial" panose="020B0604020202020204" pitchFamily="34" charset="0"/>
                <a:cs typeface="Arial" panose="020B0604020202020204" pitchFamily="34" charset="0"/>
              </a:rPr>
              <a:t> ONIX</a:t>
            </a:r>
            <a:endParaRPr lang="nl-NL" sz="2800">
              <a:latin typeface="Arial" panose="020B0604020202020204" pitchFamily="34" charset="0"/>
              <a:cs typeface="Arial" panose="020B0604020202020204" pitchFamily="34" charset="0"/>
            </a:endParaRPr>
          </a:p>
        </p:txBody>
      </p:sp>
      <p:pic>
        <p:nvPicPr>
          <p:cNvPr id="6" name="Afbeelding 5">
            <a:extLst>
              <a:ext uri="{FF2B5EF4-FFF2-40B4-BE49-F238E27FC236}">
                <a16:creationId xmlns:a16="http://schemas.microsoft.com/office/drawing/2014/main" id="{94AEDF0D-154B-4431-838E-60C6FC5EA55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30745" r="37486" b="1"/>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88348"/>
            </a:solidFill>
          </a:ln>
        </p:spPr>
        <p:style>
          <a:lnRef idx="1">
            <a:schemeClr val="accent1"/>
          </a:lnRef>
          <a:fillRef idx="0">
            <a:schemeClr val="accent1"/>
          </a:fillRef>
          <a:effectRef idx="0">
            <a:schemeClr val="accent1"/>
          </a:effectRef>
          <a:fontRef idx="minor">
            <a:schemeClr val="tx1"/>
          </a:fontRef>
        </p:style>
      </p:cxnSp>
      <p:pic>
        <p:nvPicPr>
          <p:cNvPr id="4" name="Afbeelding 3">
            <a:extLst>
              <a:ext uri="{FF2B5EF4-FFF2-40B4-BE49-F238E27FC236}">
                <a16:creationId xmlns:a16="http://schemas.microsoft.com/office/drawing/2014/main" id="{BCC09720-A4A8-4F7E-9C84-AA5E66FA7CC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8419724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tekstalternatieven (3)</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64577"/>
            <a:ext cx="11246612" cy="5407445"/>
          </a:xfrm>
        </p:spPr>
        <p:txBody>
          <a:bodyPr>
            <a:noAutofit/>
          </a:bodyPr>
          <a:lstStyle/>
          <a:p>
            <a:pPr marL="0" lvl="0" indent="0">
              <a:buNone/>
            </a:pPr>
            <a:endParaRPr lang="nl-NL" sz="2800" b="1">
              <a:latin typeface="Arial" panose="020B0604020202020204" pitchFamily="34" charset="0"/>
              <a:cs typeface="Arial" panose="020B0604020202020204" pitchFamily="34" charset="0"/>
            </a:endParaRPr>
          </a:p>
          <a:p>
            <a:pPr marL="0" lvl="0" indent="0">
              <a:buNone/>
            </a:pPr>
            <a:r>
              <a:rPr lang="nl-NL" sz="2800" b="1">
                <a:latin typeface="Arial" panose="020B0604020202020204" pitchFamily="34" charset="0"/>
                <a:cs typeface="Arial" panose="020B0604020202020204" pitchFamily="34" charset="0"/>
              </a:rPr>
              <a:t>Richtlijn</a:t>
            </a:r>
          </a:p>
          <a:p>
            <a:r>
              <a:rPr lang="nl-NL" sz="2800">
                <a:latin typeface="Arial" panose="020B0604020202020204" pitchFamily="34" charset="0"/>
                <a:cs typeface="Arial" panose="020B0604020202020204" pitchFamily="34" charset="0"/>
              </a:rPr>
              <a:t>Lever tekstalternatieven voor alle niet-tekstuele content.</a:t>
            </a:r>
          </a:p>
          <a:p>
            <a:pPr marL="0" lvl="0" indent="0">
              <a:buNone/>
            </a:pPr>
            <a:endParaRPr lang="nl-NL" sz="2800">
              <a:latin typeface="Arial" panose="020B0604020202020204" pitchFamily="34" charset="0"/>
              <a:cs typeface="Arial" panose="020B0604020202020204" pitchFamily="34" charset="0"/>
            </a:endParaRPr>
          </a:p>
          <a:p>
            <a:pPr marL="0" lvl="0" indent="0">
              <a:buNone/>
            </a:pPr>
            <a:r>
              <a:rPr lang="nl-NL" sz="2800">
                <a:latin typeface="Arial" panose="020B0604020202020204" pitchFamily="34" charset="0"/>
                <a:cs typeface="Arial" panose="020B0604020202020204" pitchFamily="34" charset="0"/>
              </a:rPr>
              <a:t>Niet-tekstuele content: </a:t>
            </a:r>
          </a:p>
          <a:p>
            <a:pPr>
              <a:buFontTx/>
              <a:buChar char="-"/>
            </a:pPr>
            <a:r>
              <a:rPr lang="nl-NL" sz="2800">
                <a:latin typeface="Arial" panose="020B0604020202020204" pitchFamily="34" charset="0"/>
                <a:cs typeface="Arial" panose="020B0604020202020204" pitchFamily="34" charset="0"/>
              </a:rPr>
              <a:t>Afbeeldingen</a:t>
            </a:r>
          </a:p>
          <a:p>
            <a:pPr lvl="0">
              <a:buFontTx/>
              <a:buChar char="-"/>
            </a:pPr>
            <a:r>
              <a:rPr lang="nl-NL" sz="2800">
                <a:latin typeface="Arial" panose="020B0604020202020204" pitchFamily="34" charset="0"/>
                <a:cs typeface="Arial" panose="020B0604020202020204" pitchFamily="34" charset="0"/>
              </a:rPr>
              <a:t>Geluidsfragmenten en audio cues </a:t>
            </a:r>
          </a:p>
          <a:p>
            <a:pPr lvl="0">
              <a:buFontTx/>
              <a:buChar char="-"/>
            </a:pPr>
            <a:r>
              <a:rPr lang="nl-NL" sz="2800">
                <a:latin typeface="Arial" panose="020B0604020202020204" pitchFamily="34" charset="0"/>
                <a:cs typeface="Arial" panose="020B0604020202020204" pitchFamily="34" charset="0"/>
              </a:rPr>
              <a:t>(Video)</a:t>
            </a:r>
          </a:p>
          <a:p>
            <a:pPr marL="0" lvl="0" indent="0">
              <a:buNone/>
            </a:pPr>
            <a:endParaRPr lang="nl-NL" sz="2800" b="1">
              <a:latin typeface="Arial" panose="020B0604020202020204" pitchFamily="34" charset="0"/>
              <a:cs typeface="Arial" panose="020B0604020202020204" pitchFamily="34" charset="0"/>
            </a:endParaRPr>
          </a:p>
          <a:p>
            <a:pPr marL="0" indent="0">
              <a:buNone/>
            </a:pPr>
            <a:endParaRPr lang="nl-NL" sz="2800">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pic>
        <p:nvPicPr>
          <p:cNvPr id="5" name="Windows Ding">
            <a:hlinkClick r:id="" action="ppaction://media"/>
            <a:extLst>
              <a:ext uri="{FF2B5EF4-FFF2-40B4-BE49-F238E27FC236}">
                <a16:creationId xmlns:a16="http://schemas.microsoft.com/office/drawing/2014/main" id="{F78C338D-38E7-4CD6-B0B5-82A3FDAE321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88702" y="4332605"/>
            <a:ext cx="487363" cy="487363"/>
          </a:xfrm>
          <a:prstGeom prst="rect">
            <a:avLst/>
          </a:prstGeom>
        </p:spPr>
      </p:pic>
    </p:spTree>
    <p:extLst>
      <p:ext uri="{BB962C8B-B14F-4D97-AF65-F5344CB8AC3E}">
        <p14:creationId xmlns:p14="http://schemas.microsoft.com/office/powerpoint/2010/main" val="299873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jdelijke aanduiding voor tekst 2">
            <a:extLst>
              <a:ext uri="{FF2B5EF4-FFF2-40B4-BE49-F238E27FC236}">
                <a16:creationId xmlns:a16="http://schemas.microsoft.com/office/drawing/2014/main" id="{CFD4C97E-589D-4842-9A05-04E58A3FB399}"/>
              </a:ext>
            </a:extLst>
          </p:cNvPr>
          <p:cNvSpPr txBox="1">
            <a:spLocks noGrp="1"/>
          </p:cNvSpPr>
          <p:nvPr>
            <p:ph type="title" idx="4294967295"/>
          </p:nvPr>
        </p:nvSpPr>
        <p:spPr>
          <a:xfrm>
            <a:off x="723715" y="46612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Arial Black" panose="020B0A04020102020204" pitchFamily="34" charset="0"/>
                <a:ea typeface="+mj-ea"/>
                <a:cs typeface="Arial" panose="020B0604020202020204" pitchFamily="34" charset="0"/>
              </a:rPr>
              <a:t>PRAKTIJK: tekstalternatieven (4)</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8" name="Tekstvak 7" descr="Schema dat de structuur van WCAG 2.1 visualiseert met in de linker kolom de principes 1. Waarneembaar, 2. Bedienbaar, 3. Begrijpelijk en 4. Robuust. Daarnaast de richtlijnen die bij het prinicpe horen. Daarnaast staan de nummers van bijbehorende succescriteria genoemd. Deze nummers zijn verdeel over drie kolommen: Niveau A; Niveau AA en Niveau AAA. In het schema is het volgende benadrukt: Principe 3. Begrijpelijk, richtlijn 3.1 Leesbaar, Criterium 3.1.1 onder Niveau A en 3.1.2 onder Niveau AA. ">
            <a:extLst>
              <a:ext uri="{FF2B5EF4-FFF2-40B4-BE49-F238E27FC236}">
                <a16:creationId xmlns:a16="http://schemas.microsoft.com/office/drawing/2014/main" id="{ADF5D1C2-9FE3-469C-AD3B-3169B812E1A0}"/>
              </a:ext>
            </a:extLst>
          </p:cNvPr>
          <p:cNvSpPr txBox="1"/>
          <p:nvPr/>
        </p:nvSpPr>
        <p:spPr>
          <a:xfrm>
            <a:off x="723715" y="1100632"/>
            <a:ext cx="11080092" cy="1159676"/>
          </a:xfrm>
          <a:prstGeom prst="rect">
            <a:avLst/>
          </a:prstGeom>
          <a:noFill/>
        </p:spPr>
        <p:txBody>
          <a:bodyPr wrap="square" rtlCol="0">
            <a:spAutoFit/>
          </a:bodyPr>
          <a:lstStyle/>
          <a:p>
            <a:pPr lvl="0">
              <a:lnSpc>
                <a:spcPct val="107000"/>
              </a:lnSpc>
            </a:pPr>
            <a:r>
              <a:rPr lang="nl-NL" sz="2400" b="1">
                <a:effectLst/>
                <a:latin typeface="Arial" panose="020B0604020202020204" pitchFamily="34" charset="0"/>
                <a:ea typeface="Calibri" panose="020F0502020204030204" pitchFamily="34" charset="0"/>
                <a:cs typeface="Arial" panose="020B0604020202020204" pitchFamily="34" charset="0"/>
              </a:rPr>
              <a:t>WCAG 2.1</a:t>
            </a:r>
          </a:p>
          <a:p>
            <a:pPr lvl="0">
              <a:lnSpc>
                <a:spcPct val="107000"/>
              </a:lnSpc>
            </a:pPr>
            <a:r>
              <a:rPr lang="nl-NL" sz="2400">
                <a:latin typeface="Arial" panose="020B0604020202020204" pitchFamily="34" charset="0"/>
                <a:cs typeface="Arial" panose="020B0604020202020204" pitchFamily="34" charset="0"/>
              </a:rPr>
              <a:t>Criterium </a:t>
            </a:r>
            <a:r>
              <a:rPr lang="nl-NL" sz="2400">
                <a:effectLst/>
                <a:latin typeface="Arial" panose="020B0604020202020204" pitchFamily="34" charset="0"/>
                <a:ea typeface="Calibri" panose="020F0502020204030204" pitchFamily="34" charset="0"/>
                <a:cs typeface="Arial" panose="020B0604020202020204" pitchFamily="34" charset="0"/>
              </a:rPr>
              <a:t>1.1.1 Niet-tekstuele content</a:t>
            </a:r>
          </a:p>
          <a:p>
            <a:endParaRPr lang="nl-NL"/>
          </a:p>
        </p:txBody>
      </p:sp>
      <p:sp>
        <p:nvSpPr>
          <p:cNvPr id="2" name="Tijdelijke aanduiding voor tekst 1" descr="Schema dat de structuur van WCAG 2.1 visualiseert met in de linker kolom de principes 1. Waarneembaar, 2. Bedienbaar, 3. Begrijpelijk en 4. Robuust. Daarnaast de richtlijnen die bij het prinicpe horen. Daarnaast staan de nummers van bijbehorende succescriteria genoemd. Deze nummers zijn verdeel over drie kolommen: Niveau A; Niveau AA en Niveau AAA. In het schema is het volgende benadrukt: Principe 1 Waarneembaar, richtlijn 1.1 Tekstalternatieven, Criterium 1.1.1 Niet-tekstuele content onder Niveau A."/>
          <p:cNvSpPr>
            <a:spLocks noGrp="1"/>
          </p:cNvSpPr>
          <p:nvPr>
            <p:ph type="body" sz="quarter" idx="10"/>
          </p:nvPr>
        </p:nvSpPr>
        <p:spPr>
          <a:xfrm>
            <a:off x="723715" y="1293606"/>
            <a:ext cx="11246612" cy="5407445"/>
          </a:xfrm>
        </p:spPr>
        <p:txBody>
          <a:bodyPr>
            <a:noAutofit/>
          </a:bodyPr>
          <a:lstStyle/>
          <a:p>
            <a:pPr marL="0" indent="0">
              <a:buNone/>
            </a:pPr>
            <a:endParaRPr lang="nl-NL" sz="2800">
              <a:latin typeface="Arial" panose="020B0604020202020204" pitchFamily="34" charset="0"/>
              <a:cs typeface="Arial" panose="020B0604020202020204" pitchFamily="34" charset="0"/>
            </a:endParaRPr>
          </a:p>
          <a:p>
            <a:pPr marL="457200" lvl="1" indent="0">
              <a:buNone/>
            </a:pPr>
            <a:endParaRPr lang="nl-NL" sz="2800">
              <a:latin typeface="Arial" panose="020B0604020202020204" pitchFamily="34" charset="0"/>
              <a:cs typeface="Arial" panose="020B0604020202020204" pitchFamily="34" charset="0"/>
            </a:endParaRPr>
          </a:p>
          <a:p>
            <a:pPr marL="457200" lvl="1" indent="0">
              <a:buNone/>
            </a:pPr>
            <a:endParaRPr lang="nl-NL" sz="2800">
              <a:latin typeface="Arial" panose="020B0604020202020204" pitchFamily="34" charset="0"/>
              <a:cs typeface="Arial" panose="020B0604020202020204" pitchFamily="34" charset="0"/>
            </a:endParaRPr>
          </a:p>
          <a:p>
            <a:pPr marL="457200" lvl="1" indent="0">
              <a:buNone/>
            </a:pPr>
            <a:endParaRPr lang="nl-NL" sz="2800">
              <a:latin typeface="Arial" panose="020B0604020202020204" pitchFamily="34" charset="0"/>
              <a:cs typeface="Arial" panose="020B0604020202020204" pitchFamily="34" charset="0"/>
            </a:endParaRPr>
          </a:p>
          <a:p>
            <a:pPr lvl="1"/>
            <a:endParaRPr lang="nl-NL" sz="2400"/>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pic>
        <p:nvPicPr>
          <p:cNvPr id="6" name="Afbeelding 5">
            <a:extLst>
              <a:ext uri="{FF2B5EF4-FFF2-40B4-BE49-F238E27FC236}">
                <a16:creationId xmlns:a16="http://schemas.microsoft.com/office/drawing/2014/main" id="{E7EE7C45-D27D-4008-98CE-D2E6BA902F44}"/>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567"/>
          <a:stretch/>
        </p:blipFill>
        <p:spPr>
          <a:xfrm>
            <a:off x="832513" y="2037584"/>
            <a:ext cx="10587367" cy="4213091"/>
          </a:xfrm>
          <a:prstGeom prst="rect">
            <a:avLst/>
          </a:prstGeom>
        </p:spPr>
      </p:pic>
    </p:spTree>
    <p:extLst>
      <p:ext uri="{BB962C8B-B14F-4D97-AF65-F5344CB8AC3E}">
        <p14:creationId xmlns:p14="http://schemas.microsoft.com/office/powerpoint/2010/main" val="7387955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tekstalternatieven (5)</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7"/>
            <a:ext cx="11246612" cy="5147834"/>
          </a:xfrm>
        </p:spPr>
        <p:txBody>
          <a:bodyPr>
            <a:noAutofit/>
          </a:bodyPr>
          <a:lstStyle/>
          <a:p>
            <a:pPr marL="0" lvl="0" indent="0">
              <a:buNone/>
            </a:pPr>
            <a:endParaRPr lang="nl-NL" sz="2800" dirty="0">
              <a:latin typeface="Arial" panose="020B0604020202020204" pitchFamily="34" charset="0"/>
              <a:cs typeface="Arial" panose="020B0604020202020204" pitchFamily="34" charset="0"/>
            </a:endParaRPr>
          </a:p>
          <a:p>
            <a:pPr marL="0" lvl="0" indent="0">
              <a:buNone/>
            </a:pPr>
            <a:r>
              <a:rPr lang="nl-NL" sz="2800" b="1" dirty="0">
                <a:latin typeface="Arial" panose="020B0604020202020204" pitchFamily="34" charset="0"/>
                <a:cs typeface="Arial" panose="020B0604020202020204" pitchFamily="34" charset="0"/>
              </a:rPr>
              <a:t>Voor wie?</a:t>
            </a:r>
          </a:p>
          <a:p>
            <a:r>
              <a:rPr lang="nl-NL" sz="2800" dirty="0">
                <a:latin typeface="Arial" panose="020B0604020202020204" pitchFamily="34" charset="0"/>
                <a:cs typeface="Arial" panose="020B0604020202020204" pitchFamily="34" charset="0"/>
              </a:rPr>
              <a:t>Slechtziende of blinde gebruikers (niet-tekstueel: afbeeldingen)</a:t>
            </a:r>
          </a:p>
          <a:p>
            <a:r>
              <a:rPr lang="nl-NL" sz="2800" dirty="0">
                <a:latin typeface="Arial" panose="020B0604020202020204" pitchFamily="34" charset="0"/>
                <a:cs typeface="Arial" panose="020B0604020202020204" pitchFamily="34" charset="0"/>
              </a:rPr>
              <a:t>Slechthorende of dove gebruikers (niet-tekstueel: audio-cues)</a:t>
            </a:r>
          </a:p>
          <a:p>
            <a:r>
              <a:rPr lang="nl-NL" sz="2800" dirty="0">
                <a:latin typeface="Arial" panose="020B0604020202020204" pitchFamily="34" charset="0"/>
                <a:cs typeface="Arial" panose="020B0604020202020204" pitchFamily="34" charset="0"/>
              </a:rPr>
              <a:t>Gebruikers die moeite hebben om een afbeelding te begrijpen. </a:t>
            </a:r>
          </a:p>
          <a:p>
            <a:r>
              <a:rPr lang="nl-NL" sz="2800" dirty="0">
                <a:latin typeface="Arial" panose="020B0604020202020204" pitchFamily="34" charset="0"/>
                <a:cs typeface="Arial" panose="020B0604020202020204" pitchFamily="34" charset="0"/>
              </a:rPr>
              <a:t>Gebruikers in bepaalde situaties</a:t>
            </a:r>
          </a:p>
          <a:p>
            <a:r>
              <a:rPr lang="nl-NL" sz="2800" dirty="0">
                <a:latin typeface="Arial" panose="020B0604020202020204" pitchFamily="34" charset="0"/>
                <a:cs typeface="Arial" panose="020B0604020202020204" pitchFamily="34" charset="0"/>
              </a:rPr>
              <a:t>SEO-medewerkers</a:t>
            </a:r>
          </a:p>
          <a:p>
            <a:pPr marL="0" lvl="0" indent="0">
              <a:buNone/>
            </a:pPr>
            <a:endParaRPr lang="nl-NL" sz="2800" b="1" dirty="0">
              <a:latin typeface="Arial" panose="020B0604020202020204" pitchFamily="34" charset="0"/>
              <a:cs typeface="Arial" panose="020B0604020202020204" pitchFamily="34" charset="0"/>
            </a:endParaRPr>
          </a:p>
          <a:p>
            <a:pPr marL="0" indent="0">
              <a:buNone/>
            </a:pPr>
            <a:endParaRPr lang="nl-NL" sz="2800" dirty="0">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40478683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tekstalternatieven (6)</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800" b="1">
              <a:latin typeface="Arial" panose="020B0604020202020204" pitchFamily="34" charset="0"/>
              <a:cs typeface="Arial" panose="020B0604020202020204" pitchFamily="34" charset="0"/>
            </a:endParaRPr>
          </a:p>
          <a:p>
            <a:pPr marL="0" lvl="0" indent="0">
              <a:buNone/>
            </a:pPr>
            <a:r>
              <a:rPr lang="nl-NL" sz="2800" b="1">
                <a:latin typeface="Arial" panose="020B0604020202020204" pitchFamily="34" charset="0"/>
                <a:cs typeface="Arial" panose="020B0604020202020204" pitchFamily="34" charset="0"/>
              </a:rPr>
              <a:t>Wanneer?</a:t>
            </a:r>
          </a:p>
          <a:p>
            <a:r>
              <a:rPr lang="nl-NL" sz="2800">
                <a:latin typeface="Arial" panose="020B0604020202020204" pitchFamily="34" charset="0"/>
                <a:cs typeface="Arial" panose="020B0604020202020204" pitchFamily="34" charset="0"/>
              </a:rPr>
              <a:t>Uitgangspunt is: altijd </a:t>
            </a:r>
          </a:p>
          <a:p>
            <a:r>
              <a:rPr lang="nl-NL" sz="2800">
                <a:latin typeface="Arial" panose="020B0604020202020204" pitchFamily="34" charset="0"/>
                <a:cs typeface="Arial" panose="020B0604020202020204" pitchFamily="34" charset="0"/>
              </a:rPr>
              <a:t>Behalve als:</a:t>
            </a:r>
          </a:p>
          <a:p>
            <a:pPr lvl="1"/>
            <a:r>
              <a:rPr lang="nl-NL" sz="2800">
                <a:latin typeface="Arial" panose="020B0604020202020204" pitchFamily="34" charset="0"/>
                <a:cs typeface="Arial" panose="020B0604020202020204" pitchFamily="34" charset="0"/>
              </a:rPr>
              <a:t>Er geen informatie verloren gaat als de afbeelding weggelaten wordt. Voorbeeld: decoratieve afbeelding.</a:t>
            </a:r>
          </a:p>
          <a:p>
            <a:pPr lvl="1"/>
            <a:r>
              <a:rPr lang="nl-NL" sz="2800">
                <a:latin typeface="Arial" panose="020B0604020202020204" pitchFamily="34" charset="0"/>
                <a:cs typeface="Arial" panose="020B0604020202020204" pitchFamily="34" charset="0"/>
              </a:rPr>
              <a:t>Het tekstalternatief de functie belemmerd. Voorbeeld: CAPTCHA. </a:t>
            </a:r>
          </a:p>
          <a:p>
            <a:pPr lvl="1"/>
            <a:endParaRPr lang="nl-NL" sz="2800">
              <a:latin typeface="Arial" panose="020B0604020202020204" pitchFamily="34" charset="0"/>
              <a:cs typeface="Arial" panose="020B0604020202020204" pitchFamily="34" charset="0"/>
            </a:endParaRPr>
          </a:p>
          <a:p>
            <a:pPr marL="457200" lvl="1" indent="0">
              <a:buNone/>
            </a:pPr>
            <a:endParaRPr lang="nl-NL" sz="2800" b="1">
              <a:latin typeface="Arial" panose="020B0604020202020204" pitchFamily="34" charset="0"/>
              <a:cs typeface="Arial" panose="020B0604020202020204" pitchFamily="34" charset="0"/>
            </a:endParaRPr>
          </a:p>
          <a:p>
            <a:pPr marL="0" lvl="0" indent="0">
              <a:buNone/>
            </a:pPr>
            <a:endParaRPr lang="nl-NL" sz="2800" b="1">
              <a:latin typeface="Arial" panose="020B0604020202020204" pitchFamily="34" charset="0"/>
              <a:cs typeface="Arial" panose="020B0604020202020204" pitchFamily="34" charset="0"/>
            </a:endParaRPr>
          </a:p>
          <a:p>
            <a:pPr marL="0" indent="0">
              <a:buNone/>
            </a:pPr>
            <a:endParaRPr lang="nl-NL" sz="2800">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14078734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tekstalternatieven (7)</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687185"/>
            <a:ext cx="11246612" cy="4439296"/>
          </a:xfrm>
        </p:spPr>
        <p:txBody>
          <a:bodyPr>
            <a:noAutofit/>
          </a:bodyPr>
          <a:lstStyle/>
          <a:p>
            <a:pPr marL="0" lvl="0" indent="0">
              <a:buNone/>
            </a:pPr>
            <a:endParaRPr lang="nl-NL" sz="2800" b="1">
              <a:latin typeface="Arial" panose="020B0604020202020204" pitchFamily="34" charset="0"/>
              <a:cs typeface="Arial" panose="020B0604020202020204" pitchFamily="34" charset="0"/>
            </a:endParaRPr>
          </a:p>
          <a:p>
            <a:pPr marL="0" lvl="0" indent="0">
              <a:buNone/>
            </a:pPr>
            <a:r>
              <a:rPr lang="nl-NL" sz="2800" b="1">
                <a:latin typeface="Arial" panose="020B0604020202020204" pitchFamily="34" charset="0"/>
                <a:cs typeface="Arial" panose="020B0604020202020204" pitchFamily="34" charset="0"/>
              </a:rPr>
              <a:t>Technieken:</a:t>
            </a:r>
          </a:p>
          <a:p>
            <a:pPr marL="514350" indent="-514350">
              <a:buFont typeface="+mj-lt"/>
              <a:buAutoNum type="arabicPeriod"/>
            </a:pPr>
            <a:r>
              <a:rPr lang="nl-NL" sz="2800">
                <a:latin typeface="Arial" panose="020B0604020202020204" pitchFamily="34" charset="0"/>
                <a:cs typeface="Arial" panose="020B0604020202020204" pitchFamily="34" charset="0"/>
              </a:rPr>
              <a:t>Lopende tekst</a:t>
            </a:r>
          </a:p>
          <a:p>
            <a:pPr marL="514350" indent="-514350">
              <a:buFont typeface="+mj-lt"/>
              <a:buAutoNum type="arabicPeriod"/>
            </a:pPr>
            <a:r>
              <a:rPr lang="nl-NL" sz="2800">
                <a:latin typeface="Arial" panose="020B0604020202020204" pitchFamily="34" charset="0"/>
                <a:cs typeface="Arial" panose="020B0604020202020204" pitchFamily="34" charset="0"/>
              </a:rPr>
              <a:t>Alternatieve tekst</a:t>
            </a:r>
          </a:p>
          <a:p>
            <a:pPr marL="514350" indent="-514350">
              <a:buFont typeface="+mj-lt"/>
              <a:buAutoNum type="arabicPeriod"/>
            </a:pPr>
            <a:r>
              <a:rPr lang="nl-NL" sz="2800">
                <a:latin typeface="Arial" panose="020B0604020202020204" pitchFamily="34" charset="0"/>
                <a:cs typeface="Arial" panose="020B0604020202020204" pitchFamily="34" charset="0"/>
              </a:rPr>
              <a:t>Lange beeldbeschrijving</a:t>
            </a:r>
          </a:p>
          <a:p>
            <a:pPr marL="0" lvl="0" indent="0">
              <a:buNone/>
            </a:pPr>
            <a:endParaRPr lang="nl-NL" sz="2800" b="1">
              <a:latin typeface="Arial" panose="020B0604020202020204" pitchFamily="34" charset="0"/>
              <a:cs typeface="Arial" panose="020B0604020202020204" pitchFamily="34" charset="0"/>
            </a:endParaRPr>
          </a:p>
          <a:p>
            <a:pPr marL="457200" lvl="1" indent="0">
              <a:buNone/>
            </a:pPr>
            <a:endParaRPr lang="nl-NL" sz="2800" b="1">
              <a:latin typeface="Arial" panose="020B0604020202020204" pitchFamily="34" charset="0"/>
              <a:cs typeface="Arial" panose="020B0604020202020204" pitchFamily="34" charset="0"/>
            </a:endParaRPr>
          </a:p>
          <a:p>
            <a:pPr marL="0" lvl="0" indent="0">
              <a:buNone/>
            </a:pPr>
            <a:endParaRPr lang="nl-NL" sz="2800" b="1">
              <a:latin typeface="Arial" panose="020B0604020202020204" pitchFamily="34" charset="0"/>
              <a:cs typeface="Arial" panose="020B0604020202020204" pitchFamily="34" charset="0"/>
            </a:endParaRPr>
          </a:p>
          <a:p>
            <a:pPr marL="0" indent="0">
              <a:buNone/>
            </a:pPr>
            <a:endParaRPr lang="nl-NL" sz="2800">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18921566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tekstalternatieven (8)</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800" b="1">
              <a:latin typeface="Arial" panose="020B0604020202020204" pitchFamily="34" charset="0"/>
              <a:cs typeface="Arial" panose="020B0604020202020204" pitchFamily="34" charset="0"/>
            </a:endParaRPr>
          </a:p>
          <a:p>
            <a:pPr marL="0" lvl="0" indent="0">
              <a:buNone/>
            </a:pPr>
            <a:r>
              <a:rPr lang="nl-NL" sz="2800" b="1">
                <a:latin typeface="Arial" panose="020B0604020202020204" pitchFamily="34" charset="0"/>
                <a:cs typeface="Arial" panose="020B0604020202020204" pitchFamily="34" charset="0"/>
              </a:rPr>
              <a:t>Techniek – 1. Lopende tekst</a:t>
            </a:r>
          </a:p>
          <a:p>
            <a:pPr marL="228600" lvl="1">
              <a:spcBef>
                <a:spcPts val="1000"/>
              </a:spcBef>
              <a:buClr>
                <a:srgbClr val="FF6600"/>
              </a:buClr>
            </a:pPr>
            <a:r>
              <a:rPr lang="nl-NL" sz="2800">
                <a:latin typeface="Arial" panose="020B0604020202020204" pitchFamily="34" charset="0"/>
                <a:cs typeface="Arial" panose="020B0604020202020204" pitchFamily="34" charset="0"/>
              </a:rPr>
              <a:t>Beschrijf de afbeelding in de tekst rondom of verwijzend naar de afbeelding. </a:t>
            </a:r>
          </a:p>
          <a:p>
            <a:pPr marL="228600" lvl="1">
              <a:spcBef>
                <a:spcPts val="1000"/>
              </a:spcBef>
              <a:buClr>
                <a:srgbClr val="FF6600"/>
              </a:buClr>
            </a:pPr>
            <a:r>
              <a:rPr lang="nl-NL" sz="2800">
                <a:latin typeface="Arial" panose="020B0604020202020204" pitchFamily="34" charset="0"/>
                <a:cs typeface="Arial" panose="020B0604020202020204" pitchFamily="34" charset="0"/>
              </a:rPr>
              <a:t>Meest inclusief</a:t>
            </a:r>
          </a:p>
          <a:p>
            <a:pPr marL="228600" lvl="1">
              <a:spcBef>
                <a:spcPts val="1000"/>
              </a:spcBef>
              <a:buClr>
                <a:srgbClr val="FF6600"/>
              </a:buClr>
            </a:pPr>
            <a:r>
              <a:rPr lang="nl-NL" sz="2800">
                <a:latin typeface="Arial" panose="020B0604020202020204" pitchFamily="34" charset="0"/>
                <a:cs typeface="Arial" panose="020B0604020202020204" pitchFamily="34" charset="0"/>
              </a:rPr>
              <a:t>Waarneembaar (bruikbaar) voor iedereen</a:t>
            </a:r>
          </a:p>
          <a:p>
            <a:pPr marL="457200" lvl="1" indent="0">
              <a:buNone/>
            </a:pPr>
            <a:endParaRPr lang="nl-NL" sz="2800">
              <a:latin typeface="Arial" panose="020B0604020202020204" pitchFamily="34" charset="0"/>
              <a:cs typeface="Arial" panose="020B0604020202020204" pitchFamily="34" charset="0"/>
            </a:endParaRPr>
          </a:p>
          <a:p>
            <a:pPr marL="0" lvl="0" indent="0">
              <a:buNone/>
            </a:pPr>
            <a:endParaRPr lang="nl-NL" sz="2800" b="1">
              <a:latin typeface="Arial" panose="020B0604020202020204" pitchFamily="34" charset="0"/>
              <a:cs typeface="Arial" panose="020B0604020202020204" pitchFamily="34" charset="0"/>
            </a:endParaRPr>
          </a:p>
          <a:p>
            <a:pPr marL="457200" lvl="1" indent="0">
              <a:buNone/>
            </a:pPr>
            <a:endParaRPr lang="nl-NL" sz="2800" b="1">
              <a:latin typeface="Arial" panose="020B0604020202020204" pitchFamily="34" charset="0"/>
              <a:cs typeface="Arial" panose="020B0604020202020204" pitchFamily="34" charset="0"/>
            </a:endParaRPr>
          </a:p>
          <a:p>
            <a:pPr marL="0" lvl="0" indent="0">
              <a:buNone/>
            </a:pPr>
            <a:endParaRPr lang="nl-NL" sz="2800" b="1">
              <a:latin typeface="Arial" panose="020B0604020202020204" pitchFamily="34" charset="0"/>
              <a:cs typeface="Arial" panose="020B0604020202020204" pitchFamily="34" charset="0"/>
            </a:endParaRPr>
          </a:p>
          <a:p>
            <a:pPr marL="0" indent="0">
              <a:buNone/>
            </a:pPr>
            <a:endParaRPr lang="nl-NL" sz="2800">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40689680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tekstalternatieven (9)</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800" b="1">
              <a:latin typeface="Arial" panose="020B0604020202020204" pitchFamily="34" charset="0"/>
              <a:cs typeface="Arial" panose="020B0604020202020204" pitchFamily="34" charset="0"/>
            </a:endParaRPr>
          </a:p>
          <a:p>
            <a:pPr marL="0" lvl="0" indent="0">
              <a:buNone/>
            </a:pPr>
            <a:r>
              <a:rPr lang="nl-NL" sz="2800" b="1">
                <a:latin typeface="Arial" panose="020B0604020202020204" pitchFamily="34" charset="0"/>
                <a:cs typeface="Arial" panose="020B0604020202020204" pitchFamily="34" charset="0"/>
              </a:rPr>
              <a:t>Techniek – 2. alternatieve tekst</a:t>
            </a:r>
          </a:p>
          <a:p>
            <a:r>
              <a:rPr lang="nl-NL" sz="2800">
                <a:latin typeface="Arial" panose="020B0604020202020204" pitchFamily="34" charset="0"/>
                <a:cs typeface="Arial" panose="020B0604020202020204" pitchFamily="34" charset="0"/>
              </a:rPr>
              <a:t>Inhoudelijke beschrijving</a:t>
            </a:r>
          </a:p>
          <a:p>
            <a:r>
              <a:rPr lang="nl-NL" sz="2800">
                <a:latin typeface="Arial" panose="020B0604020202020204" pitchFamily="34" charset="0"/>
                <a:cs typeface="Arial" panose="020B0604020202020204" pitchFamily="34" charset="0"/>
              </a:rPr>
              <a:t>Kort (tweetlengte)</a:t>
            </a:r>
          </a:p>
          <a:p>
            <a:r>
              <a:rPr lang="nl-NL" sz="2800">
                <a:latin typeface="Arial" panose="020B0604020202020204" pitchFamily="34" charset="0"/>
                <a:cs typeface="Arial" panose="020B0604020202020204" pitchFamily="34" charset="0"/>
              </a:rPr>
              <a:t>Zonder opmaak</a:t>
            </a:r>
          </a:p>
          <a:p>
            <a:endParaRPr lang="nl-NL" sz="2800">
              <a:latin typeface="Arial" panose="020B0604020202020204" pitchFamily="34" charset="0"/>
              <a:cs typeface="Arial" panose="020B0604020202020204" pitchFamily="34" charset="0"/>
            </a:endParaRPr>
          </a:p>
          <a:p>
            <a:r>
              <a:rPr lang="nl-NL" sz="2800">
                <a:latin typeface="Arial" panose="020B0604020202020204" pitchFamily="34" charset="0"/>
                <a:cs typeface="Arial" panose="020B0604020202020204" pitchFamily="34" charset="0"/>
              </a:rPr>
              <a:t>Toepassing:</a:t>
            </a:r>
          </a:p>
          <a:p>
            <a:pPr lvl="1"/>
            <a:r>
              <a:rPr lang="nl-NL" sz="2800">
                <a:latin typeface="Arial" panose="020B0604020202020204" pitchFamily="34" charset="0"/>
                <a:cs typeface="Arial" panose="020B0604020202020204" pitchFamily="34" charset="0"/>
              </a:rPr>
              <a:t>HTML (EPUB)</a:t>
            </a:r>
          </a:p>
          <a:p>
            <a:pPr lvl="2"/>
            <a:r>
              <a:rPr lang="nl-NL" sz="2800">
                <a:latin typeface="Arial" panose="020B0604020202020204" pitchFamily="34" charset="0"/>
                <a:cs typeface="Arial" panose="020B0604020202020204" pitchFamily="34" charset="0"/>
              </a:rPr>
              <a:t>Alt-attribuut in &lt;</a:t>
            </a:r>
            <a:r>
              <a:rPr lang="nl-NL" sz="2800" err="1">
                <a:latin typeface="Arial" panose="020B0604020202020204" pitchFamily="34" charset="0"/>
                <a:cs typeface="Arial" panose="020B0604020202020204" pitchFamily="34" charset="0"/>
              </a:rPr>
              <a:t>img</a:t>
            </a:r>
            <a:r>
              <a:rPr lang="nl-NL" sz="2800">
                <a:latin typeface="Arial" panose="020B0604020202020204" pitchFamily="34" charset="0"/>
                <a:cs typeface="Arial" panose="020B0604020202020204" pitchFamily="34" charset="0"/>
              </a:rPr>
              <a:t>/&gt;</a:t>
            </a:r>
          </a:p>
          <a:p>
            <a:pPr lvl="1"/>
            <a:r>
              <a:rPr lang="nl-NL" sz="2800">
                <a:latin typeface="Arial" panose="020B0604020202020204" pitchFamily="34" charset="0"/>
                <a:cs typeface="Arial" panose="020B0604020202020204" pitchFamily="34" charset="0"/>
              </a:rPr>
              <a:t>Word </a:t>
            </a:r>
          </a:p>
          <a:p>
            <a:pPr lvl="2"/>
            <a:r>
              <a:rPr lang="nl-NL" sz="2800">
                <a:latin typeface="Arial" panose="020B0604020202020204" pitchFamily="34" charset="0"/>
                <a:cs typeface="Arial" panose="020B0604020202020204" pitchFamily="34" charset="0"/>
              </a:rPr>
              <a:t>Alternatieve tekst toevoegen </a:t>
            </a:r>
          </a:p>
          <a:p>
            <a:pPr marL="0" lvl="0" indent="0">
              <a:buNone/>
            </a:pPr>
            <a:endParaRPr lang="nl-NL" sz="2800" b="1">
              <a:latin typeface="Arial" panose="020B0604020202020204" pitchFamily="34" charset="0"/>
              <a:cs typeface="Arial" panose="020B0604020202020204" pitchFamily="34" charset="0"/>
            </a:endParaRPr>
          </a:p>
          <a:p>
            <a:pPr marL="457200" lvl="1" indent="0">
              <a:buNone/>
            </a:pPr>
            <a:endParaRPr lang="nl-NL" sz="2800" b="1">
              <a:latin typeface="Arial" panose="020B0604020202020204" pitchFamily="34" charset="0"/>
              <a:cs typeface="Arial" panose="020B0604020202020204" pitchFamily="34" charset="0"/>
            </a:endParaRPr>
          </a:p>
          <a:p>
            <a:pPr marL="0" lvl="0" indent="0">
              <a:buNone/>
            </a:pPr>
            <a:endParaRPr lang="nl-NL" sz="2800" b="1">
              <a:latin typeface="Arial" panose="020B0604020202020204" pitchFamily="34" charset="0"/>
              <a:cs typeface="Arial" panose="020B0604020202020204" pitchFamily="34" charset="0"/>
            </a:endParaRPr>
          </a:p>
          <a:p>
            <a:pPr marL="0" indent="0">
              <a:buNone/>
            </a:pPr>
            <a:endParaRPr lang="nl-NL" sz="2800">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42887195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tekstalternatieven (10)</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800" b="1">
              <a:latin typeface="Arial" panose="020B0604020202020204" pitchFamily="34" charset="0"/>
              <a:cs typeface="Arial" panose="020B0604020202020204" pitchFamily="34" charset="0"/>
            </a:endParaRPr>
          </a:p>
          <a:p>
            <a:pPr marL="0" lvl="0" indent="0">
              <a:buNone/>
            </a:pPr>
            <a:r>
              <a:rPr lang="nl-NL" sz="2800" b="1">
                <a:latin typeface="Arial" panose="020B0604020202020204" pitchFamily="34" charset="0"/>
                <a:cs typeface="Arial" panose="020B0604020202020204" pitchFamily="34" charset="0"/>
              </a:rPr>
              <a:t>Techniek – 3. lange beeldbeschrijving</a:t>
            </a:r>
          </a:p>
          <a:p>
            <a:r>
              <a:rPr lang="nl-NL" sz="2800">
                <a:latin typeface="Arial" panose="020B0604020202020204" pitchFamily="34" charset="0"/>
                <a:cs typeface="Arial" panose="020B0604020202020204" pitchFamily="34" charset="0"/>
              </a:rPr>
              <a:t>Gedetailleerde beeldbeschrijving</a:t>
            </a:r>
          </a:p>
          <a:p>
            <a:r>
              <a:rPr lang="nl-NL" sz="2800">
                <a:latin typeface="Arial" panose="020B0604020202020204" pitchFamily="34" charset="0"/>
                <a:cs typeface="Arial" panose="020B0604020202020204" pitchFamily="34" charset="0"/>
              </a:rPr>
              <a:t>Als alternatieve tekst te weinig mogelijkheden biedt om de afbeelding te omschrijven. </a:t>
            </a:r>
          </a:p>
          <a:p>
            <a:r>
              <a:rPr lang="nl-NL" sz="2800">
                <a:latin typeface="Arial" panose="020B0604020202020204" pitchFamily="34" charset="0"/>
                <a:cs typeface="Arial" panose="020B0604020202020204" pitchFamily="34" charset="0"/>
              </a:rPr>
              <a:t> Opmaak &amp; </a:t>
            </a:r>
            <a:r>
              <a:rPr lang="nl-NL" sz="2800" err="1">
                <a:latin typeface="Arial" panose="020B0604020202020204" pitchFamily="34" charset="0"/>
                <a:cs typeface="Arial" panose="020B0604020202020204" pitchFamily="34" charset="0"/>
              </a:rPr>
              <a:t>structuur-elementen</a:t>
            </a:r>
            <a:endParaRPr lang="nl-NL" sz="2800">
              <a:latin typeface="Arial" panose="020B0604020202020204" pitchFamily="34" charset="0"/>
              <a:cs typeface="Arial" panose="020B0604020202020204" pitchFamily="34" charset="0"/>
            </a:endParaRPr>
          </a:p>
          <a:p>
            <a:pPr lvl="1"/>
            <a:r>
              <a:rPr lang="nl-NL" sz="2800">
                <a:latin typeface="Arial" panose="020B0604020202020204" pitchFamily="34" charset="0"/>
                <a:cs typeface="Arial" panose="020B0604020202020204" pitchFamily="34" charset="0"/>
              </a:rPr>
              <a:t>Koppen, tabellen, lijsten et cetera</a:t>
            </a:r>
          </a:p>
          <a:p>
            <a:endParaRPr lang="nl-NL" sz="2800">
              <a:latin typeface="Arial" panose="020B0604020202020204" pitchFamily="34" charset="0"/>
              <a:cs typeface="Arial" panose="020B0604020202020204" pitchFamily="34" charset="0"/>
            </a:endParaRPr>
          </a:p>
          <a:p>
            <a:r>
              <a:rPr lang="nl-NL" sz="2800">
                <a:latin typeface="Arial" panose="020B0604020202020204" pitchFamily="34" charset="0"/>
                <a:cs typeface="Arial" panose="020B0604020202020204" pitchFamily="34" charset="0"/>
              </a:rPr>
              <a:t>Toepassing</a:t>
            </a:r>
          </a:p>
          <a:p>
            <a:pPr lvl="1"/>
            <a:r>
              <a:rPr lang="nl-NL" sz="2800">
                <a:latin typeface="Arial" panose="020B0604020202020204" pitchFamily="34" charset="0"/>
                <a:cs typeface="Arial" panose="020B0604020202020204" pitchFamily="34" charset="0"/>
              </a:rPr>
              <a:t>Best </a:t>
            </a:r>
            <a:r>
              <a:rPr lang="nl-NL" sz="2800" err="1">
                <a:latin typeface="Arial" panose="020B0604020202020204" pitchFamily="34" charset="0"/>
                <a:cs typeface="Arial" panose="020B0604020202020204" pitchFamily="34" charset="0"/>
              </a:rPr>
              <a:t>practice</a:t>
            </a:r>
            <a:r>
              <a:rPr lang="nl-NL" sz="2800">
                <a:latin typeface="Arial" panose="020B0604020202020204" pitchFamily="34" charset="0"/>
                <a:cs typeface="Arial" panose="020B0604020202020204" pitchFamily="34" charset="0"/>
              </a:rPr>
              <a:t>: in-/uitklapbaar</a:t>
            </a:r>
          </a:p>
          <a:p>
            <a:pPr lvl="1"/>
            <a:r>
              <a:rPr lang="nl-NL" sz="2800">
                <a:latin typeface="Arial" panose="020B0604020202020204" pitchFamily="34" charset="0"/>
                <a:cs typeface="Arial" panose="020B0604020202020204" pitchFamily="34" charset="0"/>
              </a:rPr>
              <a:t>Via link naar pagina / tekstblok / externe bron</a:t>
            </a:r>
          </a:p>
          <a:p>
            <a:pPr marL="0" lvl="0" indent="0">
              <a:buNone/>
            </a:pPr>
            <a:endParaRPr lang="nl-NL" sz="2800" b="1">
              <a:latin typeface="Arial" panose="020B0604020202020204" pitchFamily="34" charset="0"/>
              <a:cs typeface="Arial" panose="020B0604020202020204" pitchFamily="34" charset="0"/>
            </a:endParaRPr>
          </a:p>
          <a:p>
            <a:pPr marL="457200" lvl="1" indent="0">
              <a:buNone/>
            </a:pPr>
            <a:endParaRPr lang="nl-NL" sz="2800" b="1">
              <a:latin typeface="Arial" panose="020B0604020202020204" pitchFamily="34" charset="0"/>
              <a:cs typeface="Arial" panose="020B0604020202020204" pitchFamily="34" charset="0"/>
            </a:endParaRPr>
          </a:p>
          <a:p>
            <a:pPr marL="0" lvl="0" indent="0">
              <a:buNone/>
            </a:pPr>
            <a:endParaRPr lang="nl-NL" sz="2800" b="1">
              <a:latin typeface="Arial" panose="020B0604020202020204" pitchFamily="34" charset="0"/>
              <a:cs typeface="Arial" panose="020B0604020202020204" pitchFamily="34" charset="0"/>
            </a:endParaRPr>
          </a:p>
          <a:p>
            <a:pPr marL="0" indent="0">
              <a:buNone/>
            </a:pPr>
            <a:endParaRPr lang="nl-NL" sz="2800">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25003453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tekstalternatieven (11)</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800" b="1">
              <a:latin typeface="Arial" panose="020B0604020202020204" pitchFamily="34" charset="0"/>
              <a:cs typeface="Arial" panose="020B0604020202020204" pitchFamily="34" charset="0"/>
            </a:endParaRPr>
          </a:p>
          <a:p>
            <a:pPr marL="0" lvl="0" indent="0">
              <a:buNone/>
            </a:pPr>
            <a:r>
              <a:rPr lang="nl-NL" sz="2800" b="1">
                <a:latin typeface="Arial" panose="020B0604020202020204" pitchFamily="34" charset="0"/>
                <a:cs typeface="Arial" panose="020B0604020202020204" pitchFamily="34" charset="0"/>
              </a:rPr>
              <a:t>Technieken:</a:t>
            </a:r>
          </a:p>
          <a:p>
            <a:pPr marL="514350" indent="-514350">
              <a:buFont typeface="+mj-lt"/>
              <a:buAutoNum type="arabicPeriod"/>
            </a:pPr>
            <a:r>
              <a:rPr lang="nl-NL" sz="2800">
                <a:latin typeface="Arial" panose="020B0604020202020204" pitchFamily="34" charset="0"/>
                <a:cs typeface="Arial" panose="020B0604020202020204" pitchFamily="34" charset="0"/>
              </a:rPr>
              <a:t>Lopende tekst – waarneembaar voor iedereen</a:t>
            </a:r>
          </a:p>
          <a:p>
            <a:pPr marL="514350" indent="-514350">
              <a:buFont typeface="+mj-lt"/>
              <a:buAutoNum type="arabicPeriod"/>
            </a:pPr>
            <a:r>
              <a:rPr lang="nl-NL" sz="2800">
                <a:latin typeface="Arial" panose="020B0604020202020204" pitchFamily="34" charset="0"/>
                <a:cs typeface="Arial" panose="020B0604020202020204" pitchFamily="34" charset="0"/>
              </a:rPr>
              <a:t>Alternatieve tekst – waarneembaar met hulptechnologie</a:t>
            </a:r>
          </a:p>
          <a:p>
            <a:pPr marL="514350" indent="-514350">
              <a:buFont typeface="+mj-lt"/>
              <a:buAutoNum type="arabicPeriod"/>
            </a:pPr>
            <a:r>
              <a:rPr lang="nl-NL" sz="2800">
                <a:latin typeface="Arial" panose="020B0604020202020204" pitchFamily="34" charset="0"/>
                <a:cs typeface="Arial" panose="020B0604020202020204" pitchFamily="34" charset="0"/>
              </a:rPr>
              <a:t>Lange beeldbeschrijving – waarneembaar maar naar keuze</a:t>
            </a:r>
          </a:p>
          <a:p>
            <a:endParaRPr lang="nl-NL" sz="2800">
              <a:latin typeface="Arial" panose="020B0604020202020204" pitchFamily="34" charset="0"/>
              <a:cs typeface="Arial" panose="020B0604020202020204" pitchFamily="34" charset="0"/>
            </a:endParaRPr>
          </a:p>
          <a:p>
            <a:pPr marL="457200" lvl="1" indent="0">
              <a:buNone/>
            </a:pPr>
            <a:endParaRPr lang="nl-NL" sz="2800" b="1">
              <a:latin typeface="Arial" panose="020B0604020202020204" pitchFamily="34" charset="0"/>
              <a:cs typeface="Arial" panose="020B0604020202020204" pitchFamily="34" charset="0"/>
            </a:endParaRPr>
          </a:p>
          <a:p>
            <a:pPr marL="0" lvl="0" indent="0">
              <a:buNone/>
            </a:pPr>
            <a:r>
              <a:rPr lang="nl-NL" sz="2800">
                <a:latin typeface="Arial" panose="020B0604020202020204" pitchFamily="34" charset="0"/>
                <a:cs typeface="Arial" panose="020B0604020202020204" pitchFamily="34" charset="0"/>
              </a:rPr>
              <a:t>Combineer methodes. Let op:</a:t>
            </a:r>
          </a:p>
          <a:p>
            <a:pPr lvl="0">
              <a:buFontTx/>
              <a:buChar char="-"/>
            </a:pPr>
            <a:r>
              <a:rPr lang="nl-NL" sz="2800">
                <a:latin typeface="Arial" panose="020B0604020202020204" pitchFamily="34" charset="0"/>
                <a:cs typeface="Arial" panose="020B0604020202020204" pitchFamily="34" charset="0"/>
              </a:rPr>
              <a:t>Geen overlap</a:t>
            </a:r>
          </a:p>
          <a:p>
            <a:pPr marL="0" lvl="0" indent="0">
              <a:buNone/>
            </a:pPr>
            <a:endParaRPr lang="nl-NL" sz="2800" b="1">
              <a:latin typeface="Arial" panose="020B0604020202020204" pitchFamily="34" charset="0"/>
              <a:cs typeface="Arial" panose="020B0604020202020204" pitchFamily="34" charset="0"/>
            </a:endParaRPr>
          </a:p>
          <a:p>
            <a:pPr marL="0" indent="0">
              <a:buNone/>
            </a:pPr>
            <a:endParaRPr lang="nl-NL" sz="2800">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14013396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D5F1A684-1EF9-47D6-BD8C-7632CA5502A5}"/>
              </a:ext>
              <a:ext uri="{C183D7F6-B498-43B3-948B-1728B52AA6E4}">
                <adec:decorative xmlns:adec="http://schemas.microsoft.com/office/drawing/2017/decorative" val="1"/>
              </a:ext>
            </a:extLst>
          </p:cNvPr>
          <p:cNvSpPr>
            <a:spLocks noGrp="1"/>
          </p:cNvSpPr>
          <p:nvPr>
            <p:ph type="body" sz="quarter" idx="10"/>
          </p:nvPr>
        </p:nvSpPr>
        <p:spPr/>
        <p:txBody>
          <a:bodyPr>
            <a:normAutofit/>
          </a:bodyPr>
          <a:lstStyle/>
          <a:p>
            <a:pPr marL="0" indent="0">
              <a:buNone/>
            </a:pPr>
            <a:endParaRPr lang="nl-NL" sz="2800">
              <a:latin typeface="Arial" panose="020B0604020202020204" pitchFamily="34" charset="0"/>
              <a:cs typeface="Arial" panose="020B0604020202020204" pitchFamily="34" charset="0"/>
            </a:endParaRPr>
          </a:p>
        </p:txBody>
      </p:sp>
      <p:sp>
        <p:nvSpPr>
          <p:cNvPr id="2" name="Titel 1">
            <a:extLst>
              <a:ext uri="{FF2B5EF4-FFF2-40B4-BE49-F238E27FC236}">
                <a16:creationId xmlns:a16="http://schemas.microsoft.com/office/drawing/2014/main" id="{558815EA-5AA2-4564-8F54-5391B8308D40}"/>
              </a:ext>
            </a:extLst>
          </p:cNvPr>
          <p:cNvSpPr>
            <a:spLocks noGrp="1"/>
          </p:cNvSpPr>
          <p:nvPr>
            <p:ph type="title" idx="4294967295"/>
          </p:nvPr>
        </p:nvSpPr>
        <p:spPr>
          <a:xfrm>
            <a:off x="556846" y="-1721582"/>
            <a:ext cx="11635154" cy="1325563"/>
          </a:xfrm>
        </p:spPr>
        <p:txBody>
          <a:bodyPr/>
          <a:lstStyle/>
          <a:p>
            <a:r>
              <a:rPr lang="nl-NL"/>
              <a:t>Demo: video met hoorbare beeldbeschrijvingen</a:t>
            </a:r>
          </a:p>
        </p:txBody>
      </p:sp>
      <p:pic>
        <p:nvPicPr>
          <p:cNvPr id="4" name="TPUB2 Workshop2a Tekstalternatieve" descr="Schermopname waarbij NVDA een webpagina voorleest. ">
            <a:hlinkClick r:id="" action="ppaction://media"/>
            <a:extLst>
              <a:ext uri="{FF2B5EF4-FFF2-40B4-BE49-F238E27FC236}">
                <a16:creationId xmlns:a16="http://schemas.microsoft.com/office/drawing/2014/main" id="{436E6A02-FF95-4F3A-9D83-750D9F1189E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5324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1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464614" y="1783959"/>
            <a:ext cx="4087306" cy="2889114"/>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defRPr/>
            </a:pPr>
            <a:r>
              <a:rPr lang="en-US" sz="5400">
                <a:latin typeface="Arial" panose="020B0604020202020204" pitchFamily="34" charset="0"/>
                <a:cs typeface="Arial" panose="020B0604020202020204" pitchFamily="34" charset="0"/>
              </a:rPr>
              <a:t>PRAKTIJK:</a:t>
            </a:r>
            <a:br>
              <a:rPr lang="en-US" sz="5400">
                <a:latin typeface="Arial" panose="020B0604020202020204" pitchFamily="34" charset="0"/>
                <a:cs typeface="Arial" panose="020B0604020202020204" pitchFamily="34" charset="0"/>
              </a:rPr>
            </a:br>
            <a:r>
              <a:rPr lang="en-US" sz="5400">
                <a:latin typeface="Arial" panose="020B0604020202020204" pitchFamily="34" charset="0"/>
                <a:cs typeface="Arial" panose="020B0604020202020204" pitchFamily="34" charset="0"/>
              </a:rPr>
              <a:t>paginatitel</a:t>
            </a:r>
            <a:endParaRPr kumimoji="0" lang="en-US" sz="5400" b="1" i="0" u="none" strike="noStrike" cap="none" spc="0" normalizeH="0" baseline="0" noProof="0">
              <a:ln>
                <a:noFill/>
              </a:ln>
              <a:effectLst/>
              <a:uLnTx/>
              <a:uFillTx/>
              <a:latin typeface="Arial" panose="020B0604020202020204" pitchFamily="34" charset="0"/>
              <a:cs typeface="Arial" panose="020B0604020202020204" pitchFamily="34" charset="0"/>
            </a:endParaRPr>
          </a:p>
        </p:txBody>
      </p:sp>
      <p:sp>
        <p:nvSpPr>
          <p:cNvPr id="8"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Afbeelding 5">
            <a:extLst>
              <a:ext uri="{FF2B5EF4-FFF2-40B4-BE49-F238E27FC236}">
                <a16:creationId xmlns:a16="http://schemas.microsoft.com/office/drawing/2014/main" id="{D65C6F2F-0B0C-40D1-A736-F1818E0BC77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8568" r="7648" b="-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1371086224"/>
      </p:ext>
    </p:extLst>
  </p:cSld>
  <p:clrMapOvr>
    <a:overrideClrMapping bg1="dk1" tx1="lt1" bg2="dk2" tx2="lt2" accent1="accent1" accent2="accent2" accent3="accent3" accent4="accent4" accent5="accent5" accent6="accent6" hlink="hlink" folHlink="folHlink"/>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tekstalternatieven (12)</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
        <p:nvSpPr>
          <p:cNvPr id="8" name="Tekstvak 7">
            <a:extLst>
              <a:ext uri="{FF2B5EF4-FFF2-40B4-BE49-F238E27FC236}">
                <a16:creationId xmlns:a16="http://schemas.microsoft.com/office/drawing/2014/main" id="{625C790B-58AD-40FF-BB34-44D7BEFAD546}"/>
              </a:ext>
            </a:extLst>
          </p:cNvPr>
          <p:cNvSpPr txBox="1"/>
          <p:nvPr/>
        </p:nvSpPr>
        <p:spPr>
          <a:xfrm>
            <a:off x="723715" y="1071348"/>
            <a:ext cx="6096000" cy="523220"/>
          </a:xfrm>
          <a:prstGeom prst="rect">
            <a:avLst/>
          </a:prstGeom>
          <a:noFill/>
        </p:spPr>
        <p:txBody>
          <a:bodyPr wrap="square">
            <a:spAutoFit/>
          </a:bodyPr>
          <a:lstStyle/>
          <a:p>
            <a:pPr marL="0" lvl="0" indent="0">
              <a:buNone/>
            </a:pPr>
            <a:r>
              <a:rPr lang="nl-NL" sz="2800" b="1">
                <a:latin typeface="Arial" panose="020B0604020202020204" pitchFamily="34" charset="0"/>
                <a:cs typeface="Arial" panose="020B0604020202020204" pitchFamily="34" charset="0"/>
              </a:rPr>
              <a:t>Voorbeeld lange beeldbeschrijving</a:t>
            </a:r>
          </a:p>
        </p:txBody>
      </p:sp>
      <p:pic>
        <p:nvPicPr>
          <p:cNvPr id="1028" name="Picture 4" descr="Beeldbeschrijving op de volgende dia">
            <a:extLst>
              <a:ext uri="{FF2B5EF4-FFF2-40B4-BE49-F238E27FC236}">
                <a16:creationId xmlns:a16="http://schemas.microsoft.com/office/drawing/2014/main" id="{A3219699-056D-442F-B823-B8A3A7DF11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90" y="1687184"/>
            <a:ext cx="5962425" cy="45460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ijdelijke aanduiding voor tekst 1">
            <a:extLst>
              <a:ext uri="{FF2B5EF4-FFF2-40B4-BE49-F238E27FC236}">
                <a16:creationId xmlns:a16="http://schemas.microsoft.com/office/drawing/2014/main" id="{931E7800-DAC9-4BFB-B9F6-CA80145B2D8B}"/>
              </a:ext>
            </a:extLst>
          </p:cNvPr>
          <p:cNvSpPr txBox="1">
            <a:spLocks/>
          </p:cNvSpPr>
          <p:nvPr/>
        </p:nvSpPr>
        <p:spPr>
          <a:xfrm>
            <a:off x="7042286" y="1687184"/>
            <a:ext cx="4772343" cy="47687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F6600"/>
              </a:buClr>
              <a:buFont typeface="Arial" panose="020B0604020202020204" pitchFamily="34" charset="0"/>
              <a:buChar char="•"/>
              <a:defRPr sz="2200" kern="1200">
                <a:solidFill>
                  <a:schemeClr val="tx1"/>
                </a:solidFill>
                <a:latin typeface="Avenir LT Std 55 Roman" panose="020B0503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venir LT Std 55 Roman" panose="020B0503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venir LT Std 55 Roman" panose="020B0503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venir LT Std 55 Roman" panose="020B0503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venir LT Std 55 Roman" panose="020B0503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nl-NL" sz="2800" b="1">
                <a:latin typeface="Arial" panose="020B0604020202020204" pitchFamily="34" charset="0"/>
                <a:cs typeface="Arial" panose="020B0604020202020204" pitchFamily="34" charset="0"/>
              </a:rPr>
              <a:t>Vraag: </a:t>
            </a:r>
          </a:p>
          <a:p>
            <a:pPr marL="0" lvl="0" indent="0">
              <a:buNone/>
            </a:pPr>
            <a:r>
              <a:rPr lang="nl-NL" sz="2800">
                <a:latin typeface="Arial" panose="020B0604020202020204" pitchFamily="34" charset="0"/>
                <a:cs typeface="Arial" panose="020B0604020202020204" pitchFamily="34" charset="0"/>
              </a:rPr>
              <a:t>Na lange periode van droogte krijgen de medewerkers van het Waterschap het verzoek te inspecteren of een dijk nog in goede staat is. Ze verdelen het team in tweeën. </a:t>
            </a:r>
            <a:r>
              <a:rPr lang="nl-NL" sz="2800" b="1">
                <a:latin typeface="Arial" panose="020B0604020202020204" pitchFamily="34" charset="0"/>
                <a:cs typeface="Arial" panose="020B0604020202020204" pitchFamily="34" charset="0"/>
              </a:rPr>
              <a:t>Team 1 inspecteert de dijk van hiel tot kruin. Moeten ze een duiker inhuren? </a:t>
            </a:r>
          </a:p>
          <a:p>
            <a:pPr marL="0" indent="0">
              <a:buFont typeface="Arial" panose="020B0604020202020204" pitchFamily="34" charset="0"/>
              <a:buNone/>
            </a:pPr>
            <a:endParaRPr lang="nl-NL"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11609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A078F96-3294-4B59-974A-6D63B8D7AEAB}"/>
              </a:ext>
            </a:extLst>
          </p:cNvPr>
          <p:cNvSpPr>
            <a:spLocks noGrp="1"/>
          </p:cNvSpPr>
          <p:nvPr>
            <p:ph type="title" idx="4294967295"/>
          </p:nvPr>
        </p:nvSpPr>
        <p:spPr>
          <a:xfrm>
            <a:off x="241576" y="-1768475"/>
            <a:ext cx="10515600" cy="1325563"/>
          </a:xfrm>
        </p:spPr>
        <p:txBody>
          <a:bodyPr/>
          <a:lstStyle/>
          <a:p>
            <a:r>
              <a:rPr lang="nl-NL"/>
              <a:t>Uitgebreide beeldbeschrijving doorsnede dijk</a:t>
            </a:r>
          </a:p>
        </p:txBody>
      </p:sp>
      <p:sp>
        <p:nvSpPr>
          <p:cNvPr id="2" name="Tijdelijke aanduiding voor tekst 1"/>
          <p:cNvSpPr>
            <a:spLocks noGrp="1"/>
          </p:cNvSpPr>
          <p:nvPr>
            <p:ph type="body" sz="quarter" idx="10"/>
          </p:nvPr>
        </p:nvSpPr>
        <p:spPr>
          <a:xfrm>
            <a:off x="241576" y="196326"/>
            <a:ext cx="11950424" cy="6661674"/>
          </a:xfrm>
        </p:spPr>
        <p:txBody>
          <a:bodyPr>
            <a:noAutofit/>
          </a:bodyPr>
          <a:lstStyle/>
          <a:p>
            <a:pPr marL="0" marR="0" lvl="0" indent="0" algn="l" defTabSz="914400" rtl="0" eaLnBrk="1" fontAlgn="auto" latinLnBrk="0" hangingPunct="1">
              <a:lnSpc>
                <a:spcPct val="114000"/>
              </a:lnSpc>
              <a:spcBef>
                <a:spcPts val="1000"/>
              </a:spcBef>
              <a:spcAft>
                <a:spcPts val="800"/>
              </a:spcAft>
              <a:buClr>
                <a:srgbClr val="FF6600"/>
              </a:buClr>
              <a:buSzTx/>
              <a:buFont typeface="Arial" panose="020B0604020202020204" pitchFamily="34" charset="0"/>
              <a:buNone/>
              <a:tabLst/>
              <a:defRPr/>
            </a:pPr>
            <a:r>
              <a:rPr kumimoji="0" lang="nl-NL" sz="28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Tekening van een doorsnede van een dijk.</a:t>
            </a:r>
            <a:br>
              <a:rPr kumimoji="0" lang="nl-NL" sz="2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br>
            <a:r>
              <a:rPr kumimoji="0" lang="nl-NL" sz="20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Het hoogste deel van de dijk heet de kruin. Het deel aan de kant van het water heet buitendijks en het deel aan de kant van het land heet binnendijks. Op de tekening is de dijk in zes stukken verdeeld. Elk deel heeft een naam en nummer.</a:t>
            </a:r>
          </a:p>
          <a:p>
            <a:pPr marL="0" marR="0" lvl="0" indent="0" algn="l" defTabSz="914400" rtl="0" eaLnBrk="1" fontAlgn="auto" latinLnBrk="0" hangingPunct="1">
              <a:lnSpc>
                <a:spcPct val="114000"/>
              </a:lnSpc>
              <a:spcBef>
                <a:spcPts val="1000"/>
              </a:spcBef>
              <a:spcAft>
                <a:spcPts val="0"/>
              </a:spcAft>
              <a:buClr>
                <a:srgbClr val="FF6600"/>
              </a:buClr>
              <a:buSzTx/>
              <a:buFont typeface="Arial" panose="020B0604020202020204" pitchFamily="34" charset="0"/>
              <a:buNone/>
              <a:tabLst/>
              <a:defRPr/>
            </a:pPr>
            <a:r>
              <a:rPr kumimoji="0" lang="nl-NL" sz="20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Het buitendijkse deel loopt vanaf de bodem van het water schuin naar boven tot aan de kruin.</a:t>
            </a:r>
          </a:p>
          <a:p>
            <a:pPr marL="457200" marR="0" lvl="0" indent="-457200" algn="l" defTabSz="914400" rtl="0" eaLnBrk="1" fontAlgn="auto" latinLnBrk="0" hangingPunct="1">
              <a:lnSpc>
                <a:spcPct val="114000"/>
              </a:lnSpc>
              <a:spcBef>
                <a:spcPts val="1000"/>
              </a:spcBef>
              <a:spcAft>
                <a:spcPts val="0"/>
              </a:spcAft>
              <a:buClr>
                <a:srgbClr val="FF6600"/>
              </a:buClr>
              <a:buSzTx/>
              <a:buFont typeface="+mj-lt"/>
              <a:buAutoNum type="arabicPeriod"/>
              <a:tabLst/>
              <a:defRPr/>
            </a:pPr>
            <a:r>
              <a:rPr kumimoji="0" lang="nl-NL" sz="20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De buitenteen is het onderste deel, dat onder water staat</a:t>
            </a:r>
          </a:p>
          <a:p>
            <a:pPr marL="457200" marR="0" lvl="0" indent="-457200" algn="l" defTabSz="914400" rtl="0" eaLnBrk="1" fontAlgn="auto" latinLnBrk="0" hangingPunct="1">
              <a:lnSpc>
                <a:spcPct val="114000"/>
              </a:lnSpc>
              <a:spcBef>
                <a:spcPts val="1000"/>
              </a:spcBef>
              <a:spcAft>
                <a:spcPts val="0"/>
              </a:spcAft>
              <a:buClr>
                <a:srgbClr val="FF6600"/>
              </a:buClr>
              <a:buSzTx/>
              <a:buFont typeface="+mj-lt"/>
              <a:buAutoNum type="arabicPeriod"/>
              <a:tabLst/>
              <a:defRPr/>
            </a:pPr>
            <a:r>
              <a:rPr kumimoji="0" lang="nl-NL" sz="20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Het buitentalud is het deel dat boven het water uitsteekt</a:t>
            </a:r>
          </a:p>
          <a:p>
            <a:pPr marL="0" marR="0" lvl="0" indent="0" algn="l" defTabSz="914400" rtl="0" eaLnBrk="1" fontAlgn="auto" latinLnBrk="0" hangingPunct="1">
              <a:lnSpc>
                <a:spcPct val="114000"/>
              </a:lnSpc>
              <a:spcBef>
                <a:spcPts val="1000"/>
              </a:spcBef>
              <a:spcAft>
                <a:spcPts val="0"/>
              </a:spcAft>
              <a:buClr>
                <a:srgbClr val="FF6600"/>
              </a:buClr>
              <a:buSzTx/>
              <a:buFont typeface="Arial" panose="020B0604020202020204" pitchFamily="34" charset="0"/>
              <a:buNone/>
              <a:tabLst/>
              <a:defRPr/>
            </a:pPr>
            <a:r>
              <a:rPr kumimoji="0" lang="nl-NL" sz="20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De kruin bovenop loopt vlak.</a:t>
            </a:r>
            <a:br>
              <a:rPr kumimoji="0" lang="nl-NL" sz="20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br>
            <a:r>
              <a:rPr kumimoji="0" lang="nl-NL" sz="20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Aan de binnendijkse kant loopt de dijk in twee delen schuin naar beneden.</a:t>
            </a:r>
          </a:p>
          <a:p>
            <a:pPr marL="457200" marR="0" lvl="0" indent="-457200" algn="l" defTabSz="914400" rtl="0" eaLnBrk="1" fontAlgn="auto" latinLnBrk="0" hangingPunct="1">
              <a:lnSpc>
                <a:spcPct val="114000"/>
              </a:lnSpc>
              <a:spcBef>
                <a:spcPts val="1000"/>
              </a:spcBef>
              <a:spcAft>
                <a:spcPts val="0"/>
              </a:spcAft>
              <a:buClr>
                <a:srgbClr val="FF6600"/>
              </a:buClr>
              <a:buSzTx/>
              <a:buFont typeface="+mj-lt"/>
              <a:buAutoNum type="arabicPeriod" startAt="3"/>
              <a:tabLst/>
              <a:defRPr/>
            </a:pPr>
            <a:r>
              <a:rPr kumimoji="0" lang="nl-NL" sz="20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Het binnentalud is het eerste schuine deel.</a:t>
            </a:r>
          </a:p>
          <a:p>
            <a:pPr marL="457200" marR="0" lvl="0" indent="-457200" algn="l" defTabSz="914400" rtl="0" eaLnBrk="1" fontAlgn="auto" latinLnBrk="0" hangingPunct="1">
              <a:lnSpc>
                <a:spcPct val="114000"/>
              </a:lnSpc>
              <a:spcBef>
                <a:spcPts val="1000"/>
              </a:spcBef>
              <a:spcAft>
                <a:spcPts val="0"/>
              </a:spcAft>
              <a:buClr>
                <a:srgbClr val="FF6600"/>
              </a:buClr>
              <a:buSzTx/>
              <a:buFont typeface="+mj-lt"/>
              <a:buAutoNum type="arabicPeriod" startAt="3"/>
              <a:tabLst/>
              <a:defRPr/>
            </a:pPr>
            <a:r>
              <a:rPr kumimoji="0" lang="nl-NL" sz="20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De buitenberm is een vlak stuk. Deze ligt op de tekening ongeveer op dezelfde hoogte als het water aan de andere kant van de dijk.</a:t>
            </a:r>
          </a:p>
          <a:p>
            <a:pPr marL="457200" marR="0" lvl="0" indent="-457200" algn="l" defTabSz="914400" rtl="0" eaLnBrk="1" fontAlgn="auto" latinLnBrk="0" hangingPunct="1">
              <a:lnSpc>
                <a:spcPct val="114000"/>
              </a:lnSpc>
              <a:spcBef>
                <a:spcPts val="1000"/>
              </a:spcBef>
              <a:spcAft>
                <a:spcPts val="0"/>
              </a:spcAft>
              <a:buClr>
                <a:srgbClr val="FF6600"/>
              </a:buClr>
              <a:buSzTx/>
              <a:buFont typeface="+mj-lt"/>
              <a:buAutoNum type="arabicPeriod" startAt="3"/>
              <a:tabLst/>
              <a:defRPr/>
            </a:pPr>
            <a:r>
              <a:rPr kumimoji="0" lang="nl-NL" sz="20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De binnenberm is het deel waar de dijk verder schuin naar beneden loopt.</a:t>
            </a:r>
          </a:p>
          <a:p>
            <a:pPr marL="457200" marR="0" lvl="0" indent="-457200" algn="l" defTabSz="914400" rtl="0" eaLnBrk="1" fontAlgn="auto" latinLnBrk="0" hangingPunct="1">
              <a:lnSpc>
                <a:spcPct val="114000"/>
              </a:lnSpc>
              <a:spcBef>
                <a:spcPts val="1000"/>
              </a:spcBef>
              <a:spcAft>
                <a:spcPts val="0"/>
              </a:spcAft>
              <a:buClr>
                <a:srgbClr val="FF6600"/>
              </a:buClr>
              <a:buSzTx/>
              <a:buFont typeface="+mj-lt"/>
              <a:buAutoNum type="arabicPeriod" startAt="3"/>
              <a:tabLst/>
              <a:defRPr/>
            </a:pPr>
            <a:r>
              <a:rPr kumimoji="0" lang="nl-NL" sz="20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De hiel ligt helemaal onderaan</a:t>
            </a:r>
          </a:p>
          <a:p>
            <a:pPr marL="0" marR="0" lvl="0" indent="0" algn="l" defTabSz="914400" rtl="0" eaLnBrk="1" fontAlgn="auto" latinLnBrk="0" hangingPunct="1">
              <a:lnSpc>
                <a:spcPct val="114000"/>
              </a:lnSpc>
              <a:spcBef>
                <a:spcPts val="1000"/>
              </a:spcBef>
              <a:spcAft>
                <a:spcPts val="0"/>
              </a:spcAft>
              <a:buClr>
                <a:srgbClr val="FF6600"/>
              </a:buClr>
              <a:buSzTx/>
              <a:buFont typeface="Arial" panose="020B0604020202020204" pitchFamily="34" charset="0"/>
              <a:buNone/>
              <a:tabLst/>
              <a:defRPr/>
            </a:pPr>
            <a:r>
              <a:rPr kumimoji="0" lang="nl-NL" sz="20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De delen 2 tot en met 6 zijn begroeid met gras.</a:t>
            </a:r>
          </a:p>
          <a:p>
            <a:pPr marL="0" marR="0" lvl="0" indent="0" algn="l" defTabSz="914400" rtl="0" eaLnBrk="1" fontAlgn="auto" latinLnBrk="0" hangingPunct="1">
              <a:lnSpc>
                <a:spcPct val="90000"/>
              </a:lnSpc>
              <a:spcBef>
                <a:spcPts val="1000"/>
              </a:spcBef>
              <a:spcAft>
                <a:spcPts val="0"/>
              </a:spcAft>
              <a:buClr>
                <a:srgbClr val="FF6600"/>
              </a:buClr>
              <a:buSzTx/>
              <a:buFont typeface="Arial" panose="020B0604020202020204" pitchFamily="34" charset="0"/>
              <a:buNone/>
              <a:tabLst/>
              <a:defRPr/>
            </a:pPr>
            <a:endParaRPr kumimoji="0" lang="nl-NL" sz="20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FF6600"/>
              </a:buClr>
              <a:buSzTx/>
              <a:buFont typeface="Arial" panose="020B0604020202020204" pitchFamily="34" charset="0"/>
              <a:buNone/>
              <a:tabLst/>
              <a:defRPr/>
            </a:pPr>
            <a:endParaRPr kumimoji="0" lang="nl-NL" sz="2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1906188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tekstalternatieven (13)</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r>
              <a:rPr lang="nl-NL" sz="3600" b="1">
                <a:latin typeface="Arial" panose="020B0604020202020204" pitchFamily="34" charset="0"/>
                <a:cs typeface="Arial" panose="020B0604020202020204" pitchFamily="34" charset="0"/>
              </a:rPr>
              <a:t>Inhoud van beeldbeschrijving</a:t>
            </a:r>
          </a:p>
          <a:p>
            <a:pPr marL="0" lvl="0" indent="0">
              <a:buNone/>
            </a:pPr>
            <a:r>
              <a:rPr lang="nl-NL" sz="2800">
                <a:latin typeface="Arial" panose="020B0604020202020204" pitchFamily="34" charset="0"/>
                <a:cs typeface="Arial" panose="020B0604020202020204" pitchFamily="34" charset="0"/>
              </a:rPr>
              <a:t>Niet noodzakelijk letterlijk wat er te zien is. </a:t>
            </a:r>
          </a:p>
          <a:p>
            <a:pPr marL="0" lvl="0" indent="0">
              <a:buNone/>
            </a:pPr>
            <a:endParaRPr lang="nl-NL" sz="2800" b="1">
              <a:latin typeface="Arial" panose="020B0604020202020204" pitchFamily="34" charset="0"/>
              <a:cs typeface="Arial" panose="020B0604020202020204" pitchFamily="34" charset="0"/>
            </a:endParaRPr>
          </a:p>
          <a:p>
            <a:pPr marL="0" lvl="0" indent="0">
              <a:buNone/>
            </a:pPr>
            <a:r>
              <a:rPr lang="nl-NL" sz="2800" b="1">
                <a:latin typeface="Arial" panose="020B0604020202020204" pitchFamily="34" charset="0"/>
                <a:cs typeface="Arial" panose="020B0604020202020204" pitchFamily="34" charset="0"/>
              </a:rPr>
              <a:t>Bepaal vooraf inhoud aan de hand van de volgende vragen:</a:t>
            </a:r>
          </a:p>
          <a:p>
            <a:pPr lvl="0">
              <a:buFontTx/>
              <a:buChar char="-"/>
            </a:pPr>
            <a:r>
              <a:rPr lang="nl-NL" sz="2800" b="1">
                <a:latin typeface="Arial" panose="020B0604020202020204" pitchFamily="34" charset="0"/>
                <a:cs typeface="Arial" panose="020B0604020202020204" pitchFamily="34" charset="0"/>
              </a:rPr>
              <a:t>Waar</a:t>
            </a:r>
            <a:r>
              <a:rPr lang="nl-NL" sz="2800">
                <a:latin typeface="Arial" panose="020B0604020202020204" pitchFamily="34" charset="0"/>
                <a:cs typeface="Arial" panose="020B0604020202020204" pitchFamily="34" charset="0"/>
              </a:rPr>
              <a:t>: 	Wat is de context, waarom staat de afbeelding hier?</a:t>
            </a:r>
          </a:p>
          <a:p>
            <a:pPr lvl="0">
              <a:buFontTx/>
              <a:buChar char="-"/>
            </a:pPr>
            <a:r>
              <a:rPr lang="nl-NL" sz="2800" b="1">
                <a:latin typeface="Arial" panose="020B0604020202020204" pitchFamily="34" charset="0"/>
                <a:cs typeface="Arial" panose="020B0604020202020204" pitchFamily="34" charset="0"/>
              </a:rPr>
              <a:t>Wat</a:t>
            </a:r>
            <a:r>
              <a:rPr lang="nl-NL" sz="2800">
                <a:latin typeface="Arial" panose="020B0604020202020204" pitchFamily="34" charset="0"/>
                <a:cs typeface="Arial" panose="020B0604020202020204" pitchFamily="34" charset="0"/>
              </a:rPr>
              <a:t>: 	Welke informatie geeft de afbeelding?</a:t>
            </a:r>
          </a:p>
          <a:p>
            <a:pPr lvl="0">
              <a:buFontTx/>
              <a:buChar char="-"/>
            </a:pPr>
            <a:r>
              <a:rPr lang="nl-NL" sz="2800" b="1">
                <a:latin typeface="Arial" panose="020B0604020202020204" pitchFamily="34" charset="0"/>
                <a:cs typeface="Arial" panose="020B0604020202020204" pitchFamily="34" charset="0"/>
              </a:rPr>
              <a:t>Waarom</a:t>
            </a:r>
            <a:r>
              <a:rPr lang="nl-NL" sz="2800">
                <a:latin typeface="Arial" panose="020B0604020202020204" pitchFamily="34" charset="0"/>
                <a:cs typeface="Arial" panose="020B0604020202020204" pitchFamily="34" charset="0"/>
              </a:rPr>
              <a:t>: 	Welk doel heeft de afbeelding?</a:t>
            </a:r>
          </a:p>
          <a:p>
            <a:pPr lvl="0">
              <a:buFontTx/>
              <a:buChar char="-"/>
            </a:pPr>
            <a:r>
              <a:rPr lang="nl-NL" sz="2800" b="1">
                <a:latin typeface="Arial" panose="020B0604020202020204" pitchFamily="34" charset="0"/>
                <a:cs typeface="Arial" panose="020B0604020202020204" pitchFamily="34" charset="0"/>
              </a:rPr>
              <a:t>Wie</a:t>
            </a:r>
            <a:r>
              <a:rPr lang="nl-NL" sz="2800">
                <a:latin typeface="Arial" panose="020B0604020202020204" pitchFamily="34" charset="0"/>
                <a:cs typeface="Arial" panose="020B0604020202020204" pitchFamily="34" charset="0"/>
              </a:rPr>
              <a:t>: 	Voor wie is de afbeelding / publicatie?</a:t>
            </a:r>
          </a:p>
          <a:p>
            <a:pPr marL="0" indent="0">
              <a:buNone/>
            </a:pPr>
            <a:endParaRPr lang="nl-NL" sz="2800">
              <a:latin typeface="Arial" panose="020B0604020202020204" pitchFamily="34" charset="0"/>
              <a:cs typeface="Arial" panose="020B0604020202020204" pitchFamily="34" charset="0"/>
            </a:endParaRPr>
          </a:p>
          <a:p>
            <a:pPr marL="0" indent="0">
              <a:buNone/>
            </a:pPr>
            <a:r>
              <a:rPr lang="nl-NL" sz="2800" b="1">
                <a:latin typeface="Arial" panose="020B0604020202020204" pitchFamily="34" charset="0"/>
                <a:cs typeface="Arial" panose="020B0604020202020204" pitchFamily="34" charset="0"/>
              </a:rPr>
              <a:t>Tip: </a:t>
            </a:r>
            <a:r>
              <a:rPr lang="nl-NL" sz="2800">
                <a:latin typeface="Arial" panose="020B0604020202020204" pitchFamily="34" charset="0"/>
                <a:cs typeface="Arial" panose="020B0604020202020204" pitchFamily="34" charset="0"/>
              </a:rPr>
              <a:t>schrijven = </a:t>
            </a:r>
            <a:r>
              <a:rPr lang="nl-NL" sz="2800" err="1">
                <a:latin typeface="Arial" panose="020B0604020202020204" pitchFamily="34" charset="0"/>
                <a:cs typeface="Arial" panose="020B0604020202020204" pitchFamily="34" charset="0"/>
              </a:rPr>
              <a:t>beeldbeschrijven</a:t>
            </a:r>
            <a:endParaRPr lang="nl-NL" sz="2800">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pic>
        <p:nvPicPr>
          <p:cNvPr id="1026" name="Picture 2">
            <a:extLst>
              <a:ext uri="{FF2B5EF4-FFF2-40B4-BE49-F238E27FC236}">
                <a16:creationId xmlns:a16="http://schemas.microsoft.com/office/drawing/2014/main" id="{4C694F4C-8445-416F-B85D-A4E4D761EF6B}"/>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57830" y="2786743"/>
            <a:ext cx="1957154" cy="3914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02423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tekstalternatieven (14)</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3600" b="1">
              <a:latin typeface="Arial" panose="020B0604020202020204" pitchFamily="34" charset="0"/>
              <a:cs typeface="Arial" panose="020B0604020202020204" pitchFamily="34" charset="0"/>
            </a:endParaRPr>
          </a:p>
          <a:p>
            <a:pPr marL="0" lvl="0" indent="0">
              <a:buNone/>
            </a:pPr>
            <a:r>
              <a:rPr lang="nl-NL" sz="3600" b="1">
                <a:latin typeface="Arial" panose="020B0604020202020204" pitchFamily="34" charset="0"/>
                <a:cs typeface="Arial" panose="020B0604020202020204" pitchFamily="34" charset="0"/>
              </a:rPr>
              <a:t>Controle</a:t>
            </a:r>
          </a:p>
          <a:p>
            <a:pPr marL="0" indent="0">
              <a:buNone/>
            </a:pPr>
            <a:r>
              <a:rPr lang="nl-NL" sz="2800" b="1">
                <a:latin typeface="Arial" panose="020B0604020202020204" pitchFamily="34" charset="0"/>
                <a:cs typeface="Arial" panose="020B0604020202020204" pitchFamily="34" charset="0"/>
              </a:rPr>
              <a:t>Is beeldbeschrijving aanwezig?</a:t>
            </a:r>
          </a:p>
          <a:p>
            <a:pPr marL="0" indent="0">
              <a:buNone/>
            </a:pPr>
            <a:endParaRPr lang="nl-NL" sz="2800" b="1">
              <a:latin typeface="Arial" panose="020B0604020202020204" pitchFamily="34" charset="0"/>
              <a:cs typeface="Arial" panose="020B0604020202020204" pitchFamily="34" charset="0"/>
            </a:endParaRPr>
          </a:p>
          <a:p>
            <a:r>
              <a:rPr lang="nl-NL" sz="2800">
                <a:latin typeface="Arial" panose="020B0604020202020204" pitchFamily="34" charset="0"/>
                <a:cs typeface="Arial" panose="020B0604020202020204" pitchFamily="34" charset="0"/>
              </a:rPr>
              <a:t>Nee: is dit terecht?</a:t>
            </a:r>
          </a:p>
          <a:p>
            <a:r>
              <a:rPr lang="nl-NL" sz="2800">
                <a:latin typeface="Arial" panose="020B0604020202020204" pitchFamily="34" charset="0"/>
                <a:cs typeface="Arial" panose="020B0604020202020204" pitchFamily="34" charset="0"/>
              </a:rPr>
              <a:t>Ja: volstaat deze?</a:t>
            </a:r>
          </a:p>
          <a:p>
            <a:pPr lvl="1"/>
            <a:r>
              <a:rPr lang="nl-NL" sz="2800">
                <a:effectLst/>
                <a:latin typeface="Arial" panose="020B0604020202020204" pitchFamily="34" charset="0"/>
                <a:ea typeface="Calibri" panose="020F0502020204030204" pitchFamily="34" charset="0"/>
                <a:cs typeface="Arial" panose="020B0604020202020204" pitchFamily="34" charset="0"/>
              </a:rPr>
              <a:t>Inhoud en functie</a:t>
            </a:r>
          </a:p>
          <a:p>
            <a:pPr lvl="1"/>
            <a:r>
              <a:rPr lang="nl-NL" sz="2800">
                <a:effectLst/>
                <a:latin typeface="Arial" panose="020B0604020202020204" pitchFamily="34" charset="0"/>
                <a:ea typeface="Calibri" panose="020F0502020204030204" pitchFamily="34" charset="0"/>
                <a:cs typeface="Arial" panose="020B0604020202020204" pitchFamily="34" charset="0"/>
              </a:rPr>
              <a:t>Volledigheid</a:t>
            </a:r>
            <a:endParaRPr lang="nl-NL" sz="2800">
              <a:latin typeface="Arial" panose="020B0604020202020204" pitchFamily="34" charset="0"/>
              <a:ea typeface="Calibri" panose="020F0502020204030204" pitchFamily="34" charset="0"/>
              <a:cs typeface="Arial" panose="020B0604020202020204" pitchFamily="34" charset="0"/>
            </a:endParaRPr>
          </a:p>
          <a:p>
            <a:pPr lvl="1"/>
            <a:r>
              <a:rPr lang="nl-NL" sz="2800">
                <a:effectLst/>
                <a:latin typeface="Arial" panose="020B0604020202020204" pitchFamily="34" charset="0"/>
                <a:ea typeface="Calibri" panose="020F0502020204030204" pitchFamily="34" charset="0"/>
                <a:cs typeface="Arial" panose="020B0604020202020204" pitchFamily="34" charset="0"/>
              </a:rPr>
              <a:t>Tekst in afbeelding</a:t>
            </a:r>
          </a:p>
          <a:p>
            <a:pPr lvl="1"/>
            <a:r>
              <a:rPr lang="nl-NL" sz="2800">
                <a:effectLst/>
                <a:latin typeface="Arial" panose="020B0604020202020204" pitchFamily="34" charset="0"/>
                <a:ea typeface="Calibri" panose="020F0502020204030204" pitchFamily="34" charset="0"/>
                <a:cs typeface="Arial" panose="020B0604020202020204" pitchFamily="34" charset="0"/>
              </a:rPr>
              <a:t>Overlap</a:t>
            </a:r>
          </a:p>
          <a:p>
            <a:pPr lvl="2">
              <a:buFontTx/>
              <a:buChar char="-"/>
            </a:pPr>
            <a:endParaRPr lang="nl-NL" sz="2800">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159291245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tekstalternatieven (15)</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3600" b="1">
              <a:latin typeface="Arial" panose="020B0604020202020204" pitchFamily="34" charset="0"/>
              <a:cs typeface="Arial" panose="020B0604020202020204" pitchFamily="34" charset="0"/>
            </a:endParaRPr>
          </a:p>
          <a:p>
            <a:pPr marL="0" lvl="0" indent="0">
              <a:buNone/>
            </a:pPr>
            <a:r>
              <a:rPr lang="nl-NL" sz="3600" b="1">
                <a:latin typeface="Arial" panose="020B0604020202020204" pitchFamily="34" charset="0"/>
                <a:cs typeface="Arial" panose="020B0604020202020204" pitchFamily="34" charset="0"/>
              </a:rPr>
              <a:t>Controle tips:</a:t>
            </a:r>
          </a:p>
          <a:p>
            <a:pPr marL="0" lvl="0" indent="0">
              <a:buNone/>
            </a:pPr>
            <a:endParaRPr lang="nl-NL" sz="1800">
              <a:latin typeface="Arial" panose="020B0604020202020204" pitchFamily="34" charset="0"/>
              <a:cs typeface="Arial" panose="020B0604020202020204" pitchFamily="34" charset="0"/>
            </a:endParaRPr>
          </a:p>
          <a:p>
            <a:r>
              <a:rPr lang="nl-NL" sz="2800">
                <a:latin typeface="Arial" panose="020B0604020202020204" pitchFamily="34" charset="0"/>
                <a:cs typeface="Arial" panose="020B0604020202020204" pitchFamily="34" charset="0"/>
              </a:rPr>
              <a:t>Browsers</a:t>
            </a:r>
          </a:p>
          <a:p>
            <a:pPr lvl="1"/>
            <a:r>
              <a:rPr lang="nl-NL" sz="2800">
                <a:latin typeface="Arial" panose="020B0604020202020204" pitchFamily="34" charset="0"/>
                <a:cs typeface="Arial" panose="020B0604020202020204" pitchFamily="34" charset="0"/>
              </a:rPr>
              <a:t>Zet afbeeldingen uit via instellingen of ‘Developer tools’</a:t>
            </a:r>
          </a:p>
          <a:p>
            <a:pPr lvl="1"/>
            <a:r>
              <a:rPr lang="nl-NL" sz="2800">
                <a:latin typeface="Arial" panose="020B0604020202020204" pitchFamily="34" charset="0"/>
                <a:cs typeface="Arial" panose="020B0604020202020204" pitchFamily="34" charset="0"/>
              </a:rPr>
              <a:t>Apps / extensies zoals Alt-text checker</a:t>
            </a:r>
          </a:p>
          <a:p>
            <a:r>
              <a:rPr lang="nl-NL" sz="2800">
                <a:latin typeface="Arial" panose="020B0604020202020204" pitchFamily="34" charset="0"/>
                <a:cs typeface="Arial" panose="020B0604020202020204" pitchFamily="34" charset="0"/>
              </a:rPr>
              <a:t>Laat de publicatie voorlezen door </a:t>
            </a:r>
            <a:r>
              <a:rPr lang="nl-NL" sz="2800" err="1">
                <a:latin typeface="Arial" panose="020B0604020202020204" pitchFamily="34" charset="0"/>
                <a:cs typeface="Arial" panose="020B0604020202020204" pitchFamily="34" charset="0"/>
              </a:rPr>
              <a:t>schermleessoftware</a:t>
            </a:r>
            <a:endParaRPr lang="nl-NL" sz="2800">
              <a:latin typeface="Arial" panose="020B0604020202020204" pitchFamily="34" charset="0"/>
              <a:cs typeface="Arial" panose="020B0604020202020204" pitchFamily="34" charset="0"/>
            </a:endParaRPr>
          </a:p>
          <a:p>
            <a:pPr lvl="1"/>
            <a:r>
              <a:rPr lang="nl-NL" sz="2800">
                <a:latin typeface="Arial" panose="020B0604020202020204" pitchFamily="34" charset="0"/>
                <a:cs typeface="Arial" panose="020B0604020202020204" pitchFamily="34" charset="0"/>
              </a:rPr>
              <a:t>Bijvoorbeeld NVDA of JAWS. Windows Verteller</a:t>
            </a:r>
          </a:p>
          <a:p>
            <a:pPr marL="0" indent="0">
              <a:buNone/>
            </a:pPr>
            <a:endParaRPr lang="nl-NL" sz="2800">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114063458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77F1AF47-AE98-4034-BD91-1976FA4D9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8EC0EE2B-2029-48DD-893D-F528E651B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5AE1D08-1ED1-4F59-B42F-4D8EA33DC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9A79B912-88EA-4640-BDEB-51B3B11A0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jdelijke aanduiding voor tekst 1" descr="vooraf">
            <a:extLst>
              <a:ext uri="{FF2B5EF4-FFF2-40B4-BE49-F238E27FC236}">
                <a16:creationId xmlns:a16="http://schemas.microsoft.com/office/drawing/2014/main" id="{7787A84B-9EC3-4CAC-AD0E-C0EC18CACD57}"/>
              </a:ext>
            </a:extLst>
          </p:cNvPr>
          <p:cNvSpPr>
            <a:spLocks noGrp="1"/>
          </p:cNvSpPr>
          <p:nvPr>
            <p:ph type="title" idx="4294967295"/>
          </p:nvPr>
        </p:nvSpPr>
        <p:spPr>
          <a:xfrm>
            <a:off x="662180" y="2862471"/>
            <a:ext cx="3041803" cy="290780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0" marR="0" lvl="0" indent="0" fontAlgn="auto">
              <a:spcAft>
                <a:spcPts val="0"/>
              </a:spcAft>
              <a:buClrTx/>
              <a:buSzTx/>
              <a:tabLst/>
              <a:defRPr/>
            </a:pPr>
            <a:r>
              <a:rPr kumimoji="0" lang="en-US" sz="3700" b="0" i="0" u="none" strike="noStrike" cap="none" spc="0" normalizeH="0" baseline="0" noProof="0">
                <a:ln>
                  <a:noFill/>
                </a:ln>
                <a:solidFill>
                  <a:srgbClr val="FFFFFF"/>
                </a:solidFill>
                <a:effectLst/>
                <a:uLnTx/>
                <a:uFillTx/>
              </a:rPr>
              <a:t>snelstartgidsen</a:t>
            </a:r>
          </a:p>
        </p:txBody>
      </p:sp>
      <p:pic>
        <p:nvPicPr>
          <p:cNvPr id="8" name="Afbeelding 7" descr="Doe mee! staat met met grote zwarte letters en een uitroepteken op de gele cover van deze gids. &#10;Centraal daaronder is een open rechterhand afgebeeld met gespreide, omhoog gestoken vingers en met de duim rechts. De vier V-vormige plekken waar de vingers samenkomen zijn vervangen door een handje. De vingers van deze handjes zijn daarbij naar beneden gericht. Onderliggende gedachte is dat één goedbedoelde handreiking door vele handen kan worden aangenomen.”">
            <a:extLst>
              <a:ext uri="{FF2B5EF4-FFF2-40B4-BE49-F238E27FC236}">
                <a16:creationId xmlns:a16="http://schemas.microsoft.com/office/drawing/2014/main" id="{0EAEDC0E-1320-49AC-85A0-8CE8D0F66C70}"/>
              </a:ext>
            </a:extLst>
          </p:cNvPr>
          <p:cNvPicPr>
            <a:picLocks noChangeAspect="1"/>
          </p:cNvPicPr>
          <p:nvPr/>
        </p:nvPicPr>
        <p:blipFill>
          <a:blip r:embed="rId3"/>
          <a:stretch>
            <a:fillRect/>
          </a:stretch>
        </p:blipFill>
        <p:spPr>
          <a:xfrm>
            <a:off x="7077518" y="460892"/>
            <a:ext cx="1893324" cy="2695123"/>
          </a:xfrm>
          <a:prstGeom prst="rect">
            <a:avLst/>
          </a:prstGeom>
        </p:spPr>
      </p:pic>
      <p:pic>
        <p:nvPicPr>
          <p:cNvPr id="7" name="Afbeelding 6" descr="‘Maak open!’ staat met grote zwarte letters en een uitroepteken op de gele cover van deze gids. Centraal daaronder is een zwarte cilindersleutel afgebeeld met de ronde kop bovenaan. In de baard van de sleutel zitten alleen links inkepingen die samen het silhouet van een mensengezicht vormen.&#10;">
            <a:extLst>
              <a:ext uri="{FF2B5EF4-FFF2-40B4-BE49-F238E27FC236}">
                <a16:creationId xmlns:a16="http://schemas.microsoft.com/office/drawing/2014/main" id="{1D569522-C6EB-449A-ABF5-171D206DB7DF}"/>
              </a:ext>
            </a:extLst>
          </p:cNvPr>
          <p:cNvPicPr>
            <a:picLocks noChangeAspect="1"/>
          </p:cNvPicPr>
          <p:nvPr/>
        </p:nvPicPr>
        <p:blipFill>
          <a:blip r:embed="rId4"/>
          <a:stretch>
            <a:fillRect/>
          </a:stretch>
        </p:blipFill>
        <p:spPr>
          <a:xfrm>
            <a:off x="4788778" y="460892"/>
            <a:ext cx="1900061" cy="2695123"/>
          </a:xfrm>
          <a:prstGeom prst="rect">
            <a:avLst/>
          </a:prstGeom>
        </p:spPr>
      </p:pic>
      <p:pic>
        <p:nvPicPr>
          <p:cNvPr id="3" name="Afbeelding 2" descr="De hele pagina is felgeel. In het midden staat een tekening van een Atari joystick. De tekening is zwart en geel gekleurd.&#10;De joystick ziet eruit als een vierkant, zwart kastje met in het midden een rechtopstaand cilindervormig handvat. Rond de onderkant van de cilinder staan cirkelvormige lijnen. Dit is het rubberen gedeelte dat kan meebewegen als het handvat wordt bewogen.&#10;Op de hoek linksvoor zit een ronde knop met een vinkje erop.&#10;Vlak voor de joystick staat een handje dat is getekend alsof het is opgebouwd uit pixels. De wijsvinger is uitgestoken en beweegt richting de knop. De andere vingers zijn gebogen.">
            <a:extLst>
              <a:ext uri="{FF2B5EF4-FFF2-40B4-BE49-F238E27FC236}">
                <a16:creationId xmlns:a16="http://schemas.microsoft.com/office/drawing/2014/main" id="{7557ACE2-7096-41EA-B69B-60558CD33C2F}"/>
              </a:ext>
            </a:extLst>
          </p:cNvPr>
          <p:cNvPicPr>
            <a:picLocks noChangeAspect="1"/>
          </p:cNvPicPr>
          <p:nvPr/>
        </p:nvPicPr>
        <p:blipFill>
          <a:blip r:embed="rId5"/>
          <a:stretch>
            <a:fillRect/>
          </a:stretch>
        </p:blipFill>
        <p:spPr>
          <a:xfrm>
            <a:off x="9379670" y="450136"/>
            <a:ext cx="1900062" cy="2713690"/>
          </a:xfrm>
          <a:prstGeom prst="rect">
            <a:avLst/>
          </a:prstGeom>
        </p:spPr>
      </p:pic>
      <p:pic>
        <p:nvPicPr>
          <p:cNvPr id="12" name="Afbeelding 11" descr="logo Inclusiefpubliceren.nl">
            <a:extLst>
              <a:ext uri="{FF2B5EF4-FFF2-40B4-BE49-F238E27FC236}">
                <a16:creationId xmlns:a16="http://schemas.microsoft.com/office/drawing/2014/main" id="{570A3143-6C4E-4C28-9290-066B754207B1}"/>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1948" y="3835660"/>
            <a:ext cx="5805117" cy="2176918"/>
          </a:xfrm>
          <a:prstGeom prst="rect">
            <a:avLst/>
          </a:prstGeom>
        </p:spPr>
      </p:pic>
    </p:spTree>
    <p:extLst>
      <p:ext uri="{BB962C8B-B14F-4D97-AF65-F5344CB8AC3E}">
        <p14:creationId xmlns:p14="http://schemas.microsoft.com/office/powerpoint/2010/main" val="253319933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tekst 2"/>
          <p:cNvSpPr>
            <a:spLocks noGrp="1"/>
          </p:cNvSpPr>
          <p:nvPr>
            <p:ph type="title" idx="4294967295"/>
          </p:nvPr>
        </p:nvSpPr>
        <p:spPr>
          <a:xfrm>
            <a:off x="312724" y="3433763"/>
            <a:ext cx="3197013" cy="274320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ctr">
              <a:defRPr/>
            </a:pPr>
            <a:r>
              <a:rPr lang="en-US" sz="4800" kern="1200">
                <a:solidFill>
                  <a:schemeClr val="bg1"/>
                </a:solidFill>
                <a:latin typeface="+mj-lt"/>
                <a:ea typeface="+mj-ea"/>
                <a:cs typeface="+mj-cs"/>
              </a:rPr>
              <a:t>Workshop: links</a:t>
            </a:r>
            <a:endParaRPr kumimoji="0" lang="en-US" sz="4800" b="1" i="0" u="none" strike="noStrike" kern="1200" cap="none" spc="0" normalizeH="0" baseline="0" noProof="0">
              <a:ln>
                <a:noFill/>
              </a:ln>
              <a:solidFill>
                <a:schemeClr val="bg1"/>
              </a:solidFill>
              <a:effectLst/>
              <a:uLnTx/>
              <a:uFillTx/>
              <a:latin typeface="+mj-lt"/>
              <a:ea typeface="+mj-ea"/>
              <a:cs typeface="+mj-cs"/>
            </a:endParaRPr>
          </a:p>
        </p:txBody>
      </p:sp>
      <p:pic>
        <p:nvPicPr>
          <p:cNvPr id="6" name="Afbeelding 5">
            <a:extLst>
              <a:ext uri="{FF2B5EF4-FFF2-40B4-BE49-F238E27FC236}">
                <a16:creationId xmlns:a16="http://schemas.microsoft.com/office/drawing/2014/main" id="{D2797AF2-1F2D-4EA8-8BC8-AFB727A8BF1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565" y="357397"/>
            <a:ext cx="2395329" cy="2395329"/>
          </a:xfrm>
          <a:prstGeom prst="rect">
            <a:avLst/>
          </a:prstGeom>
        </p:spPr>
      </p:pic>
      <p:sp>
        <p:nvSpPr>
          <p:cNvPr id="16" name="Tijdelijke aanduiding voor tekst 1"/>
          <p:cNvSpPr>
            <a:spLocks noGrp="1"/>
          </p:cNvSpPr>
          <p:nvPr>
            <p:ph type="body" sz="quarter" idx="10"/>
          </p:nvPr>
        </p:nvSpPr>
        <p:spPr>
          <a:xfrm>
            <a:off x="4330719" y="641615"/>
            <a:ext cx="7840220" cy="5533496"/>
          </a:xfrm>
        </p:spPr>
        <p:txBody>
          <a:bodyPr vert="horz" lIns="91440" tIns="45720" rIns="91440" bIns="45720" rtlCol="0" anchor="ctr">
            <a:normAutofit fontScale="92500" lnSpcReduction="10000"/>
          </a:bodyPr>
          <a:lstStyle/>
          <a:p>
            <a:pPr>
              <a:spcAft>
                <a:spcPts val="800"/>
              </a:spcAft>
            </a:pPr>
            <a:r>
              <a:rPr lang="en-US" sz="2000" u="sng">
                <a:effectLst/>
                <a:latin typeface="Arial" panose="020B0604020202020204" pitchFamily="34" charset="0"/>
                <a:cs typeface="Arial" panose="020B0604020202020204" pitchFamily="34" charset="0"/>
                <a:hlinkClick r:id="rId4"/>
              </a:rPr>
              <a:t>Inclusiefpubliceren.nl</a:t>
            </a:r>
            <a:endParaRPr lang="en-US" sz="2000">
              <a:effectLst/>
              <a:latin typeface="Arial" panose="020B0604020202020204" pitchFamily="34" charset="0"/>
              <a:cs typeface="Arial" panose="020B0604020202020204" pitchFamily="34" charset="0"/>
            </a:endParaRPr>
          </a:p>
          <a:p>
            <a:pPr>
              <a:spcAft>
                <a:spcPts val="800"/>
              </a:spcAft>
            </a:pPr>
            <a:r>
              <a:rPr lang="en-US" sz="2000" u="sng">
                <a:effectLst/>
                <a:latin typeface="Arial" panose="020B0604020202020204" pitchFamily="34" charset="0"/>
                <a:cs typeface="Arial" panose="020B0604020202020204" pitchFamily="34" charset="0"/>
                <a:hlinkClick r:id="rId5"/>
              </a:rPr>
              <a:t>Maak open!</a:t>
            </a:r>
            <a:endParaRPr lang="en-US" sz="2000">
              <a:effectLst/>
              <a:latin typeface="Arial" panose="020B0604020202020204" pitchFamily="34" charset="0"/>
              <a:cs typeface="Arial" panose="020B0604020202020204" pitchFamily="34" charset="0"/>
            </a:endParaRPr>
          </a:p>
          <a:p>
            <a:pPr>
              <a:spcAft>
                <a:spcPts val="800"/>
              </a:spcAft>
            </a:pPr>
            <a:r>
              <a:rPr lang="en-US" sz="2000" u="sng">
                <a:effectLst/>
                <a:latin typeface="Arial" panose="020B0604020202020204" pitchFamily="34" charset="0"/>
                <a:cs typeface="Arial" panose="020B0604020202020204" pitchFamily="34" charset="0"/>
                <a:hlinkClick r:id="rId6"/>
              </a:rPr>
              <a:t>Doe mee!</a:t>
            </a:r>
            <a:endParaRPr lang="en-US" sz="2000">
              <a:effectLst/>
              <a:latin typeface="Arial" panose="020B0604020202020204" pitchFamily="34" charset="0"/>
              <a:cs typeface="Arial" panose="020B0604020202020204" pitchFamily="34" charset="0"/>
            </a:endParaRPr>
          </a:p>
          <a:p>
            <a:pPr>
              <a:spcAft>
                <a:spcPts val="800"/>
              </a:spcAft>
            </a:pPr>
            <a:r>
              <a:rPr lang="en-US" sz="2000" u="sng">
                <a:effectLst/>
                <a:latin typeface="Arial" panose="020B0604020202020204" pitchFamily="34" charset="0"/>
                <a:cs typeface="Arial" panose="020B0604020202020204" pitchFamily="34" charset="0"/>
                <a:hlinkClick r:id="rId7"/>
              </a:rPr>
              <a:t>Check </a:t>
            </a:r>
            <a:r>
              <a:rPr lang="en-US" sz="2000" u="sng" err="1">
                <a:effectLst/>
                <a:latin typeface="Arial" panose="020B0604020202020204" pitchFamily="34" charset="0"/>
                <a:cs typeface="Arial" panose="020B0604020202020204" pitchFamily="34" charset="0"/>
                <a:hlinkClick r:id="rId7"/>
              </a:rPr>
              <a:t>dit</a:t>
            </a:r>
            <a:r>
              <a:rPr lang="en-US" sz="2000" u="sng">
                <a:effectLst/>
                <a:latin typeface="Arial" panose="020B0604020202020204" pitchFamily="34" charset="0"/>
                <a:cs typeface="Arial" panose="020B0604020202020204" pitchFamily="34" charset="0"/>
                <a:hlinkClick r:id="rId7"/>
              </a:rPr>
              <a:t>!</a:t>
            </a:r>
            <a:endParaRPr lang="en-US" sz="2000">
              <a:effectLst/>
              <a:latin typeface="Arial" panose="020B0604020202020204" pitchFamily="34" charset="0"/>
              <a:cs typeface="Arial" panose="020B0604020202020204" pitchFamily="34" charset="0"/>
            </a:endParaRPr>
          </a:p>
          <a:p>
            <a:pPr>
              <a:spcAft>
                <a:spcPts val="800"/>
              </a:spcAft>
            </a:pPr>
            <a:r>
              <a:rPr lang="en-US" sz="2000" u="sng">
                <a:effectLst/>
                <a:latin typeface="Arial" panose="020B0604020202020204" pitchFamily="34" charset="0"/>
                <a:cs typeface="Arial" panose="020B0604020202020204" pitchFamily="34" charset="0"/>
                <a:hlinkClick r:id="rId8"/>
              </a:rPr>
              <a:t>WCAG 2.1 </a:t>
            </a:r>
            <a:r>
              <a:rPr lang="en-US" sz="2000" u="sng" err="1">
                <a:effectLst/>
                <a:latin typeface="Arial" panose="020B0604020202020204" pitchFamily="34" charset="0"/>
                <a:cs typeface="Arial" panose="020B0604020202020204" pitchFamily="34" charset="0"/>
                <a:hlinkClick r:id="rId8"/>
              </a:rPr>
              <a:t>geautoriseerde</a:t>
            </a:r>
            <a:r>
              <a:rPr lang="en-US" sz="2000" u="sng">
                <a:effectLst/>
                <a:latin typeface="Arial" panose="020B0604020202020204" pitchFamily="34" charset="0"/>
                <a:cs typeface="Arial" panose="020B0604020202020204" pitchFamily="34" charset="0"/>
                <a:hlinkClick r:id="rId8"/>
              </a:rPr>
              <a:t> </a:t>
            </a:r>
            <a:r>
              <a:rPr lang="en-US" sz="2000" u="sng" err="1">
                <a:effectLst/>
                <a:latin typeface="Arial" panose="020B0604020202020204" pitchFamily="34" charset="0"/>
                <a:cs typeface="Arial" panose="020B0604020202020204" pitchFamily="34" charset="0"/>
                <a:hlinkClick r:id="rId8"/>
              </a:rPr>
              <a:t>Nederlandse</a:t>
            </a:r>
            <a:r>
              <a:rPr lang="en-US" sz="2000" u="sng">
                <a:effectLst/>
                <a:latin typeface="Arial" panose="020B0604020202020204" pitchFamily="34" charset="0"/>
                <a:cs typeface="Arial" panose="020B0604020202020204" pitchFamily="34" charset="0"/>
                <a:hlinkClick r:id="rId8"/>
              </a:rPr>
              <a:t> </a:t>
            </a:r>
            <a:r>
              <a:rPr lang="en-US" sz="2000" u="sng" err="1">
                <a:effectLst/>
                <a:latin typeface="Arial" panose="020B0604020202020204" pitchFamily="34" charset="0"/>
                <a:cs typeface="Arial" panose="020B0604020202020204" pitchFamily="34" charset="0"/>
                <a:hlinkClick r:id="rId8"/>
              </a:rPr>
              <a:t>vertaling</a:t>
            </a:r>
            <a:endParaRPr lang="en-US" sz="2000">
              <a:effectLst/>
              <a:latin typeface="Arial" panose="020B0604020202020204" pitchFamily="34" charset="0"/>
              <a:cs typeface="Arial" panose="020B0604020202020204" pitchFamily="34" charset="0"/>
            </a:endParaRPr>
          </a:p>
          <a:p>
            <a:pPr>
              <a:spcAft>
                <a:spcPts val="800"/>
              </a:spcAft>
            </a:pPr>
            <a:r>
              <a:rPr lang="en-US" sz="2000" u="sng">
                <a:effectLst/>
                <a:latin typeface="Arial" panose="020B0604020202020204" pitchFamily="34" charset="0"/>
                <a:cs typeface="Arial" panose="020B0604020202020204" pitchFamily="34" charset="0"/>
                <a:hlinkClick r:id="rId9"/>
              </a:rPr>
              <a:t>Elsevier Accessibility Checklist (Engels)</a:t>
            </a:r>
            <a:endParaRPr lang="en-US" sz="2000">
              <a:effectLst/>
              <a:latin typeface="Arial" panose="020B0604020202020204" pitchFamily="34" charset="0"/>
              <a:cs typeface="Arial" panose="020B0604020202020204" pitchFamily="34" charset="0"/>
            </a:endParaRPr>
          </a:p>
          <a:p>
            <a:pPr>
              <a:spcAft>
                <a:spcPts val="800"/>
              </a:spcAft>
            </a:pPr>
            <a:r>
              <a:rPr lang="en-US" sz="2000" u="sng">
                <a:effectLst/>
                <a:latin typeface="Arial" panose="020B0604020202020204" pitchFamily="34" charset="0"/>
                <a:cs typeface="Arial" panose="020B0604020202020204" pitchFamily="34" charset="0"/>
                <a:hlinkClick r:id="rId10"/>
              </a:rPr>
              <a:t>EPUB Accessibility 1.0 (Engels)</a:t>
            </a:r>
            <a:endParaRPr lang="en-US" sz="2000">
              <a:effectLst/>
              <a:latin typeface="Arial" panose="020B0604020202020204" pitchFamily="34" charset="0"/>
              <a:cs typeface="Arial" panose="020B0604020202020204" pitchFamily="34" charset="0"/>
            </a:endParaRPr>
          </a:p>
          <a:p>
            <a:pPr>
              <a:spcAft>
                <a:spcPts val="800"/>
              </a:spcAft>
            </a:pPr>
            <a:r>
              <a:rPr lang="en-US" sz="2000" u="sng">
                <a:effectLst/>
                <a:latin typeface="Arial" panose="020B0604020202020204" pitchFamily="34" charset="0"/>
                <a:cs typeface="Arial" panose="020B0604020202020204" pitchFamily="34" charset="0"/>
                <a:hlinkClick r:id="rId11"/>
              </a:rPr>
              <a:t>Contrast-ratio.com</a:t>
            </a:r>
            <a:endParaRPr lang="en-US" sz="2000">
              <a:effectLst/>
              <a:latin typeface="Arial" panose="020B0604020202020204" pitchFamily="34" charset="0"/>
              <a:cs typeface="Arial" panose="020B0604020202020204" pitchFamily="34" charset="0"/>
            </a:endParaRPr>
          </a:p>
          <a:p>
            <a:pPr>
              <a:spcAft>
                <a:spcPts val="800"/>
              </a:spcAft>
            </a:pPr>
            <a:r>
              <a:rPr lang="en-US" sz="2000" u="sng">
                <a:effectLst/>
                <a:latin typeface="Arial" panose="020B0604020202020204" pitchFamily="34" charset="0"/>
                <a:cs typeface="Arial" panose="020B0604020202020204" pitchFamily="34" charset="0"/>
                <a:hlinkClick r:id="rId12"/>
              </a:rPr>
              <a:t>SEE simulator </a:t>
            </a:r>
            <a:r>
              <a:rPr lang="en-US" sz="2000" u="sng" err="1">
                <a:effectLst/>
                <a:latin typeface="Arial" panose="020B0604020202020204" pitchFamily="34" charset="0"/>
                <a:cs typeface="Arial" panose="020B0604020202020204" pitchFamily="34" charset="0"/>
                <a:hlinkClick r:id="rId12"/>
              </a:rPr>
              <a:t>oogaandoeningen</a:t>
            </a:r>
            <a:r>
              <a:rPr lang="en-US" sz="2000" u="sng">
                <a:effectLst/>
                <a:latin typeface="Arial" panose="020B0604020202020204" pitchFamily="34" charset="0"/>
                <a:cs typeface="Arial" panose="020B0604020202020204" pitchFamily="34" charset="0"/>
                <a:hlinkClick r:id="rId12"/>
              </a:rPr>
              <a:t>/</a:t>
            </a:r>
            <a:r>
              <a:rPr lang="en-US" sz="2000" u="sng" err="1">
                <a:effectLst/>
                <a:latin typeface="Arial" panose="020B0604020202020204" pitchFamily="34" charset="0"/>
                <a:cs typeface="Arial" panose="020B0604020202020204" pitchFamily="34" charset="0"/>
                <a:hlinkClick r:id="rId12"/>
              </a:rPr>
              <a:t>kleurenblindheid</a:t>
            </a:r>
            <a:r>
              <a:rPr lang="en-US" sz="2000" u="sng">
                <a:effectLst/>
                <a:latin typeface="Arial" panose="020B0604020202020204" pitchFamily="34" charset="0"/>
                <a:cs typeface="Arial" panose="020B0604020202020204" pitchFamily="34" charset="0"/>
                <a:hlinkClick r:id="rId12"/>
              </a:rPr>
              <a:t> (chrome </a:t>
            </a:r>
            <a:r>
              <a:rPr lang="en-US" sz="2000" u="sng" err="1">
                <a:effectLst/>
                <a:latin typeface="Arial" panose="020B0604020202020204" pitchFamily="34" charset="0"/>
                <a:cs typeface="Arial" panose="020B0604020202020204" pitchFamily="34" charset="0"/>
                <a:hlinkClick r:id="rId12"/>
              </a:rPr>
              <a:t>extensie</a:t>
            </a:r>
            <a:r>
              <a:rPr lang="en-US" sz="2000" u="sng">
                <a:effectLst/>
                <a:latin typeface="Arial" panose="020B0604020202020204" pitchFamily="34" charset="0"/>
                <a:cs typeface="Arial" panose="020B0604020202020204" pitchFamily="34" charset="0"/>
                <a:hlinkClick r:id="rId12"/>
              </a:rPr>
              <a:t>)</a:t>
            </a:r>
            <a:endParaRPr lang="en-US" sz="2000">
              <a:effectLst/>
              <a:latin typeface="Arial" panose="020B0604020202020204" pitchFamily="34" charset="0"/>
              <a:cs typeface="Arial" panose="020B0604020202020204" pitchFamily="34" charset="0"/>
            </a:endParaRPr>
          </a:p>
          <a:p>
            <a:pPr>
              <a:spcAft>
                <a:spcPts val="800"/>
              </a:spcAft>
            </a:pPr>
            <a:r>
              <a:rPr lang="en-US" sz="2000" u="sng">
                <a:effectLst/>
                <a:latin typeface="Arial" panose="020B0604020202020204" pitchFamily="34" charset="0"/>
                <a:cs typeface="Arial" panose="020B0604020202020204" pitchFamily="34" charset="0"/>
                <a:hlinkClick r:id="rId13"/>
              </a:rPr>
              <a:t>Mediafederatie.nl</a:t>
            </a:r>
            <a:endParaRPr lang="en-US" sz="2000">
              <a:effectLst/>
              <a:latin typeface="Arial" panose="020B0604020202020204" pitchFamily="34" charset="0"/>
              <a:cs typeface="Arial" panose="020B0604020202020204" pitchFamily="34" charset="0"/>
            </a:endParaRPr>
          </a:p>
          <a:p>
            <a:pPr>
              <a:spcAft>
                <a:spcPts val="800"/>
              </a:spcAft>
            </a:pPr>
            <a:r>
              <a:rPr lang="en-US" sz="2000" u="sng">
                <a:effectLst/>
                <a:latin typeface="Arial" panose="020B0604020202020204" pitchFamily="34" charset="0"/>
                <a:cs typeface="Arial" panose="020B0604020202020204" pitchFamily="34" charset="0"/>
                <a:hlinkClick r:id="rId14"/>
              </a:rPr>
              <a:t>Alt-text checker</a:t>
            </a:r>
            <a:endParaRPr lang="en-US" sz="2000">
              <a:effectLst/>
              <a:latin typeface="Arial" panose="020B0604020202020204" pitchFamily="34" charset="0"/>
              <a:cs typeface="Arial" panose="020B0604020202020204" pitchFamily="34" charset="0"/>
            </a:endParaRPr>
          </a:p>
          <a:p>
            <a:pPr>
              <a:spcAft>
                <a:spcPts val="800"/>
              </a:spcAft>
            </a:pPr>
            <a:r>
              <a:rPr lang="en-US" sz="2000" u="sng">
                <a:effectLst/>
                <a:latin typeface="Arial" panose="020B0604020202020204" pitchFamily="34" charset="0"/>
                <a:cs typeface="Arial" panose="020B0604020202020204" pitchFamily="34" charset="0"/>
                <a:hlinkClick r:id="rId15"/>
              </a:rPr>
              <a:t>Image &amp; Link Analyzer</a:t>
            </a:r>
            <a:endParaRPr lang="en-US" sz="2000">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1515888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a:t>
            </a:r>
            <a:r>
              <a:rPr lang="en-US" sz="4000" err="1">
                <a:latin typeface="Arial Black" panose="020B0A04020102020204" pitchFamily="34" charset="0"/>
                <a:cs typeface="Arial" panose="020B0604020202020204" pitchFamily="34" charset="0"/>
              </a:rPr>
              <a:t>paginatitel</a:t>
            </a:r>
            <a:r>
              <a:rPr lang="en-US" sz="4000">
                <a:latin typeface="Arial Black" panose="020B0A04020102020204" pitchFamily="34" charset="0"/>
                <a:cs typeface="Arial" panose="020B0604020202020204" pitchFamily="34" charset="0"/>
              </a:rPr>
              <a:t> (1)</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800">
              <a:latin typeface="Arial" panose="020B0604020202020204" pitchFamily="34" charset="0"/>
              <a:cs typeface="Arial" panose="020B0604020202020204" pitchFamily="34" charset="0"/>
            </a:endParaRPr>
          </a:p>
          <a:p>
            <a:pPr marL="0" lvl="0" indent="0">
              <a:buNone/>
            </a:pPr>
            <a:r>
              <a:rPr lang="nl-NL" sz="2800" b="1">
                <a:latin typeface="Arial" panose="020B0604020202020204" pitchFamily="34" charset="0"/>
                <a:cs typeface="Arial" panose="020B0604020202020204" pitchFamily="34" charset="0"/>
              </a:rPr>
              <a:t>Opdracht (2 minuten)</a:t>
            </a:r>
          </a:p>
          <a:p>
            <a:pPr lvl="0"/>
            <a:r>
              <a:rPr lang="nl-NL" sz="2800">
                <a:latin typeface="Arial" panose="020B0604020202020204" pitchFamily="34" charset="0"/>
                <a:cs typeface="Arial" panose="020B0604020202020204" pitchFamily="34" charset="0"/>
              </a:rPr>
              <a:t>open de website van je uitgeverij (of anders: </a:t>
            </a:r>
            <a:r>
              <a:rPr lang="nl-NL" sz="2800">
                <a:latin typeface="Arial" panose="020B0604020202020204" pitchFamily="34" charset="0"/>
                <a:cs typeface="Arial" panose="020B0604020202020204" pitchFamily="34" charset="0"/>
                <a:hlinkClick r:id="rId3"/>
              </a:rPr>
              <a:t>Mediafederatie.nl</a:t>
            </a:r>
            <a:r>
              <a:rPr lang="nl-NL" sz="2800">
                <a:latin typeface="Arial" panose="020B0604020202020204" pitchFamily="34" charset="0"/>
                <a:cs typeface="Arial" panose="020B0604020202020204" pitchFamily="34" charset="0"/>
              </a:rPr>
              <a:t>)</a:t>
            </a:r>
          </a:p>
          <a:p>
            <a:pPr lvl="0"/>
            <a:r>
              <a:rPr lang="nl-NL" sz="2800">
                <a:latin typeface="Arial" panose="020B0604020202020204" pitchFamily="34" charset="0"/>
                <a:cs typeface="Arial" panose="020B0604020202020204" pitchFamily="34" charset="0"/>
              </a:rPr>
              <a:t>blader door verschillende webpagina’s </a:t>
            </a:r>
          </a:p>
          <a:p>
            <a:pPr lvl="1"/>
            <a:r>
              <a:rPr lang="nl-NL" sz="2800">
                <a:latin typeface="Arial" panose="020B0604020202020204" pitchFamily="34" charset="0"/>
                <a:cs typeface="Arial" panose="020B0604020202020204" pitchFamily="34" charset="0"/>
              </a:rPr>
              <a:t>lees steeds de paginatitel in het tabblad van de browser</a:t>
            </a:r>
          </a:p>
          <a:p>
            <a:pPr lvl="1"/>
            <a:r>
              <a:rPr lang="nl-NL" sz="2800">
                <a:latin typeface="Arial" panose="020B0604020202020204" pitchFamily="34" charset="0"/>
                <a:cs typeface="Arial" panose="020B0604020202020204" pitchFamily="34" charset="0"/>
              </a:rPr>
              <a:t>en vergelijk de paginatitel met de inhoud van de pagina</a:t>
            </a:r>
          </a:p>
          <a:p>
            <a:r>
              <a:rPr lang="nl-NL" sz="2800">
                <a:latin typeface="Arial" panose="020B0604020202020204" pitchFamily="34" charset="0"/>
                <a:cs typeface="Arial" panose="020B0604020202020204" pitchFamily="34" charset="0"/>
              </a:rPr>
              <a:t>noteer in de chat wat opvalt</a:t>
            </a: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pic>
        <p:nvPicPr>
          <p:cNvPr id="8" name="Afbeelding 7">
            <a:extLst>
              <a:ext uri="{FF2B5EF4-FFF2-40B4-BE49-F238E27FC236}">
                <a16:creationId xmlns:a16="http://schemas.microsoft.com/office/drawing/2014/main" id="{674F6678-6E44-4159-A51B-D9AC17292B5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43456" y="4996756"/>
            <a:ext cx="10224877" cy="1503657"/>
          </a:xfrm>
          <a:prstGeom prst="rect">
            <a:avLst/>
          </a:prstGeom>
          <a:ln w="12700">
            <a:solidFill>
              <a:schemeClr val="tx1"/>
            </a:solidFill>
          </a:ln>
        </p:spPr>
      </p:pic>
      <p:sp>
        <p:nvSpPr>
          <p:cNvPr id="9" name="Ovaal 8">
            <a:extLst>
              <a:ext uri="{FF2B5EF4-FFF2-40B4-BE49-F238E27FC236}">
                <a16:creationId xmlns:a16="http://schemas.microsoft.com/office/drawing/2014/main" id="{08D77516-F728-42DE-A9CD-EC61B6FE8DDD}"/>
              </a:ext>
              <a:ext uri="{C183D7F6-B498-43B3-948B-1728B52AA6E4}">
                <adec:decorative xmlns:adec="http://schemas.microsoft.com/office/drawing/2017/decorative" val="1"/>
              </a:ext>
            </a:extLst>
          </p:cNvPr>
          <p:cNvSpPr/>
          <p:nvPr/>
        </p:nvSpPr>
        <p:spPr>
          <a:xfrm>
            <a:off x="723715" y="4776716"/>
            <a:ext cx="4776333" cy="99628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00471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a:t>
            </a:r>
            <a:r>
              <a:rPr lang="en-US" sz="4000" err="1">
                <a:latin typeface="Arial Black" panose="020B0A04020102020204" pitchFamily="34" charset="0"/>
                <a:cs typeface="Arial" panose="020B0604020202020204" pitchFamily="34" charset="0"/>
              </a:rPr>
              <a:t>paginatitel</a:t>
            </a:r>
            <a:r>
              <a:rPr lang="en-US" sz="4000">
                <a:latin typeface="Arial Black" panose="020B0A04020102020204" pitchFamily="34" charset="0"/>
                <a:cs typeface="Arial" panose="020B0604020202020204" pitchFamily="34" charset="0"/>
              </a:rPr>
              <a:t> (2)</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800" b="1">
              <a:latin typeface="Arial" panose="020B0604020202020204" pitchFamily="34" charset="0"/>
              <a:cs typeface="Arial" panose="020B0604020202020204" pitchFamily="34" charset="0"/>
            </a:endParaRPr>
          </a:p>
          <a:p>
            <a:pPr marL="0" lvl="0" indent="0">
              <a:buNone/>
            </a:pPr>
            <a:r>
              <a:rPr lang="nl-NL" sz="2800" b="1">
                <a:latin typeface="Arial" panose="020B0604020202020204" pitchFamily="34" charset="0"/>
                <a:cs typeface="Arial" panose="020B0604020202020204" pitchFamily="34" charset="0"/>
              </a:rPr>
              <a:t>Richtlijn</a:t>
            </a:r>
          </a:p>
          <a:p>
            <a:r>
              <a:rPr lang="nl-NL" sz="2800">
                <a:latin typeface="Arial" panose="020B0604020202020204" pitchFamily="34" charset="0"/>
                <a:cs typeface="Arial" panose="020B0604020202020204" pitchFamily="34" charset="0"/>
              </a:rPr>
              <a:t>Webpagina's hebben titels die het onderwerp of doel beschrijven.</a:t>
            </a:r>
          </a:p>
          <a:p>
            <a:endParaRPr lang="nl-NL" sz="2800" b="1">
              <a:latin typeface="Arial" panose="020B0604020202020204" pitchFamily="34" charset="0"/>
              <a:cs typeface="Arial" panose="020B0604020202020204" pitchFamily="34" charset="0"/>
            </a:endParaRPr>
          </a:p>
          <a:p>
            <a:pPr marL="0" lvl="0" indent="0">
              <a:buNone/>
            </a:pPr>
            <a:r>
              <a:rPr lang="nl-NL" sz="2800" b="1">
                <a:latin typeface="Arial" panose="020B0604020202020204" pitchFamily="34" charset="0"/>
                <a:cs typeface="Arial" panose="020B0604020202020204" pitchFamily="34" charset="0"/>
              </a:rPr>
              <a:t>Waarom?</a:t>
            </a:r>
          </a:p>
          <a:p>
            <a:r>
              <a:rPr lang="nl-NL" sz="2800">
                <a:latin typeface="Arial" panose="020B0604020202020204" pitchFamily="34" charset="0"/>
                <a:cs typeface="Arial" panose="020B0604020202020204" pitchFamily="34" charset="0"/>
              </a:rPr>
              <a:t>helpt mensen met cognitieve beperkingen oriënteren (hier ben je), </a:t>
            </a:r>
          </a:p>
          <a:p>
            <a:r>
              <a:rPr lang="nl-NL" sz="2800">
                <a:latin typeface="Arial" panose="020B0604020202020204" pitchFamily="34" charset="0"/>
                <a:cs typeface="Arial" panose="020B0604020202020204" pitchFamily="34" charset="0"/>
              </a:rPr>
              <a:t>helpt mensen met een visuele beperking bij navigeren (wegwijzers), </a:t>
            </a:r>
          </a:p>
          <a:p>
            <a:r>
              <a:rPr lang="nl-NL" sz="2800">
                <a:latin typeface="Arial" panose="020B0604020202020204" pitchFamily="34" charset="0"/>
                <a:cs typeface="Arial" panose="020B0604020202020204" pitchFamily="34" charset="0"/>
              </a:rPr>
              <a:t>helpt zoekmachines met ranking (Search Engine </a:t>
            </a:r>
            <a:r>
              <a:rPr lang="nl-NL" sz="2800" err="1">
                <a:latin typeface="Arial" panose="020B0604020202020204" pitchFamily="34" charset="0"/>
                <a:cs typeface="Arial" panose="020B0604020202020204" pitchFamily="34" charset="0"/>
              </a:rPr>
              <a:t>Optimization</a:t>
            </a:r>
            <a:r>
              <a:rPr lang="nl-NL" sz="2800">
                <a:latin typeface="Arial" panose="020B0604020202020204" pitchFamily="34" charset="0"/>
                <a:cs typeface="Arial" panose="020B0604020202020204" pitchFamily="34" charset="0"/>
              </a:rPr>
              <a:t>) </a:t>
            </a:r>
          </a:p>
          <a:p>
            <a:r>
              <a:rPr lang="nl-NL" sz="2800">
                <a:latin typeface="Arial" panose="020B0604020202020204" pitchFamily="34" charset="0"/>
                <a:cs typeface="Arial" panose="020B0604020202020204" pitchFamily="34" charset="0"/>
              </a:rPr>
              <a:t>geeft favorieten (bookmarks) een begrijpelijke en navigeerbare titel</a:t>
            </a: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3133019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07068"/>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a:t>
            </a:r>
            <a:r>
              <a:rPr lang="en-US" sz="4000" err="1">
                <a:latin typeface="Arial Black" panose="020B0A04020102020204" pitchFamily="34" charset="0"/>
                <a:cs typeface="Arial" panose="020B0604020202020204" pitchFamily="34" charset="0"/>
              </a:rPr>
              <a:t>paginatitel</a:t>
            </a:r>
            <a:r>
              <a:rPr lang="en-US" sz="4000">
                <a:latin typeface="Arial Black" panose="020B0A04020102020204" pitchFamily="34" charset="0"/>
                <a:cs typeface="Arial" panose="020B0604020202020204" pitchFamily="34" charset="0"/>
              </a:rPr>
              <a:t> (3)</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800">
              <a:latin typeface="Arial" panose="020B0604020202020204" pitchFamily="34" charset="0"/>
              <a:cs typeface="Arial" panose="020B0604020202020204" pitchFamily="34" charset="0"/>
            </a:endParaRPr>
          </a:p>
          <a:p>
            <a:pPr marL="0" lvl="0" indent="0">
              <a:buNone/>
            </a:pPr>
            <a:r>
              <a:rPr lang="nl-NL" sz="2800" b="1">
                <a:latin typeface="Arial" panose="020B0604020202020204" pitchFamily="34" charset="0"/>
                <a:cs typeface="Arial" panose="020B0604020202020204" pitchFamily="34" charset="0"/>
              </a:rPr>
              <a:t>Hoe?</a:t>
            </a:r>
          </a:p>
          <a:p>
            <a:pPr lvl="0"/>
            <a:r>
              <a:rPr lang="nl-NL" sz="2800">
                <a:latin typeface="Arial" panose="020B0604020202020204" pitchFamily="34" charset="0"/>
                <a:cs typeface="Arial" panose="020B0604020202020204" pitchFamily="34" charset="0"/>
              </a:rPr>
              <a:t>‘</a:t>
            </a:r>
            <a:r>
              <a:rPr lang="nl-NL" sz="2800" err="1">
                <a:latin typeface="Arial" panose="020B0604020202020204" pitchFamily="34" charset="0"/>
                <a:cs typeface="Arial" panose="020B0604020202020204" pitchFamily="34" charset="0"/>
              </a:rPr>
              <a:t>title</a:t>
            </a:r>
            <a:r>
              <a:rPr lang="nl-NL" sz="2800">
                <a:latin typeface="Arial" panose="020B0604020202020204" pitchFamily="34" charset="0"/>
                <a:cs typeface="Arial" panose="020B0604020202020204" pitchFamily="34" charset="0"/>
              </a:rPr>
              <a:t>’ element gebruiken</a:t>
            </a:r>
          </a:p>
          <a:p>
            <a:pPr lvl="0"/>
            <a:r>
              <a:rPr lang="nl-NL" sz="2800">
                <a:latin typeface="Arial" panose="020B0604020202020204" pitchFamily="34" charset="0"/>
                <a:cs typeface="Arial" panose="020B0604020202020204" pitchFamily="34" charset="0"/>
              </a:rPr>
              <a:t>de titel is kort, betekenisvol, inhoudelijk en uniek</a:t>
            </a:r>
          </a:p>
          <a:p>
            <a:pPr lvl="0"/>
            <a:r>
              <a:rPr lang="nl-NL" sz="2800">
                <a:latin typeface="Arial" panose="020B0604020202020204" pitchFamily="34" charset="0"/>
                <a:cs typeface="Arial" panose="020B0604020202020204" pitchFamily="34" charset="0"/>
              </a:rPr>
              <a:t> titel eerst, naam website aan het eind</a:t>
            </a:r>
          </a:p>
          <a:p>
            <a:pPr lvl="0"/>
            <a:endParaRPr lang="nl-NL" sz="2800">
              <a:latin typeface="Arial" panose="020B0604020202020204" pitchFamily="34" charset="0"/>
              <a:cs typeface="Arial" panose="020B0604020202020204" pitchFamily="34" charset="0"/>
            </a:endParaRPr>
          </a:p>
          <a:p>
            <a:pPr marL="0" indent="0">
              <a:buNone/>
            </a:pPr>
            <a:endParaRPr lang="nl-NL" sz="2800">
              <a:latin typeface="Arial" panose="020B0604020202020204" pitchFamily="34" charset="0"/>
              <a:cs typeface="Arial" panose="020B0604020202020204" pitchFamily="34" charset="0"/>
            </a:endParaRPr>
          </a:p>
          <a:p>
            <a:pPr marL="0" indent="0">
              <a:buNone/>
            </a:pPr>
            <a:endParaRPr lang="nl-NL" sz="2800">
              <a:latin typeface="Arial" panose="020B0604020202020204" pitchFamily="34" charset="0"/>
              <a:cs typeface="Arial" panose="020B0604020202020204" pitchFamily="34" charset="0"/>
            </a:endParaRPr>
          </a:p>
          <a:p>
            <a:pPr marL="0" indent="0">
              <a:buNone/>
            </a:pPr>
            <a:endParaRPr lang="nl-NL" sz="2800">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pic>
        <p:nvPicPr>
          <p:cNvPr id="7" name="Afbeelding 6" descr="voorbeeld van HTML code met in het title element de tekst Agenda - de Mediafederatie' : &lt;title&gt;Agenda - de Mediafederatie&lt;/title&gt;">
            <a:extLst>
              <a:ext uri="{FF2B5EF4-FFF2-40B4-BE49-F238E27FC236}">
                <a16:creationId xmlns:a16="http://schemas.microsoft.com/office/drawing/2014/main" id="{E447C4FE-582A-4D08-9597-D380C292F831}"/>
              </a:ext>
            </a:extLst>
          </p:cNvPr>
          <p:cNvPicPr>
            <a:picLocks noChangeAspect="1"/>
          </p:cNvPicPr>
          <p:nvPr/>
        </p:nvPicPr>
        <p:blipFill>
          <a:blip r:embed="rId4"/>
          <a:stretch>
            <a:fillRect/>
          </a:stretch>
        </p:blipFill>
        <p:spPr>
          <a:xfrm>
            <a:off x="1056630" y="3978133"/>
            <a:ext cx="6212850" cy="2482594"/>
          </a:xfrm>
          <a:prstGeom prst="rect">
            <a:avLst/>
          </a:prstGeom>
        </p:spPr>
      </p:pic>
      <p:pic>
        <p:nvPicPr>
          <p:cNvPr id="9" name="Afbeelding 8" descr="voorbeeld van HTML code met in het title element de tekst Kennis | inclusief publiceren' : &lt;title&gt;Kennis | inclusief publiceren&lt;/title&gt;">
            <a:extLst>
              <a:ext uri="{FF2B5EF4-FFF2-40B4-BE49-F238E27FC236}">
                <a16:creationId xmlns:a16="http://schemas.microsoft.com/office/drawing/2014/main" id="{4051EF86-41E5-4130-BBEF-8E288C14380E}"/>
              </a:ext>
            </a:extLst>
          </p:cNvPr>
          <p:cNvPicPr>
            <a:picLocks noChangeAspect="1"/>
          </p:cNvPicPr>
          <p:nvPr/>
        </p:nvPicPr>
        <p:blipFill>
          <a:blip r:embed="rId5"/>
          <a:stretch>
            <a:fillRect/>
          </a:stretch>
        </p:blipFill>
        <p:spPr>
          <a:xfrm>
            <a:off x="1056630" y="3978133"/>
            <a:ext cx="6669151" cy="2482594"/>
          </a:xfrm>
          <a:prstGeom prst="rect">
            <a:avLst/>
          </a:prstGeom>
        </p:spPr>
      </p:pic>
    </p:spTree>
    <p:extLst>
      <p:ext uri="{BB962C8B-B14F-4D97-AF65-F5344CB8AC3E}">
        <p14:creationId xmlns:p14="http://schemas.microsoft.com/office/powerpoint/2010/main" val="145830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4965430" y="629268"/>
            <a:ext cx="6586491" cy="128616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lvl="0">
              <a:defRPr/>
            </a:pPr>
            <a:r>
              <a:rPr kumimoji="0" lang="en-US" b="1" i="0" u="none" strike="noStrike" cap="none" spc="0" normalizeH="0" baseline="0" noProof="0">
                <a:ln>
                  <a:noFill/>
                </a:ln>
                <a:effectLst/>
                <a:uLnTx/>
                <a:uFillTx/>
                <a:latin typeface="Arial Black" panose="020B0A04020102020204" pitchFamily="34" charset="0"/>
              </a:rPr>
              <a:t>Web</a:t>
            </a:r>
            <a:r>
              <a:rPr kumimoji="0" lang="en-US" b="1" i="0" u="none" strike="noStrike" cap="none" spc="0" normalizeH="0" baseline="0" noProof="0">
                <a:ln>
                  <a:noFill/>
                </a:ln>
                <a:effectLst/>
                <a:uLnTx/>
                <a:uFillTx/>
              </a:rPr>
              <a:t> </a:t>
            </a:r>
          </a:p>
        </p:txBody>
      </p:sp>
      <p:sp>
        <p:nvSpPr>
          <p:cNvPr id="2" name="Tijdelijke aanduiding voor tekst 1"/>
          <p:cNvSpPr>
            <a:spLocks noGrp="1"/>
          </p:cNvSpPr>
          <p:nvPr>
            <p:ph type="body" sz="quarter" idx="10"/>
          </p:nvPr>
        </p:nvSpPr>
        <p:spPr>
          <a:xfrm>
            <a:off x="4965431" y="2438400"/>
            <a:ext cx="6586489" cy="3785419"/>
          </a:xfrm>
        </p:spPr>
        <p:txBody>
          <a:bodyPr vert="horz" lIns="91440" tIns="45720" rIns="91440" bIns="45720" rtlCol="0">
            <a:normAutofit/>
          </a:bodyPr>
          <a:lstStyle/>
          <a:p>
            <a:pPr marL="0"/>
            <a:endParaRPr lang="en-US" sz="2000">
              <a:latin typeface="+mn-lt"/>
            </a:endParaRPr>
          </a:p>
          <a:p>
            <a:r>
              <a:rPr lang="en-US" sz="2800">
                <a:latin typeface="Arial" panose="020B0604020202020204" pitchFamily="34" charset="0"/>
                <a:cs typeface="Arial" panose="020B0604020202020204" pitchFamily="34" charset="0"/>
              </a:rPr>
              <a:t>WCAG 2.1</a:t>
            </a:r>
          </a:p>
          <a:p>
            <a:pPr marL="0" indent="0">
              <a:buNone/>
            </a:pPr>
            <a:endParaRPr lang="en-US" sz="2800">
              <a:latin typeface="Arial" panose="020B0604020202020204" pitchFamily="34" charset="0"/>
              <a:cs typeface="Arial" panose="020B0604020202020204" pitchFamily="34" charset="0"/>
            </a:endParaRPr>
          </a:p>
          <a:p>
            <a:pPr marL="0"/>
            <a:endParaRPr lang="en-US" sz="2000">
              <a:latin typeface="+mn-lt"/>
            </a:endParaRPr>
          </a:p>
          <a:p>
            <a:pPr marL="0"/>
            <a:endParaRPr lang="en-US" sz="2000">
              <a:latin typeface="+mn-lt"/>
            </a:endParaRPr>
          </a:p>
          <a:p>
            <a:endParaRPr lang="en-US" sz="2000">
              <a:latin typeface="+mn-lt"/>
            </a:endParaRPr>
          </a:p>
        </p:txBody>
      </p:sp>
      <p:pic>
        <p:nvPicPr>
          <p:cNvPr id="6" name="Afbeelding 5">
            <a:extLst>
              <a:ext uri="{FF2B5EF4-FFF2-40B4-BE49-F238E27FC236}">
                <a16:creationId xmlns:a16="http://schemas.microsoft.com/office/drawing/2014/main" id="{1637A072-9674-46EA-9506-A6B43578068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6588" r="18999"/>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778C3"/>
            </a:solidFill>
          </a:ln>
        </p:spPr>
        <p:style>
          <a:lnRef idx="1">
            <a:schemeClr val="accent1"/>
          </a:lnRef>
          <a:fillRef idx="0">
            <a:schemeClr val="accent1"/>
          </a:fillRef>
          <a:effectRef idx="0">
            <a:schemeClr val="accent1"/>
          </a:effectRef>
          <a:fontRef idx="minor">
            <a:schemeClr val="tx1"/>
          </a:fontRef>
        </p:style>
      </p:cxnSp>
      <p:pic>
        <p:nvPicPr>
          <p:cNvPr id="4" name="Afbeelding 3">
            <a:extLst>
              <a:ext uri="{FF2B5EF4-FFF2-40B4-BE49-F238E27FC236}">
                <a16:creationId xmlns:a16="http://schemas.microsoft.com/office/drawing/2014/main" id="{BCC09720-A4A8-4F7E-9C84-AA5E66FA7CC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1115575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4965430" y="629268"/>
            <a:ext cx="6586491" cy="128616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lvl="0">
              <a:defRPr/>
            </a:pPr>
            <a:r>
              <a:rPr kumimoji="0" lang="en-US" b="1" i="0" u="none" strike="noStrike" cap="none" spc="0" normalizeH="0" baseline="0" noProof="0">
                <a:ln>
                  <a:noFill/>
                </a:ln>
                <a:effectLst/>
                <a:uLnTx/>
                <a:uFillTx/>
                <a:latin typeface="Arial Black" panose="020B0A04020102020204" pitchFamily="34" charset="0"/>
              </a:rPr>
              <a:t>checklist?</a:t>
            </a:r>
          </a:p>
        </p:txBody>
      </p:sp>
      <p:sp>
        <p:nvSpPr>
          <p:cNvPr id="2" name="Tijdelijke aanduiding voor tekst 1"/>
          <p:cNvSpPr>
            <a:spLocks noGrp="1"/>
          </p:cNvSpPr>
          <p:nvPr>
            <p:ph type="body" sz="quarter" idx="10"/>
          </p:nvPr>
        </p:nvSpPr>
        <p:spPr>
          <a:xfrm>
            <a:off x="4965431" y="2438400"/>
            <a:ext cx="6586489" cy="3785419"/>
          </a:xfrm>
        </p:spPr>
        <p:txBody>
          <a:bodyPr vert="horz" lIns="91440" tIns="45720" rIns="91440" bIns="45720" rtlCol="0">
            <a:normAutofit lnSpcReduction="10000"/>
          </a:bodyPr>
          <a:lstStyle/>
          <a:p>
            <a:pPr marL="0" indent="0">
              <a:buNone/>
            </a:pPr>
            <a:r>
              <a:rPr lang="nl-NL" sz="2800">
                <a:latin typeface="Arial" panose="020B0604020202020204" pitchFamily="34" charset="0"/>
                <a:cs typeface="Arial" panose="020B0604020202020204" pitchFamily="34" charset="0"/>
              </a:rPr>
              <a:t>Een standaard als WCAG is </a:t>
            </a:r>
            <a:r>
              <a:rPr lang="nl-NL" sz="2800" b="1">
                <a:latin typeface="Arial" panose="020B0604020202020204" pitchFamily="34" charset="0"/>
                <a:cs typeface="Arial" panose="020B0604020202020204" pitchFamily="34" charset="0"/>
              </a:rPr>
              <a:t>niet</a:t>
            </a:r>
          </a:p>
          <a:p>
            <a:r>
              <a:rPr lang="nl-NL" sz="2800">
                <a:latin typeface="Arial" panose="020B0604020202020204" pitchFamily="34" charset="0"/>
                <a:cs typeface="Arial" panose="020B0604020202020204" pitchFamily="34" charset="0"/>
              </a:rPr>
              <a:t>een checklist voor afvinken van eisen</a:t>
            </a:r>
          </a:p>
          <a:p>
            <a:r>
              <a:rPr lang="nl-NL" sz="2800">
                <a:latin typeface="Arial" panose="020B0604020202020204" pitchFamily="34" charset="0"/>
                <a:cs typeface="Arial" panose="020B0604020202020204" pitchFamily="34" charset="0"/>
              </a:rPr>
              <a:t>één keer langslopen en dan klaar</a:t>
            </a:r>
          </a:p>
          <a:p>
            <a:endParaRPr lang="nl-NL" sz="2800">
              <a:latin typeface="Arial" panose="020B0604020202020204" pitchFamily="34" charset="0"/>
              <a:cs typeface="Arial" panose="020B0604020202020204" pitchFamily="34" charset="0"/>
            </a:endParaRPr>
          </a:p>
          <a:p>
            <a:pPr marL="0" indent="0">
              <a:buNone/>
            </a:pPr>
            <a:r>
              <a:rPr lang="nl-NL" sz="2800">
                <a:latin typeface="Arial" panose="020B0604020202020204" pitchFamily="34" charset="0"/>
                <a:cs typeface="Arial" panose="020B0604020202020204" pitchFamily="34" charset="0"/>
              </a:rPr>
              <a:t>Het is een naslagwerk</a:t>
            </a:r>
          </a:p>
          <a:p>
            <a:r>
              <a:rPr lang="nl-NL" sz="2800">
                <a:latin typeface="Arial" panose="020B0604020202020204" pitchFamily="34" charset="0"/>
                <a:cs typeface="Arial" panose="020B0604020202020204" pitchFamily="34" charset="0"/>
              </a:rPr>
              <a:t>om proactief kwaliteit te creëren en </a:t>
            </a:r>
          </a:p>
          <a:p>
            <a:r>
              <a:rPr lang="nl-NL" sz="2800">
                <a:latin typeface="Arial" panose="020B0604020202020204" pitchFamily="34" charset="0"/>
                <a:cs typeface="Arial" panose="020B0604020202020204" pitchFamily="34" charset="0"/>
              </a:rPr>
              <a:t>goede gebruikservaringen voor iedereen (doel)</a:t>
            </a:r>
          </a:p>
          <a:p>
            <a:endParaRPr lang="nl-NL" sz="2800">
              <a:latin typeface="Arial" panose="020B0604020202020204" pitchFamily="34" charset="0"/>
              <a:cs typeface="Arial" panose="020B0604020202020204" pitchFamily="34" charset="0"/>
            </a:endParaRPr>
          </a:p>
          <a:p>
            <a:endParaRPr lang="en-US" sz="2800">
              <a:latin typeface="Arial" panose="020B0604020202020204" pitchFamily="34" charset="0"/>
              <a:cs typeface="Arial" panose="020B0604020202020204" pitchFamily="34" charset="0"/>
            </a:endParaRPr>
          </a:p>
          <a:p>
            <a:endParaRPr lang="en-US" sz="2800">
              <a:latin typeface="Arial" panose="020B0604020202020204" pitchFamily="34" charset="0"/>
              <a:cs typeface="Arial" panose="020B0604020202020204" pitchFamily="34" charset="0"/>
            </a:endParaRPr>
          </a:p>
          <a:p>
            <a:pPr marL="0" indent="0">
              <a:buNone/>
            </a:pPr>
            <a:endParaRPr lang="en-US" sz="2800">
              <a:latin typeface="Arial" panose="020B0604020202020204" pitchFamily="34" charset="0"/>
              <a:cs typeface="Arial" panose="020B0604020202020204" pitchFamily="34" charset="0"/>
            </a:endParaRPr>
          </a:p>
          <a:p>
            <a:endParaRPr lang="en-US" sz="2800">
              <a:latin typeface="Arial" panose="020B0604020202020204" pitchFamily="34" charset="0"/>
              <a:cs typeface="Arial" panose="020B0604020202020204" pitchFamily="34" charset="0"/>
            </a:endParaRPr>
          </a:p>
          <a:p>
            <a:endParaRPr lang="en-US" sz="2800">
              <a:latin typeface="Arial" panose="020B0604020202020204" pitchFamily="34" charset="0"/>
              <a:cs typeface="Arial" panose="020B0604020202020204" pitchFamily="34" charset="0"/>
            </a:endParaRPr>
          </a:p>
          <a:p>
            <a:endParaRPr lang="en-US" sz="2800">
              <a:latin typeface="Arial" panose="020B0604020202020204" pitchFamily="34" charset="0"/>
              <a:cs typeface="Arial" panose="020B0604020202020204" pitchFamily="34" charset="0"/>
            </a:endParaRPr>
          </a:p>
          <a:p>
            <a:endParaRPr lang="en-US" sz="2800">
              <a:latin typeface="Arial" panose="020B0604020202020204" pitchFamily="34" charset="0"/>
              <a:cs typeface="Arial" panose="020B0604020202020204" pitchFamily="34" charset="0"/>
            </a:endParaRPr>
          </a:p>
          <a:p>
            <a:endParaRPr lang="en-US" sz="2000">
              <a:latin typeface="+mn-lt"/>
            </a:endParaRPr>
          </a:p>
          <a:p>
            <a:pPr marL="0"/>
            <a:endParaRPr lang="en-US" sz="2000">
              <a:latin typeface="+mn-lt"/>
            </a:endParaRPr>
          </a:p>
          <a:p>
            <a:pPr marL="0"/>
            <a:endParaRPr lang="en-US" sz="2000">
              <a:latin typeface="+mn-lt"/>
            </a:endParaRPr>
          </a:p>
          <a:p>
            <a:pPr marL="0"/>
            <a:endParaRPr lang="en-US" sz="2000">
              <a:latin typeface="+mn-lt"/>
            </a:endParaRPr>
          </a:p>
          <a:p>
            <a:pPr marL="0" indent="0">
              <a:buNone/>
            </a:pPr>
            <a:endParaRPr lang="en-US" sz="2000">
              <a:latin typeface="+mn-lt"/>
            </a:endParaRPr>
          </a:p>
        </p:txBody>
      </p:sp>
      <p:pic>
        <p:nvPicPr>
          <p:cNvPr id="1026" name="Picture 2">
            <a:extLst>
              <a:ext uri="{FF2B5EF4-FFF2-40B4-BE49-F238E27FC236}">
                <a16:creationId xmlns:a16="http://schemas.microsoft.com/office/drawing/2014/main" id="{3745BFCC-E5EA-4DB6-86EE-AE7B2B9BFE25}"/>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59" r="12447"/>
          <a:stretch/>
        </p:blipFill>
        <p:spPr bwMode="auto">
          <a:xfrm>
            <a:off x="449091" y="549974"/>
            <a:ext cx="3823594" cy="5656729"/>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FA8D8"/>
            </a:solidFill>
          </a:ln>
        </p:spPr>
        <p:style>
          <a:lnRef idx="1">
            <a:schemeClr val="accent1"/>
          </a:lnRef>
          <a:fillRef idx="0">
            <a:schemeClr val="accent1"/>
          </a:fillRef>
          <a:effectRef idx="0">
            <a:schemeClr val="accent1"/>
          </a:effectRef>
          <a:fontRef idx="minor">
            <a:schemeClr val="tx1"/>
          </a:fontRef>
        </p:style>
      </p:cxnSp>
      <p:pic>
        <p:nvPicPr>
          <p:cNvPr id="4" name="Afbeelding 3">
            <a:extLst>
              <a:ext uri="{FF2B5EF4-FFF2-40B4-BE49-F238E27FC236}">
                <a16:creationId xmlns:a16="http://schemas.microsoft.com/office/drawing/2014/main" id="{BCC09720-A4A8-4F7E-9C84-AA5E66FA7CC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3865732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0BFBD50-06CE-42F1-9AB9-3D9079057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tekst 2"/>
          <p:cNvSpPr>
            <a:spLocks noGrp="1"/>
          </p:cNvSpPr>
          <p:nvPr>
            <p:ph type="title" idx="4294967295"/>
          </p:nvPr>
        </p:nvSpPr>
        <p:spPr>
          <a:xfrm>
            <a:off x="6622293" y="638144"/>
            <a:ext cx="4953934" cy="167660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lvl="0">
              <a:defRPr/>
            </a:pPr>
            <a:r>
              <a:rPr kumimoji="0" lang="en-US" b="1" i="0" u="none" strike="noStrike" cap="none" spc="0" normalizeH="0" baseline="0" noProof="0">
                <a:ln>
                  <a:noFill/>
                </a:ln>
                <a:effectLst/>
                <a:uLnTx/>
                <a:uFillTx/>
                <a:latin typeface="Arial Black" panose="020B0A04020102020204" pitchFamily="34" charset="0"/>
              </a:rPr>
              <a:t>valkuilen</a:t>
            </a:r>
          </a:p>
        </p:txBody>
      </p:sp>
      <p:sp>
        <p:nvSpPr>
          <p:cNvPr id="21" name="Rectangle 20">
            <a:extLst>
              <a:ext uri="{FF2B5EF4-FFF2-40B4-BE49-F238E27FC236}">
                <a16:creationId xmlns:a16="http://schemas.microsoft.com/office/drawing/2014/main" id="{787900AF-3ED0-4C02-A309-3984EBBD2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0">
            <a:extLst>
              <a:ext uri="{FF2B5EF4-FFF2-40B4-BE49-F238E27FC236}">
                <a16:creationId xmlns:a16="http://schemas.microsoft.com/office/drawing/2014/main" id="{8DEDEE5C-3126-4336-A7D4-9277AF5A04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138" y="559407"/>
            <a:ext cx="5109725"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CC760FE8-5E59-452C-A82B-55A4378C2FCA}"/>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32" r="24280" b="1"/>
          <a:stretch/>
        </p:blipFill>
        <p:spPr bwMode="auto">
          <a:xfrm>
            <a:off x="656844" y="722376"/>
            <a:ext cx="4754584" cy="5381862"/>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jdelijke aanduiding voor tekst 1"/>
          <p:cNvSpPr>
            <a:spLocks noGrp="1"/>
          </p:cNvSpPr>
          <p:nvPr>
            <p:ph type="body" sz="quarter" idx="10"/>
          </p:nvPr>
        </p:nvSpPr>
        <p:spPr>
          <a:xfrm>
            <a:off x="6259706" y="2438401"/>
            <a:ext cx="5911233" cy="3779520"/>
          </a:xfrm>
        </p:spPr>
        <p:txBody>
          <a:bodyPr vert="horz" lIns="91440" tIns="45720" rIns="91440" bIns="45720" rtlCol="0">
            <a:normAutofit/>
          </a:bodyPr>
          <a:lstStyle/>
          <a:p>
            <a:r>
              <a:rPr lang="nl-NL" sz="2400">
                <a:latin typeface="Arial" panose="020B0604020202020204" pitchFamily="34" charset="0"/>
                <a:cs typeface="Arial" panose="020B0604020202020204" pitchFamily="34" charset="0"/>
              </a:rPr>
              <a:t>een checklist is niet volledig</a:t>
            </a:r>
          </a:p>
          <a:p>
            <a:r>
              <a:rPr lang="nl-NL" sz="2400">
                <a:latin typeface="Arial" panose="020B0604020202020204" pitchFamily="34" charset="0"/>
                <a:cs typeface="Arial" panose="020B0604020202020204" pitchFamily="34" charset="0"/>
              </a:rPr>
              <a:t>een lijstje maakt ‘lui’ (het minimale)</a:t>
            </a:r>
          </a:p>
          <a:p>
            <a:r>
              <a:rPr lang="nl-NL" sz="2400">
                <a:latin typeface="Arial" panose="020B0604020202020204" pitchFamily="34" charset="0"/>
                <a:cs typeface="Arial" panose="020B0604020202020204" pitchFamily="34" charset="0"/>
              </a:rPr>
              <a:t>eisen zijn soms niet zwart/wit </a:t>
            </a:r>
          </a:p>
          <a:p>
            <a:r>
              <a:rPr lang="nl-NL" sz="2400">
                <a:latin typeface="Arial" panose="020B0604020202020204" pitchFamily="34" charset="0"/>
                <a:cs typeface="Arial" panose="020B0604020202020204" pitchFamily="34" charset="0"/>
              </a:rPr>
              <a:t>creëert geen cultuur toegankelijkheid</a:t>
            </a:r>
          </a:p>
          <a:p>
            <a:r>
              <a:rPr lang="nl-NL" sz="2400">
                <a:latin typeface="Arial" panose="020B0604020202020204" pitchFamily="34" charset="0"/>
                <a:cs typeface="Arial" panose="020B0604020202020204" pitchFamily="34" charset="0"/>
              </a:rPr>
              <a:t>belemmert verdiepen in toegankelijkheid en empathie met gebruikers</a:t>
            </a:r>
          </a:p>
        </p:txBody>
      </p:sp>
      <p:pic>
        <p:nvPicPr>
          <p:cNvPr id="4" name="Afbeelding 3">
            <a:extLst>
              <a:ext uri="{FF2B5EF4-FFF2-40B4-BE49-F238E27FC236}">
                <a16:creationId xmlns:a16="http://schemas.microsoft.com/office/drawing/2014/main" id="{BCC09720-A4A8-4F7E-9C84-AA5E66FA7CC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3560123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sz="4000" b="1">
                <a:latin typeface="Arial Black" panose="020B0A04020102020204" pitchFamily="34" charset="0"/>
                <a:ea typeface="+mn-ea"/>
                <a:cs typeface="+mn-cs"/>
              </a:rPr>
              <a:t>standaarden</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80680" y="1296781"/>
            <a:ext cx="11246612" cy="4073215"/>
          </a:xfrm>
        </p:spPr>
        <p:txBody>
          <a:bodyPr>
            <a:normAutofit/>
          </a:bodyPr>
          <a:lstStyle/>
          <a:p>
            <a:pPr marL="0" lvl="0" indent="0">
              <a:buNone/>
            </a:pPr>
            <a:endParaRPr lang="nl-NL" sz="2800" b="1">
              <a:latin typeface="Arial" panose="020B0604020202020204" pitchFamily="34" charset="0"/>
              <a:cs typeface="Arial" panose="020B0604020202020204" pitchFamily="34" charset="0"/>
            </a:endParaRPr>
          </a:p>
          <a:p>
            <a:pPr lvl="0"/>
            <a:r>
              <a:rPr lang="nl-NL" sz="2800" b="1">
                <a:latin typeface="Arial" panose="020B0604020202020204" pitchFamily="34" charset="0"/>
                <a:cs typeface="Arial" panose="020B0604020202020204" pitchFamily="34" charset="0"/>
              </a:rPr>
              <a:t>autoriteit</a:t>
            </a:r>
            <a:r>
              <a:rPr lang="nl-NL" sz="2800">
                <a:latin typeface="Arial" panose="020B0604020202020204" pitchFamily="34" charset="0"/>
                <a:cs typeface="Arial" panose="020B0604020202020204" pitchFamily="34" charset="0"/>
              </a:rPr>
              <a:t>: formele eisen om te voldoen aan de wet</a:t>
            </a:r>
          </a:p>
          <a:p>
            <a:r>
              <a:rPr lang="nl-NL" sz="2800" b="1">
                <a:latin typeface="Arial" panose="020B0604020202020204" pitchFamily="34" charset="0"/>
                <a:cs typeface="Arial" panose="020B0604020202020204" pitchFamily="34" charset="0"/>
              </a:rPr>
              <a:t>ijkpunt</a:t>
            </a:r>
            <a:r>
              <a:rPr lang="nl-NL" sz="2800">
                <a:latin typeface="Arial" panose="020B0604020202020204" pitchFamily="34" charset="0"/>
                <a:cs typeface="Arial" panose="020B0604020202020204" pitchFamily="34" charset="0"/>
              </a:rPr>
              <a:t>: aan welke eisen moet ik voldoen en hoe bewijs ik dat?</a:t>
            </a:r>
          </a:p>
          <a:p>
            <a:r>
              <a:rPr lang="nl-NL" sz="2800" b="1">
                <a:latin typeface="Arial" panose="020B0604020202020204" pitchFamily="34" charset="0"/>
                <a:cs typeface="Arial" panose="020B0604020202020204" pitchFamily="34" charset="0"/>
              </a:rPr>
              <a:t>vergelijking</a:t>
            </a:r>
            <a:r>
              <a:rPr lang="nl-NL" sz="2800">
                <a:latin typeface="Arial" panose="020B0604020202020204" pitchFamily="34" charset="0"/>
                <a:cs typeface="Arial" panose="020B0604020202020204" pitchFamily="34" charset="0"/>
              </a:rPr>
              <a:t>: verschillen in toegankelijkheid producten en diensten</a:t>
            </a:r>
          </a:p>
          <a:p>
            <a:endParaRPr lang="nl-NL" sz="2800">
              <a:latin typeface="Arial" panose="020B0604020202020204" pitchFamily="34" charset="0"/>
              <a:cs typeface="Arial" panose="020B0604020202020204" pitchFamily="34" charset="0"/>
            </a:endParaRPr>
          </a:p>
          <a:p>
            <a:r>
              <a:rPr lang="nl-NL" sz="2800" b="1">
                <a:latin typeface="Arial" panose="020B0604020202020204" pitchFamily="34" charset="0"/>
                <a:cs typeface="Arial" panose="020B0604020202020204" pitchFamily="34" charset="0"/>
              </a:rPr>
              <a:t>naslagwerk</a:t>
            </a:r>
            <a:r>
              <a:rPr lang="nl-NL" sz="2800">
                <a:latin typeface="Arial" panose="020B0604020202020204" pitchFamily="34" charset="0"/>
                <a:cs typeface="Arial" panose="020B0604020202020204" pitchFamily="34" charset="0"/>
              </a:rPr>
              <a:t>: experts kennis delen over digitale toegankelijkheid</a:t>
            </a:r>
          </a:p>
          <a:p>
            <a:pPr lvl="0"/>
            <a:r>
              <a:rPr lang="nl-NL" sz="2800" b="1">
                <a:latin typeface="Arial" panose="020B0604020202020204" pitchFamily="34" charset="0"/>
                <a:cs typeface="Arial" panose="020B0604020202020204" pitchFamily="34" charset="0"/>
              </a:rPr>
              <a:t>thermometer</a:t>
            </a:r>
            <a:r>
              <a:rPr lang="nl-NL" sz="2800">
                <a:latin typeface="Arial" panose="020B0604020202020204" pitchFamily="34" charset="0"/>
                <a:cs typeface="Arial" panose="020B0604020202020204" pitchFamily="34" charset="0"/>
              </a:rPr>
              <a:t>: hoe doe ik mijn voordeel met deze richtlijnen?</a:t>
            </a:r>
          </a:p>
          <a:p>
            <a:pPr lvl="0"/>
            <a:endParaRPr lang="nl-NL" sz="2800">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882F783F-EC9F-4185-BDAC-C892BA82B5B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2097220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a:t>
            </a:r>
            <a:r>
              <a:rPr lang="en-US" sz="4000" err="1">
                <a:latin typeface="Arial Black" panose="020B0A04020102020204" pitchFamily="34" charset="0"/>
                <a:cs typeface="Arial" panose="020B0604020202020204" pitchFamily="34" charset="0"/>
              </a:rPr>
              <a:t>web’richtlijnen</a:t>
            </a:r>
            <a:r>
              <a:rPr lang="en-US" sz="4000">
                <a:latin typeface="Arial Black" panose="020B0A04020102020204" pitchFamily="34" charset="0"/>
                <a:cs typeface="Arial" panose="020B0604020202020204" pitchFamily="34" charset="0"/>
              </a:rPr>
              <a:t>: WCAG 2.1</a:t>
            </a:r>
            <a:br>
              <a:rPr lang="en-US" sz="4000">
                <a:latin typeface="Arial" panose="020B0604020202020204" pitchFamily="34" charset="0"/>
                <a:cs typeface="Arial" panose="020B0604020202020204" pitchFamily="34" charset="0"/>
              </a:rPr>
            </a:br>
            <a:endParaRPr kumimoji="0" lang="nl-NL" sz="4000" b="1" i="0" u="none" strike="noStrike" kern="1200" cap="none" spc="0" normalizeH="0" baseline="0" noProof="0">
              <a:ln>
                <a:noFill/>
              </a:ln>
              <a:solidFill>
                <a:schemeClr val="tx1"/>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447224" cy="5407445"/>
          </a:xfrm>
        </p:spPr>
        <p:txBody>
          <a:bodyPr>
            <a:noAutofit/>
          </a:bodyPr>
          <a:lstStyle/>
          <a:p>
            <a:pPr marL="0" indent="0">
              <a:buNone/>
            </a:pPr>
            <a:endParaRPr lang="nl-NL" sz="2800">
              <a:latin typeface="Arial" panose="020B0604020202020204" pitchFamily="34" charset="0"/>
              <a:cs typeface="Arial" panose="020B0604020202020204" pitchFamily="34" charset="0"/>
            </a:endParaRPr>
          </a:p>
          <a:p>
            <a:r>
              <a:rPr lang="nl-NL" sz="2800">
                <a:latin typeface="Arial" panose="020B0604020202020204" pitchFamily="34" charset="0"/>
                <a:cs typeface="Arial" panose="020B0604020202020204" pitchFamily="34" charset="0"/>
              </a:rPr>
              <a:t>WCAG = Web Content Accessibility Guidelines 2.1 (2018)</a:t>
            </a:r>
          </a:p>
          <a:p>
            <a:r>
              <a:rPr lang="nl-NL" sz="2800">
                <a:latin typeface="Arial" panose="020B0604020202020204" pitchFamily="34" charset="0"/>
                <a:cs typeface="Arial" panose="020B0604020202020204" pitchFamily="34" charset="0"/>
              </a:rPr>
              <a:t>werkgroep van het World Wide Web Consortium (W3C)</a:t>
            </a:r>
          </a:p>
          <a:p>
            <a:r>
              <a:rPr lang="nl-NL" sz="2800">
                <a:latin typeface="Arial" panose="020B0604020202020204" pitchFamily="34" charset="0"/>
                <a:cs typeface="Arial" panose="020B0604020202020204" pitchFamily="34" charset="0"/>
              </a:rPr>
              <a:t>internationale norm voor toegankelijke websites, apps, documenten</a:t>
            </a:r>
          </a:p>
          <a:p>
            <a:r>
              <a:rPr lang="nl-NL" sz="2800">
                <a:latin typeface="Arial" panose="020B0604020202020204" pitchFamily="34" charset="0"/>
                <a:cs typeface="Arial" panose="020B0604020202020204" pitchFamily="34" charset="0"/>
              </a:rPr>
              <a:t>toegankelijkheidsacte verwijst impliciet naar WCAG en EPUB</a:t>
            </a:r>
          </a:p>
          <a:p>
            <a:endParaRPr lang="nl-NL" sz="2800">
              <a:latin typeface="Arial" panose="020B0604020202020204" pitchFamily="34" charset="0"/>
              <a:cs typeface="Arial" panose="020B0604020202020204" pitchFamily="34" charset="0"/>
            </a:endParaRPr>
          </a:p>
          <a:p>
            <a:r>
              <a:rPr lang="nl-NL" sz="2800" b="1">
                <a:latin typeface="Arial" panose="020B0604020202020204" pitchFamily="34" charset="0"/>
                <a:cs typeface="Arial" panose="020B0604020202020204" pitchFamily="34" charset="0"/>
              </a:rPr>
              <a:t>structuur</a:t>
            </a:r>
          </a:p>
          <a:p>
            <a:pPr lvl="1"/>
            <a:r>
              <a:rPr lang="nl-NL" sz="2800">
                <a:latin typeface="Arial" panose="020B0604020202020204" pitchFamily="34" charset="0"/>
                <a:cs typeface="Arial" panose="020B0604020202020204" pitchFamily="34" charset="0"/>
              </a:rPr>
              <a:t>4 principes, 13 basisrichtlijnen, 78 criteria, 3 niveaus  (A, AA, AAA)</a:t>
            </a:r>
          </a:p>
          <a:p>
            <a:pPr lvl="1"/>
            <a:r>
              <a:rPr lang="nl-NL" sz="2800">
                <a:latin typeface="Arial" panose="020B0604020202020204" pitchFamily="34" charset="0"/>
                <a:cs typeface="Arial" panose="020B0604020202020204" pitchFamily="34" charset="0"/>
              </a:rPr>
              <a:t>afdoende en aanbevolen technieken, </a:t>
            </a:r>
          </a:p>
          <a:p>
            <a:pPr lvl="1"/>
            <a:r>
              <a:rPr lang="nl-NL" sz="2800">
                <a:latin typeface="Arial" panose="020B0604020202020204" pitchFamily="34" charset="0"/>
                <a:cs typeface="Arial" panose="020B0604020202020204" pitchFamily="34" charset="0"/>
              </a:rPr>
              <a:t>voorbeelden, uitzonderingen, verklarende woordenlijst</a:t>
            </a:r>
          </a:p>
          <a:p>
            <a:pPr lvl="1"/>
            <a:endParaRPr lang="nl-NL" sz="2400">
              <a:latin typeface="Arial" panose="020B0604020202020204" pitchFamily="34" charset="0"/>
              <a:cs typeface="Arial" panose="020B0604020202020204" pitchFamily="34" charset="0"/>
            </a:endParaRPr>
          </a:p>
          <a:p>
            <a:pPr lvl="1"/>
            <a:endParaRPr lang="nl-NL" sz="2400"/>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273602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 calcmode="lin" valueType="num">
                                      <p:cBhvr additive="base">
                                        <p:cTn id="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anim calcmode="lin" valueType="num">
                                      <p:cBhvr additive="base">
                                        <p:cTn id="1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anim calcmode="lin" valueType="num">
                                      <p:cBhvr additive="base">
                                        <p:cTn id="1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8" end="8"/>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anim calcmode="lin" valueType="num">
                                      <p:cBhvr additive="base">
                                        <p:cTn id="19"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15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Afbeelding 7" descr="logo Vereniging Onbeperkt Lezen">
            <a:extLst>
              <a:ext uri="{FF2B5EF4-FFF2-40B4-BE49-F238E27FC236}">
                <a16:creationId xmlns:a16="http://schemas.microsoft.com/office/drawing/2014/main" id="{FEA2DAB0-3561-4757-B639-41507EE56EF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622549" y="798508"/>
            <a:ext cx="3122143" cy="2165571"/>
          </a:xfrm>
          <a:prstGeom prst="rect">
            <a:avLst/>
          </a:prstGeom>
        </p:spPr>
      </p:pic>
      <p:sp>
        <p:nvSpPr>
          <p:cNvPr id="24" name="Rectangle 23">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Afbeelding 11" descr="Logo VIVIS, instellingen voor mensen met een visuele beperking">
            <a:extLst>
              <a:ext uri="{FF2B5EF4-FFF2-40B4-BE49-F238E27FC236}">
                <a16:creationId xmlns:a16="http://schemas.microsoft.com/office/drawing/2014/main" id="{C3F5EFFE-697A-4301-BDE2-E42F373A9295}"/>
              </a:ext>
            </a:extLst>
          </p:cNvPr>
          <p:cNvPicPr>
            <a:picLocks noChangeAspect="1"/>
          </p:cNvPicPr>
          <p:nvPr/>
        </p:nvPicPr>
        <p:blipFill>
          <a:blip r:embed="rId4"/>
          <a:stretch>
            <a:fillRect/>
          </a:stretch>
        </p:blipFill>
        <p:spPr>
          <a:xfrm>
            <a:off x="8313518" y="1279769"/>
            <a:ext cx="3252903" cy="1210079"/>
          </a:xfrm>
          <a:prstGeom prst="rect">
            <a:avLst/>
          </a:prstGeom>
        </p:spPr>
      </p:pic>
      <p:sp>
        <p:nvSpPr>
          <p:cNvPr id="28" name="Rectangle 27">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Afbeelding 13" descr="logo GAU, algemene uitgevers">
            <a:extLst>
              <a:ext uri="{FF2B5EF4-FFF2-40B4-BE49-F238E27FC236}">
                <a16:creationId xmlns:a16="http://schemas.microsoft.com/office/drawing/2014/main" id="{47BE2E92-7AD4-4ABA-854D-892B1FCC9D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205" y="3748194"/>
            <a:ext cx="2471631" cy="2471631"/>
          </a:xfrm>
          <a:prstGeom prst="rect">
            <a:avLst/>
          </a:prstGeom>
        </p:spPr>
      </p:pic>
      <p:sp>
        <p:nvSpPr>
          <p:cNvPr id="30" name="Rectangle 29">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7F9FE375-3674-4B26-B67B-30AFAF78C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361070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Afbeelding 9" descr="logo Oogvereniging">
            <a:extLst>
              <a:ext uri="{FF2B5EF4-FFF2-40B4-BE49-F238E27FC236}">
                <a16:creationId xmlns:a16="http://schemas.microsoft.com/office/drawing/2014/main" id="{79106AA8-9439-4187-A361-9CEFFD89A1E0}"/>
              </a:ext>
            </a:extLst>
          </p:cNvPr>
          <p:cNvPicPr>
            <a:picLocks noChangeAspect="1"/>
          </p:cNvPicPr>
          <p:nvPr/>
        </p:nvPicPr>
        <p:blipFill>
          <a:blip r:embed="rId6"/>
          <a:stretch>
            <a:fillRect/>
          </a:stretch>
        </p:blipFill>
        <p:spPr>
          <a:xfrm>
            <a:off x="4351361" y="1318897"/>
            <a:ext cx="3217333" cy="837259"/>
          </a:xfrm>
          <a:prstGeom prst="rect">
            <a:avLst/>
          </a:prstGeom>
        </p:spPr>
      </p:pic>
      <p:pic>
        <p:nvPicPr>
          <p:cNvPr id="7" name="Afbeelding 6" descr="logo Stichting Dedicon">
            <a:extLst>
              <a:ext uri="{FF2B5EF4-FFF2-40B4-BE49-F238E27FC236}">
                <a16:creationId xmlns:a16="http://schemas.microsoft.com/office/drawing/2014/main" id="{4EDA12B3-5803-4E13-9541-A2AAE29E7F84}"/>
              </a:ext>
            </a:extLst>
          </p:cNvPr>
          <p:cNvPicPr>
            <a:picLocks noChangeAspect="1"/>
          </p:cNvPicPr>
          <p:nvPr/>
        </p:nvPicPr>
        <p:blipFill>
          <a:blip r:embed="rId7"/>
          <a:stretch>
            <a:fillRect/>
          </a:stretch>
        </p:blipFill>
        <p:spPr>
          <a:xfrm>
            <a:off x="8303633" y="4060813"/>
            <a:ext cx="3252903" cy="1103158"/>
          </a:xfrm>
          <a:prstGeom prst="rect">
            <a:avLst/>
          </a:prstGeom>
        </p:spPr>
      </p:pic>
      <p:pic>
        <p:nvPicPr>
          <p:cNvPr id="15" name="Afbeelding 14" descr="logo GEU, educatieve uitgevers">
            <a:extLst>
              <a:ext uri="{FF2B5EF4-FFF2-40B4-BE49-F238E27FC236}">
                <a16:creationId xmlns:a16="http://schemas.microsoft.com/office/drawing/2014/main" id="{B7F3164D-BBC4-4B2D-A7B9-EC6A34B6AE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5268" y="4026503"/>
            <a:ext cx="3252903" cy="1512600"/>
          </a:xfrm>
          <a:prstGeom prst="rect">
            <a:avLst/>
          </a:prstGeom>
        </p:spPr>
      </p:pic>
      <p:sp>
        <p:nvSpPr>
          <p:cNvPr id="6" name="Titel 5">
            <a:extLst>
              <a:ext uri="{FF2B5EF4-FFF2-40B4-BE49-F238E27FC236}">
                <a16:creationId xmlns:a16="http://schemas.microsoft.com/office/drawing/2014/main" id="{D7667D7A-E038-4EF8-B245-8891AD6BBB68}"/>
              </a:ext>
              <a:ext uri="{C183D7F6-B498-43B3-948B-1728B52AA6E4}">
                <adec:decorative xmlns:adec="http://schemas.microsoft.com/office/drawing/2017/decorative" val="0"/>
              </a:ext>
            </a:extLst>
          </p:cNvPr>
          <p:cNvSpPr>
            <a:spLocks noGrp="1"/>
          </p:cNvSpPr>
          <p:nvPr>
            <p:ph type="title" idx="4294967295"/>
          </p:nvPr>
        </p:nvSpPr>
        <p:spPr>
          <a:xfrm>
            <a:off x="461331" y="-1791819"/>
            <a:ext cx="10515600" cy="1325563"/>
          </a:xfrm>
        </p:spPr>
        <p:txBody>
          <a:bodyPr/>
          <a:lstStyle/>
          <a:p>
            <a:r>
              <a:rPr lang="nl-NL"/>
              <a:t>TPUB2-projectpartners</a:t>
            </a:r>
          </a:p>
        </p:txBody>
      </p:sp>
    </p:spTree>
    <p:extLst>
      <p:ext uri="{BB962C8B-B14F-4D97-AF65-F5344CB8AC3E}">
        <p14:creationId xmlns:p14="http://schemas.microsoft.com/office/powerpoint/2010/main" val="2665870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
        <p:nvSpPr>
          <p:cNvPr id="7" name="Tijdelijke aanduiding voor tekst 2">
            <a:extLst>
              <a:ext uri="{FF2B5EF4-FFF2-40B4-BE49-F238E27FC236}">
                <a16:creationId xmlns:a16="http://schemas.microsoft.com/office/drawing/2014/main" id="{CC0DC718-E386-4B40-967B-9FCE1A87AA9C}"/>
              </a:ext>
            </a:extLst>
          </p:cNvPr>
          <p:cNvSpPr txBox="1">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Arial Black" panose="020B0A04020102020204" pitchFamily="34" charset="0"/>
                <a:ea typeface="+mj-ea"/>
                <a:cs typeface="Arial" panose="020B0604020202020204" pitchFamily="34" charset="0"/>
              </a:rPr>
              <a:t>WCAG 2.1</a:t>
            </a:r>
            <a:br>
              <a:rPr kumimoji="0" lang="en-US" sz="4000" b="0" i="0" u="none" strike="noStrike" kern="1200" cap="none" spc="0" normalizeH="0" baseline="0" noProof="0">
                <a:ln>
                  <a:noFill/>
                </a:ln>
                <a:solidFill>
                  <a:schemeClr val="tx1"/>
                </a:solidFill>
                <a:effectLst/>
                <a:uLnTx/>
                <a:uFillTx/>
                <a:latin typeface="Arial" panose="020B0604020202020204" pitchFamily="34" charset="0"/>
                <a:ea typeface="+mj-ea"/>
                <a:cs typeface="Arial" panose="020B0604020202020204" pitchFamily="34" charset="0"/>
              </a:rPr>
            </a:b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9" name="Tekstvak 8">
            <a:extLst>
              <a:ext uri="{FF2B5EF4-FFF2-40B4-BE49-F238E27FC236}">
                <a16:creationId xmlns:a16="http://schemas.microsoft.com/office/drawing/2014/main" id="{AC3676BC-33D8-4143-B769-A7B154346E70}"/>
              </a:ext>
            </a:extLst>
          </p:cNvPr>
          <p:cNvSpPr txBox="1"/>
          <p:nvPr/>
        </p:nvSpPr>
        <p:spPr>
          <a:xfrm>
            <a:off x="723715" y="1140032"/>
            <a:ext cx="11174991" cy="523220"/>
          </a:xfrm>
          <a:prstGeom prst="rect">
            <a:avLst/>
          </a:prstGeom>
          <a:noFill/>
        </p:spPr>
        <p:txBody>
          <a:bodyPr wrap="square" rtlCol="0">
            <a:spAutoFit/>
          </a:bodyPr>
          <a:lstStyle/>
          <a:p>
            <a:r>
              <a:rPr lang="nl-NL" sz="2800">
                <a:latin typeface="Arial" panose="020B0604020202020204" pitchFamily="34" charset="0"/>
                <a:cs typeface="Arial" panose="020B0604020202020204" pitchFamily="34" charset="0"/>
              </a:rPr>
              <a:t>principes, richtlijnen, succescriteria, niveaus</a:t>
            </a:r>
          </a:p>
        </p:txBody>
      </p:sp>
      <p:pic>
        <p:nvPicPr>
          <p:cNvPr id="5" name="Afbeelding 4" descr="Schema dat de structuur van WCAG 2.1 visualiseert met in de linker kolom de principes 1. Waarneembaar, 2. Bedienbaar, 3. Begrijpelijk en 4. Robuust. Daarnaast de richtlijnen die bij het prinicpe horen. Daarnaast staan de nummers van bijbehorende succescriteria genoemd. Deze nummers zijn verdeel over drie kolommen: Niveau A; Niveau AA en Niveau AAA. ">
            <a:extLst>
              <a:ext uri="{FF2B5EF4-FFF2-40B4-BE49-F238E27FC236}">
                <a16:creationId xmlns:a16="http://schemas.microsoft.com/office/drawing/2014/main" id="{8243E473-51CA-4C88-8DCF-D3FDC654A0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715" y="1744529"/>
            <a:ext cx="11246613" cy="4530827"/>
          </a:xfrm>
          <a:prstGeom prst="rect">
            <a:avLst/>
          </a:prstGeom>
        </p:spPr>
      </p:pic>
    </p:spTree>
    <p:extLst>
      <p:ext uri="{BB962C8B-B14F-4D97-AF65-F5344CB8AC3E}">
        <p14:creationId xmlns:p14="http://schemas.microsoft.com/office/powerpoint/2010/main" val="326253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C183D7F6-B498-43B3-948B-1728B52AA6E4}">
                <adec:decorative xmlns:adec="http://schemas.microsoft.com/office/drawing/2017/decorative" val="1"/>
              </a:ext>
            </a:extLst>
          </p:cNvPr>
          <p:cNvSpPr>
            <a:spLocks noGrp="1"/>
          </p:cNvSpPr>
          <p:nvPr>
            <p:ph type="body" sz="quarter" idx="10"/>
          </p:nvPr>
        </p:nvSpPr>
        <p:spPr>
          <a:xfrm>
            <a:off x="723715" y="1293606"/>
            <a:ext cx="11246612" cy="5407445"/>
          </a:xfrm>
        </p:spPr>
        <p:txBody>
          <a:bodyPr>
            <a:noAutofit/>
          </a:bodyPr>
          <a:lstStyle/>
          <a:p>
            <a:pPr marL="0" indent="0">
              <a:buNone/>
            </a:pPr>
            <a:endParaRPr lang="nl-NL" sz="2800">
              <a:latin typeface="Arial" panose="020B0604020202020204" pitchFamily="34" charset="0"/>
              <a:cs typeface="Arial" panose="020B0604020202020204" pitchFamily="34" charset="0"/>
            </a:endParaRPr>
          </a:p>
          <a:p>
            <a:pPr marL="457200" lvl="1" indent="0">
              <a:buNone/>
            </a:pPr>
            <a:endParaRPr lang="nl-NL" sz="2800">
              <a:latin typeface="Arial" panose="020B0604020202020204" pitchFamily="34" charset="0"/>
              <a:cs typeface="Arial" panose="020B0604020202020204" pitchFamily="34" charset="0"/>
            </a:endParaRPr>
          </a:p>
          <a:p>
            <a:pPr marL="457200" lvl="1" indent="0">
              <a:buNone/>
            </a:pPr>
            <a:endParaRPr lang="nl-NL" sz="2800">
              <a:latin typeface="Arial" panose="020B0604020202020204" pitchFamily="34" charset="0"/>
              <a:cs typeface="Arial" panose="020B0604020202020204" pitchFamily="34" charset="0"/>
            </a:endParaRPr>
          </a:p>
          <a:p>
            <a:pPr marL="457200" lvl="1" indent="0">
              <a:buNone/>
            </a:pPr>
            <a:endParaRPr lang="nl-NL" sz="2800">
              <a:latin typeface="Arial" panose="020B0604020202020204" pitchFamily="34" charset="0"/>
              <a:cs typeface="Arial" panose="020B0604020202020204" pitchFamily="34" charset="0"/>
            </a:endParaRPr>
          </a:p>
          <a:p>
            <a:pPr lvl="1"/>
            <a:endParaRPr lang="nl-NL" sz="2400"/>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
        <p:nvSpPr>
          <p:cNvPr id="10" name="Tijdelijke aanduiding voor tekst 2">
            <a:extLst>
              <a:ext uri="{FF2B5EF4-FFF2-40B4-BE49-F238E27FC236}">
                <a16:creationId xmlns:a16="http://schemas.microsoft.com/office/drawing/2014/main" id="{CFD4C97E-589D-4842-9A05-04E58A3FB399}"/>
              </a:ext>
            </a:extLst>
          </p:cNvPr>
          <p:cNvSpPr txBox="1">
            <a:spLocks noGrp="1"/>
          </p:cNvSpPr>
          <p:nvPr>
            <p:ph type="title" idx="4294967295"/>
          </p:nvPr>
        </p:nvSpPr>
        <p:spPr>
          <a:xfrm>
            <a:off x="723715" y="507068"/>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Arial Black" panose="020B0A04020102020204" pitchFamily="34" charset="0"/>
                <a:ea typeface="+mj-ea"/>
                <a:cs typeface="Arial" panose="020B0604020202020204" pitchFamily="34" charset="0"/>
              </a:rPr>
              <a:t>PRAKTIJK: paginatitel (4)</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8" name="Tekstvak 7" descr="Schema dat de structuur van WCAG 2.1 visualiseert met in de linker kolom de principes 1. Waarneembaar, 2. Bedienbaar, 3. Begrijpelijk en 4. Robuust. Daarnaast de richtlijnen die bij het prinicpe horen. Daarnaast staan de nummers van bijbehorende succescriteria genoemd. Deze nummers zijn verdeel over drie kolommen: Niveau A; Niveau AA en Niveau AAA. In het schema is het volgende benadrukt: Principe 3. Begrijpelijk, richtlijn 3.1 Leesbaar, Criterium 3.1.1 onder Niveau A en 3.1.2 onder Niveau AA. ">
            <a:extLst>
              <a:ext uri="{FF2B5EF4-FFF2-40B4-BE49-F238E27FC236}">
                <a16:creationId xmlns:a16="http://schemas.microsoft.com/office/drawing/2014/main" id="{ADF5D1C2-9FE3-469C-AD3B-3169B812E1A0}"/>
              </a:ext>
            </a:extLst>
          </p:cNvPr>
          <p:cNvSpPr txBox="1"/>
          <p:nvPr/>
        </p:nvSpPr>
        <p:spPr>
          <a:xfrm>
            <a:off x="723715" y="1100632"/>
            <a:ext cx="11080092" cy="1159676"/>
          </a:xfrm>
          <a:prstGeom prst="rect">
            <a:avLst/>
          </a:prstGeom>
          <a:noFill/>
        </p:spPr>
        <p:txBody>
          <a:bodyPr wrap="square" rtlCol="0">
            <a:spAutoFit/>
          </a:bodyPr>
          <a:lstStyle/>
          <a:p>
            <a:pPr lvl="0">
              <a:lnSpc>
                <a:spcPct val="107000"/>
              </a:lnSpc>
            </a:pPr>
            <a:r>
              <a:rPr lang="nl-NL" sz="2400" b="1">
                <a:effectLst/>
                <a:latin typeface="Arial" panose="020B0604020202020204" pitchFamily="34" charset="0"/>
                <a:ea typeface="Calibri" panose="020F0502020204030204" pitchFamily="34" charset="0"/>
                <a:cs typeface="Arial" panose="020B0604020202020204" pitchFamily="34" charset="0"/>
              </a:rPr>
              <a:t>WCAG 2.1</a:t>
            </a:r>
          </a:p>
          <a:p>
            <a:pPr lvl="0">
              <a:lnSpc>
                <a:spcPct val="107000"/>
              </a:lnSpc>
            </a:pPr>
            <a:r>
              <a:rPr lang="nl-NL" sz="2400">
                <a:effectLst/>
                <a:latin typeface="Arial" panose="020B0604020202020204" pitchFamily="34" charset="0"/>
                <a:ea typeface="Calibri" panose="020F0502020204030204" pitchFamily="34" charset="0"/>
                <a:cs typeface="Arial" panose="020B0604020202020204" pitchFamily="34" charset="0"/>
              </a:rPr>
              <a:t>Criterium 2.4.2 paginatitel</a:t>
            </a:r>
            <a:endParaRPr lang="nl-NL" sz="2800">
              <a:latin typeface="Arial" panose="020B0604020202020204" pitchFamily="34" charset="0"/>
              <a:cs typeface="Arial" panose="020B0604020202020204" pitchFamily="34" charset="0"/>
            </a:endParaRPr>
          </a:p>
          <a:p>
            <a:endParaRPr lang="nl-NL"/>
          </a:p>
        </p:txBody>
      </p:sp>
      <p:pic>
        <p:nvPicPr>
          <p:cNvPr id="9" name="Afbeelding 8" descr="Schema dat de structuur van WCAG 2.1 visualiseert met in de linker kolom de principes 1. Waarneembaar, 2. Bedienbaar, 3. Begrijpelijk en 4. Robuust. Daarnaast de richtlijnen die bij het prinicpe horen. Daarnaast staan de nummers van bijbehorende succescriteria genoemd. Deze nummers zijn verdeel over drie kolommen: Niveau A; Niveau AA en Niveau AAA. In het schema is het volgende benadrukt: Principe 2. Bedienbaar, richtlijn 2,4 Navigeerbaar, Criterium 2.4.2 paginatitel onder Niveau A.">
            <a:extLst>
              <a:ext uri="{FF2B5EF4-FFF2-40B4-BE49-F238E27FC236}">
                <a16:creationId xmlns:a16="http://schemas.microsoft.com/office/drawing/2014/main" id="{1D170BB5-09B3-4287-81D4-61DC29DEFC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715" y="2127859"/>
            <a:ext cx="10525125" cy="4222750"/>
          </a:xfrm>
          <a:prstGeom prst="rect">
            <a:avLst/>
          </a:prstGeom>
        </p:spPr>
      </p:pic>
    </p:spTree>
    <p:extLst>
      <p:ext uri="{BB962C8B-B14F-4D97-AF65-F5344CB8AC3E}">
        <p14:creationId xmlns:p14="http://schemas.microsoft.com/office/powerpoint/2010/main" val="1840782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WCAG 2.1 naslagwerk (1)</a:t>
            </a:r>
            <a:br>
              <a:rPr lang="en-US" sz="4000">
                <a:latin typeface="Arial" panose="020B0604020202020204" pitchFamily="34" charset="0"/>
                <a:cs typeface="Arial" panose="020B0604020202020204" pitchFamily="34" charset="0"/>
              </a:rPr>
            </a:br>
            <a:endParaRPr kumimoji="0" lang="nl-NL" sz="4000" b="1" i="0" u="none" strike="noStrike" kern="1200" cap="none" spc="0" normalizeH="0" baseline="0" noProof="0">
              <a:ln>
                <a:noFill/>
              </a:ln>
              <a:solidFill>
                <a:schemeClr val="tx1"/>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684922" y="1293606"/>
            <a:ext cx="11246612" cy="5407445"/>
          </a:xfrm>
        </p:spPr>
        <p:txBody>
          <a:bodyPr>
            <a:noAutofit/>
          </a:bodyPr>
          <a:lstStyle/>
          <a:p>
            <a:pPr marL="0" indent="0">
              <a:buNone/>
            </a:pPr>
            <a:endParaRPr lang="nl-NL" sz="2800" b="1">
              <a:latin typeface="Arial" panose="020B0604020202020204" pitchFamily="34" charset="0"/>
              <a:cs typeface="Arial" panose="020B0604020202020204" pitchFamily="34" charset="0"/>
            </a:endParaRPr>
          </a:p>
          <a:p>
            <a:pPr marL="0" indent="0">
              <a:buNone/>
            </a:pPr>
            <a:r>
              <a:rPr lang="nl-NL" sz="2800" b="1">
                <a:latin typeface="Arial" panose="020B0604020202020204" pitchFamily="34" charset="0"/>
                <a:cs typeface="Arial" panose="020B0604020202020204" pitchFamily="34" charset="0"/>
              </a:rPr>
              <a:t>Demo: </a:t>
            </a:r>
            <a:r>
              <a:rPr lang="nl-NL" sz="2800" b="1">
                <a:latin typeface="Arial" panose="020B0604020202020204" pitchFamily="34" charset="0"/>
                <a:cs typeface="Arial" panose="020B0604020202020204" pitchFamily="34" charset="0"/>
                <a:hlinkClick r:id="rId3"/>
              </a:rPr>
              <a:t>WCAG 2.1 Geautoriseerde Nederlandse Vertaling</a:t>
            </a:r>
            <a:endParaRPr lang="nl-NL" sz="2800" b="1">
              <a:latin typeface="Arial" panose="020B0604020202020204" pitchFamily="34" charset="0"/>
              <a:cs typeface="Arial" panose="020B0604020202020204" pitchFamily="34" charset="0"/>
            </a:endParaRPr>
          </a:p>
          <a:p>
            <a:pPr marL="0" indent="0">
              <a:buNone/>
            </a:pPr>
            <a:endParaRPr lang="nl-NL" sz="2800">
              <a:latin typeface="Arial" panose="020B0604020202020204" pitchFamily="34" charset="0"/>
              <a:cs typeface="Arial" panose="020B0604020202020204" pitchFamily="34" charset="0"/>
            </a:endParaRPr>
          </a:p>
          <a:p>
            <a:pPr marL="0" indent="0">
              <a:buNone/>
            </a:pPr>
            <a:r>
              <a:rPr lang="nl-NL" sz="2800">
                <a:latin typeface="Arial" panose="020B0604020202020204" pitchFamily="34" charset="0"/>
                <a:cs typeface="Arial" panose="020B0604020202020204" pitchFamily="34" charset="0"/>
              </a:rPr>
              <a:t>Voorbeeld: </a:t>
            </a:r>
            <a:r>
              <a:rPr lang="nl-NL" sz="2800" b="1">
                <a:latin typeface="Arial" panose="020B0604020202020204" pitchFamily="34" charset="0"/>
                <a:cs typeface="Arial" panose="020B0604020202020204" pitchFamily="34" charset="0"/>
              </a:rPr>
              <a:t>‘Paginatitel</a:t>
            </a:r>
            <a:r>
              <a:rPr lang="nl-NL" sz="2800">
                <a:latin typeface="Arial" panose="020B0604020202020204" pitchFamily="34" charset="0"/>
                <a:cs typeface="Arial" panose="020B0604020202020204" pitchFamily="34" charset="0"/>
              </a:rPr>
              <a:t>’</a:t>
            </a:r>
          </a:p>
          <a:p>
            <a:endParaRPr lang="nl-NL" sz="2800">
              <a:latin typeface="Arial" panose="020B0604020202020204" pitchFamily="34" charset="0"/>
              <a:cs typeface="Arial" panose="020B0604020202020204" pitchFamily="34" charset="0"/>
            </a:endParaRPr>
          </a:p>
          <a:p>
            <a:r>
              <a:rPr lang="nl-NL" sz="2800">
                <a:latin typeface="Arial" panose="020B0604020202020204" pitchFamily="34" charset="0"/>
                <a:cs typeface="Arial" panose="020B0604020202020204" pitchFamily="34" charset="0"/>
              </a:rPr>
              <a:t>Beschrijving succescriterium</a:t>
            </a:r>
            <a:r>
              <a:rPr lang="nl-NL" sz="2800" b="1">
                <a:latin typeface="Arial" panose="020B0604020202020204" pitchFamily="34" charset="0"/>
                <a:cs typeface="Arial" panose="020B0604020202020204" pitchFamily="34" charset="0"/>
              </a:rPr>
              <a:t> </a:t>
            </a:r>
            <a:endParaRPr lang="nl-NL" sz="2800">
              <a:latin typeface="Arial" panose="020B0604020202020204" pitchFamily="34" charset="0"/>
              <a:cs typeface="Arial" panose="020B0604020202020204" pitchFamily="34" charset="0"/>
            </a:endParaRPr>
          </a:p>
          <a:p>
            <a:r>
              <a:rPr lang="nl-NL" sz="2800">
                <a:latin typeface="Arial" panose="020B0604020202020204" pitchFamily="34" charset="0"/>
                <a:cs typeface="Arial" panose="020B0604020202020204" pitchFamily="34" charset="0"/>
              </a:rPr>
              <a:t>Begrijpen -&gt; ‘on </a:t>
            </a:r>
            <a:r>
              <a:rPr lang="nl-NL" sz="2800" err="1">
                <a:latin typeface="Arial" panose="020B0604020202020204" pitchFamily="34" charset="0"/>
                <a:cs typeface="Arial" panose="020B0604020202020204" pitchFamily="34" charset="0"/>
              </a:rPr>
              <a:t>this</a:t>
            </a:r>
            <a:r>
              <a:rPr lang="nl-NL" sz="2800">
                <a:latin typeface="Arial" panose="020B0604020202020204" pitchFamily="34" charset="0"/>
                <a:cs typeface="Arial" panose="020B0604020202020204" pitchFamily="34" charset="0"/>
              </a:rPr>
              <a:t> page’…..</a:t>
            </a:r>
          </a:p>
          <a:p>
            <a:r>
              <a:rPr lang="nl-NL" sz="2800">
                <a:latin typeface="Arial" panose="020B0604020202020204" pitchFamily="34" charset="0"/>
                <a:cs typeface="Arial" panose="020B0604020202020204" pitchFamily="34" charset="0"/>
              </a:rPr>
              <a:t>Hoe te voldoen -&gt; ‘show </a:t>
            </a:r>
            <a:r>
              <a:rPr lang="nl-NL" sz="2800" err="1">
                <a:latin typeface="Arial" panose="020B0604020202020204" pitchFamily="34" charset="0"/>
                <a:cs typeface="Arial" panose="020B0604020202020204" pitchFamily="34" charset="0"/>
              </a:rPr>
              <a:t>techniques</a:t>
            </a:r>
            <a:r>
              <a:rPr lang="nl-NL" sz="2800">
                <a:latin typeface="Arial" panose="020B0604020202020204" pitchFamily="34" charset="0"/>
                <a:cs typeface="Arial" panose="020B0604020202020204" pitchFamily="34" charset="0"/>
              </a:rPr>
              <a:t> …</a:t>
            </a:r>
            <a:endParaRPr lang="nl-NL" sz="2400"/>
          </a:p>
          <a:p>
            <a:pPr lvl="1"/>
            <a:endParaRPr lang="nl-NL" sz="2400"/>
          </a:p>
          <a:p>
            <a:pPr lvl="1"/>
            <a:endParaRPr lang="nl-NL" sz="2400"/>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4093675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WCAG 2.1 naslagwerk (2)</a:t>
            </a:r>
            <a:br>
              <a:rPr lang="en-US" sz="4000">
                <a:latin typeface="Arial" panose="020B0604020202020204" pitchFamily="34" charset="0"/>
                <a:cs typeface="Arial" panose="020B0604020202020204" pitchFamily="34" charset="0"/>
              </a:rPr>
            </a:br>
            <a:endParaRPr kumimoji="0" lang="nl-NL" sz="4000" b="1" i="0" u="none" strike="noStrike" kern="1200" cap="none" spc="0" normalizeH="0" baseline="0" noProof="0">
              <a:ln>
                <a:noFill/>
              </a:ln>
              <a:solidFill>
                <a:schemeClr val="tx1"/>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684922" y="1293606"/>
            <a:ext cx="11246612" cy="5407445"/>
          </a:xfrm>
        </p:spPr>
        <p:txBody>
          <a:bodyPr>
            <a:noAutofit/>
          </a:bodyPr>
          <a:lstStyle/>
          <a:p>
            <a:pPr marL="0" indent="0">
              <a:buNone/>
            </a:pPr>
            <a:endParaRPr lang="nl-NL" sz="2800" b="1">
              <a:latin typeface="Arial" panose="020B0604020202020204" pitchFamily="34" charset="0"/>
              <a:cs typeface="Arial" panose="020B0604020202020204" pitchFamily="34" charset="0"/>
            </a:endParaRPr>
          </a:p>
          <a:p>
            <a:pPr marL="0" indent="0">
              <a:buNone/>
            </a:pPr>
            <a:r>
              <a:rPr lang="nl-NL" sz="2800" b="1">
                <a:latin typeface="Arial" panose="020B0604020202020204" pitchFamily="34" charset="0"/>
                <a:cs typeface="Arial" panose="020B0604020202020204" pitchFamily="34" charset="0"/>
              </a:rPr>
              <a:t>Demo: </a:t>
            </a:r>
            <a:r>
              <a:rPr lang="nl-NL" sz="2800" b="1">
                <a:latin typeface="Arial" panose="020B0604020202020204" pitchFamily="34" charset="0"/>
                <a:cs typeface="Arial" panose="020B0604020202020204" pitchFamily="34" charset="0"/>
                <a:hlinkClick r:id="rId3"/>
              </a:rPr>
              <a:t>Elsevier Accessibility Checklist (Engels)</a:t>
            </a:r>
            <a:endParaRPr lang="nl-NL" sz="2800" b="1">
              <a:latin typeface="Arial" panose="020B0604020202020204" pitchFamily="34" charset="0"/>
              <a:cs typeface="Arial" panose="020B0604020202020204" pitchFamily="34" charset="0"/>
            </a:endParaRPr>
          </a:p>
          <a:p>
            <a:pPr marL="0" indent="0">
              <a:buNone/>
            </a:pPr>
            <a:endParaRPr lang="nl-NL" sz="2800" b="1">
              <a:latin typeface="Arial" panose="020B0604020202020204" pitchFamily="34" charset="0"/>
              <a:cs typeface="Arial" panose="020B0604020202020204" pitchFamily="34" charset="0"/>
            </a:endParaRPr>
          </a:p>
          <a:p>
            <a:pPr marL="0" indent="0">
              <a:buNone/>
            </a:pPr>
            <a:r>
              <a:rPr lang="nl-NL" sz="2800">
                <a:latin typeface="Arial" panose="020B0604020202020204" pitchFamily="34" charset="0"/>
                <a:cs typeface="Arial" panose="020B0604020202020204" pitchFamily="34" charset="0"/>
              </a:rPr>
              <a:t>Voorbeeld: </a:t>
            </a:r>
            <a:r>
              <a:rPr lang="nl-NL" sz="2800" b="1">
                <a:latin typeface="Arial" panose="020B0604020202020204" pitchFamily="34" charset="0"/>
                <a:cs typeface="Arial" panose="020B0604020202020204" pitchFamily="34" charset="0"/>
              </a:rPr>
              <a:t>‘</a:t>
            </a:r>
            <a:r>
              <a:rPr lang="nl-NL" sz="2800" b="1" err="1">
                <a:latin typeface="Arial" panose="020B0604020202020204" pitchFamily="34" charset="0"/>
                <a:cs typeface="Arial" panose="020B0604020202020204" pitchFamily="34" charset="0"/>
              </a:rPr>
              <a:t>the</a:t>
            </a:r>
            <a:r>
              <a:rPr lang="nl-NL" sz="2800" b="1">
                <a:latin typeface="Arial" panose="020B0604020202020204" pitchFamily="34" charset="0"/>
                <a:cs typeface="Arial" panose="020B0604020202020204" pitchFamily="34" charset="0"/>
              </a:rPr>
              <a:t> page has a </a:t>
            </a:r>
            <a:r>
              <a:rPr lang="nl-NL" sz="2800" b="1" err="1">
                <a:latin typeface="Arial" panose="020B0604020202020204" pitchFamily="34" charset="0"/>
                <a:cs typeface="Arial" panose="020B0604020202020204" pitchFamily="34" charset="0"/>
              </a:rPr>
              <a:t>title</a:t>
            </a:r>
            <a:r>
              <a:rPr lang="nl-NL" sz="2800" b="1">
                <a:latin typeface="Arial" panose="020B0604020202020204" pitchFamily="34" charset="0"/>
                <a:cs typeface="Arial" panose="020B0604020202020204" pitchFamily="34" charset="0"/>
              </a:rPr>
              <a:t> </a:t>
            </a:r>
            <a:r>
              <a:rPr lang="nl-NL" sz="2800" b="1" err="1">
                <a:latin typeface="Arial" panose="020B0604020202020204" pitchFamily="34" charset="0"/>
                <a:cs typeface="Arial" panose="020B0604020202020204" pitchFamily="34" charset="0"/>
              </a:rPr>
              <a:t>describing</a:t>
            </a:r>
            <a:r>
              <a:rPr lang="nl-NL" sz="2800" b="1">
                <a:latin typeface="Arial" panose="020B0604020202020204" pitchFamily="34" charset="0"/>
                <a:cs typeface="Arial" panose="020B0604020202020204" pitchFamily="34" charset="0"/>
              </a:rPr>
              <a:t> </a:t>
            </a:r>
            <a:r>
              <a:rPr lang="nl-NL" sz="2800" b="1" err="1">
                <a:latin typeface="Arial" panose="020B0604020202020204" pitchFamily="34" charset="0"/>
                <a:cs typeface="Arial" panose="020B0604020202020204" pitchFamily="34" charset="0"/>
              </a:rPr>
              <a:t>its</a:t>
            </a:r>
            <a:r>
              <a:rPr lang="nl-NL" sz="2800" b="1">
                <a:latin typeface="Arial" panose="020B0604020202020204" pitchFamily="34" charset="0"/>
                <a:cs typeface="Arial" panose="020B0604020202020204" pitchFamily="34" charset="0"/>
              </a:rPr>
              <a:t> topic or </a:t>
            </a:r>
            <a:r>
              <a:rPr lang="nl-NL" sz="2800" b="1" err="1">
                <a:latin typeface="Arial" panose="020B0604020202020204" pitchFamily="34" charset="0"/>
                <a:cs typeface="Arial" panose="020B0604020202020204" pitchFamily="34" charset="0"/>
              </a:rPr>
              <a:t>purpose</a:t>
            </a:r>
            <a:r>
              <a:rPr lang="nl-NL" sz="2800" b="1">
                <a:latin typeface="Arial" panose="020B0604020202020204" pitchFamily="34" charset="0"/>
                <a:cs typeface="Arial" panose="020B0604020202020204" pitchFamily="34" charset="0"/>
              </a:rPr>
              <a:t>’</a:t>
            </a:r>
            <a:endParaRPr lang="nl-NL" sz="2800">
              <a:latin typeface="Arial" panose="020B0604020202020204" pitchFamily="34" charset="0"/>
              <a:cs typeface="Arial" panose="020B0604020202020204" pitchFamily="34" charset="0"/>
            </a:endParaRPr>
          </a:p>
          <a:p>
            <a:endParaRPr lang="nl-NL" sz="2800">
              <a:latin typeface="Arial" panose="020B0604020202020204" pitchFamily="34" charset="0"/>
              <a:cs typeface="Arial" panose="020B0604020202020204" pitchFamily="34" charset="0"/>
            </a:endParaRPr>
          </a:p>
          <a:p>
            <a:r>
              <a:rPr lang="nl-NL" sz="2800">
                <a:latin typeface="Arial" panose="020B0604020202020204" pitchFamily="34" charset="0"/>
                <a:cs typeface="Arial" panose="020B0604020202020204" pitchFamily="34" charset="0"/>
              </a:rPr>
              <a:t>Gebruik van filters</a:t>
            </a:r>
          </a:p>
          <a:p>
            <a:pPr lvl="1"/>
            <a:r>
              <a:rPr lang="nl-NL" sz="2800">
                <a:latin typeface="Arial" panose="020B0604020202020204" pitchFamily="34" charset="0"/>
                <a:cs typeface="Arial" panose="020B0604020202020204" pitchFamily="34" charset="0"/>
              </a:rPr>
              <a:t>Bijvoorbeeld WCAG 2.0 + 2.1 + A + AA + </a:t>
            </a:r>
            <a:r>
              <a:rPr lang="nl-NL" sz="2800" err="1">
                <a:latin typeface="Arial" panose="020B0604020202020204" pitchFamily="34" charset="0"/>
                <a:cs typeface="Arial" panose="020B0604020202020204" pitchFamily="34" charset="0"/>
              </a:rPr>
              <a:t>all</a:t>
            </a:r>
            <a:r>
              <a:rPr lang="nl-NL" sz="2800">
                <a:latin typeface="Arial" panose="020B0604020202020204" pitchFamily="34" charset="0"/>
                <a:cs typeface="Arial" panose="020B0604020202020204" pitchFamily="34" charset="0"/>
              </a:rPr>
              <a:t> </a:t>
            </a:r>
            <a:r>
              <a:rPr lang="nl-NL" sz="2800" err="1">
                <a:latin typeface="Arial" panose="020B0604020202020204" pitchFamily="34" charset="0"/>
                <a:cs typeface="Arial" panose="020B0604020202020204" pitchFamily="34" charset="0"/>
              </a:rPr>
              <a:t>guidelines</a:t>
            </a:r>
            <a:endParaRPr lang="nl-NL" sz="2800">
              <a:latin typeface="Arial" panose="020B0604020202020204" pitchFamily="34" charset="0"/>
              <a:cs typeface="Arial" panose="020B0604020202020204" pitchFamily="34" charset="0"/>
            </a:endParaRPr>
          </a:p>
          <a:p>
            <a:pPr lvl="1"/>
            <a:r>
              <a:rPr lang="nl-NL" sz="2800">
                <a:latin typeface="Arial" panose="020B0604020202020204" pitchFamily="34" charset="0"/>
                <a:cs typeface="Arial" panose="020B0604020202020204" pitchFamily="34" charset="0"/>
              </a:rPr>
              <a:t>Bijvoorbeeld de tag ‘</a:t>
            </a:r>
            <a:r>
              <a:rPr lang="nl-NL" sz="2800" err="1">
                <a:latin typeface="Arial" panose="020B0604020202020204" pitchFamily="34" charset="0"/>
                <a:cs typeface="Arial" panose="020B0604020202020204" pitchFamily="34" charset="0"/>
              </a:rPr>
              <a:t>color</a:t>
            </a:r>
            <a:r>
              <a:rPr lang="nl-NL" sz="2800">
                <a:latin typeface="Arial" panose="020B0604020202020204" pitchFamily="34" charset="0"/>
                <a:cs typeface="Arial" panose="020B0604020202020204" pitchFamily="34" charset="0"/>
              </a:rPr>
              <a:t> </a:t>
            </a:r>
            <a:r>
              <a:rPr lang="nl-NL" sz="2800" err="1">
                <a:latin typeface="Arial" panose="020B0604020202020204" pitchFamily="34" charset="0"/>
                <a:cs typeface="Arial" panose="020B0604020202020204" pitchFamily="34" charset="0"/>
              </a:rPr>
              <a:t>and</a:t>
            </a:r>
            <a:r>
              <a:rPr lang="nl-NL" sz="2800">
                <a:latin typeface="Arial" panose="020B0604020202020204" pitchFamily="34" charset="0"/>
                <a:cs typeface="Arial" panose="020B0604020202020204" pitchFamily="34" charset="0"/>
              </a:rPr>
              <a:t> contrast’ of ‘CSS’ of ‘UX design’</a:t>
            </a:r>
          </a:p>
          <a:p>
            <a:r>
              <a:rPr lang="nl-NL" sz="2800">
                <a:latin typeface="Arial" panose="020B0604020202020204" pitchFamily="34" charset="0"/>
                <a:cs typeface="Arial" panose="020B0604020202020204" pitchFamily="34" charset="0"/>
              </a:rPr>
              <a:t>Gebruik van tabbladen </a:t>
            </a:r>
          </a:p>
          <a:p>
            <a:pPr lvl="1"/>
            <a:r>
              <a:rPr lang="nl-NL" sz="2800">
                <a:latin typeface="Arial" panose="020B0604020202020204" pitchFamily="34" charset="0"/>
                <a:cs typeface="Arial" panose="020B0604020202020204" pitchFamily="34" charset="0"/>
              </a:rPr>
              <a:t>voor designers, ontwikkelaars en testers</a:t>
            </a:r>
          </a:p>
          <a:p>
            <a:pPr lvl="1"/>
            <a:endParaRPr lang="nl-NL" sz="2800">
              <a:latin typeface="Arial" panose="020B0604020202020204" pitchFamily="34" charset="0"/>
              <a:cs typeface="Arial" panose="020B0604020202020204" pitchFamily="34" charset="0"/>
            </a:endParaRPr>
          </a:p>
          <a:p>
            <a:endParaRPr lang="nl-NL" sz="2800">
              <a:latin typeface="Arial" panose="020B0604020202020204" pitchFamily="34" charset="0"/>
              <a:cs typeface="Arial" panose="020B0604020202020204" pitchFamily="34" charset="0"/>
            </a:endParaRPr>
          </a:p>
          <a:p>
            <a:endParaRPr lang="nl-NL" sz="2400"/>
          </a:p>
          <a:p>
            <a:pPr lvl="1"/>
            <a:endParaRPr lang="nl-NL" sz="2400"/>
          </a:p>
          <a:p>
            <a:pPr lvl="1"/>
            <a:endParaRPr lang="nl-NL" sz="2400"/>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1038454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WCAG 2.1 </a:t>
            </a:r>
            <a:r>
              <a:rPr lang="en-US" sz="4000" err="1">
                <a:latin typeface="Arial Black" panose="020B0A04020102020204" pitchFamily="34" charset="0"/>
                <a:cs typeface="Arial" panose="020B0604020202020204" pitchFamily="34" charset="0"/>
              </a:rPr>
              <a:t>en</a:t>
            </a:r>
            <a:r>
              <a:rPr lang="en-US" sz="4000">
                <a:latin typeface="Arial Black" panose="020B0A04020102020204" pitchFamily="34" charset="0"/>
                <a:cs typeface="Arial" panose="020B0604020202020204" pitchFamily="34" charset="0"/>
              </a:rPr>
              <a:t> EPUB 1.0</a:t>
            </a:r>
            <a:br>
              <a:rPr lang="en-US" sz="4000">
                <a:latin typeface="Arial" panose="020B0604020202020204" pitchFamily="34" charset="0"/>
                <a:cs typeface="Arial" panose="020B0604020202020204" pitchFamily="34" charset="0"/>
              </a:rPr>
            </a:br>
            <a:endParaRPr kumimoji="0" lang="nl-NL" sz="4000" b="1" i="0" u="none" strike="noStrike" kern="1200" cap="none" spc="0" normalizeH="0" baseline="0" noProof="0">
              <a:ln>
                <a:noFill/>
              </a:ln>
              <a:solidFill>
                <a:schemeClr val="tx1"/>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684922" y="1293606"/>
            <a:ext cx="11246612" cy="5407445"/>
          </a:xfrm>
        </p:spPr>
        <p:txBody>
          <a:bodyPr>
            <a:noAutofit/>
          </a:bodyPr>
          <a:lstStyle/>
          <a:p>
            <a:pPr marL="0" indent="0">
              <a:buNone/>
            </a:pPr>
            <a:endParaRPr lang="nl-NL" sz="2800" b="1">
              <a:latin typeface="Arial" panose="020B0604020202020204" pitchFamily="34" charset="0"/>
              <a:cs typeface="Arial" panose="020B0604020202020204" pitchFamily="34" charset="0"/>
            </a:endParaRPr>
          </a:p>
          <a:p>
            <a:pPr marL="0" indent="0">
              <a:buNone/>
            </a:pPr>
            <a:r>
              <a:rPr lang="nl-NL" sz="2800" b="1">
                <a:latin typeface="Arial" panose="020B0604020202020204" pitchFamily="34" charset="0"/>
                <a:cs typeface="Arial" panose="020B0604020202020204" pitchFamily="34" charset="0"/>
              </a:rPr>
              <a:t>Demo: </a:t>
            </a:r>
            <a:r>
              <a:rPr lang="nl-NL" sz="2800" b="1">
                <a:latin typeface="Arial" panose="020B0604020202020204" pitchFamily="34" charset="0"/>
                <a:cs typeface="Arial" panose="020B0604020202020204" pitchFamily="34" charset="0"/>
                <a:hlinkClick r:id="rId3"/>
              </a:rPr>
              <a:t>EPUB Accessibility 1.0</a:t>
            </a:r>
            <a:endParaRPr lang="nl-NL" sz="2800" b="1">
              <a:latin typeface="Arial" panose="020B0604020202020204" pitchFamily="34" charset="0"/>
              <a:cs typeface="Arial" panose="020B0604020202020204" pitchFamily="34" charset="0"/>
            </a:endParaRPr>
          </a:p>
          <a:p>
            <a:pPr marL="0" indent="0">
              <a:buNone/>
            </a:pPr>
            <a:endParaRPr lang="nl-NL" sz="2800" b="1">
              <a:latin typeface="Arial" panose="020B0604020202020204" pitchFamily="34" charset="0"/>
              <a:cs typeface="Arial" panose="020B0604020202020204" pitchFamily="34" charset="0"/>
            </a:endParaRPr>
          </a:p>
          <a:p>
            <a:endParaRPr lang="nl-NL" sz="2800">
              <a:latin typeface="Arial" panose="020B0604020202020204" pitchFamily="34" charset="0"/>
              <a:cs typeface="Arial" panose="020B0604020202020204" pitchFamily="34" charset="0"/>
            </a:endParaRPr>
          </a:p>
          <a:p>
            <a:r>
              <a:rPr lang="nl-NL" sz="2800">
                <a:latin typeface="Arial" panose="020B0604020202020204" pitchFamily="34" charset="0"/>
                <a:cs typeface="Arial" panose="020B0604020202020204" pitchFamily="34" charset="0"/>
              </a:rPr>
              <a:t>WCAG is onderdeel van deze standaard</a:t>
            </a:r>
          </a:p>
          <a:p>
            <a:endParaRPr lang="nl-NL" sz="2800">
              <a:latin typeface="Arial" panose="020B0604020202020204" pitchFamily="34" charset="0"/>
              <a:cs typeface="Arial" panose="020B0604020202020204" pitchFamily="34" charset="0"/>
            </a:endParaRPr>
          </a:p>
          <a:p>
            <a:endParaRPr lang="nl-NL" sz="2400"/>
          </a:p>
          <a:p>
            <a:pPr lvl="1"/>
            <a:endParaRPr lang="nl-NL" sz="2400"/>
          </a:p>
          <a:p>
            <a:pPr lvl="1"/>
            <a:endParaRPr lang="nl-NL" sz="2400"/>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36233075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464614" y="1783959"/>
            <a:ext cx="4087306" cy="2889114"/>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defRPr/>
            </a:pPr>
            <a:r>
              <a:rPr lang="en-US" sz="5400">
                <a:latin typeface="Arial" panose="020B0604020202020204" pitchFamily="34" charset="0"/>
                <a:cs typeface="Arial" panose="020B0604020202020204" pitchFamily="34" charset="0"/>
              </a:rPr>
              <a:t>PRAKTIJK: gebruik van kleur</a:t>
            </a:r>
            <a:endParaRPr kumimoji="0" lang="en-US" sz="5400" b="1" i="0" u="none" strike="noStrike" cap="none" spc="0" normalizeH="0" baseline="0" noProof="0">
              <a:ln>
                <a:noFill/>
              </a:ln>
              <a:effectLst/>
              <a:uLnTx/>
              <a:uFillTx/>
              <a:latin typeface="Arial" panose="020B0604020202020204" pitchFamily="34" charset="0"/>
              <a:cs typeface="Arial" panose="020B0604020202020204" pitchFamily="34" charset="0"/>
            </a:endParaRP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Afbeelding 5">
            <a:extLst>
              <a:ext uri="{FF2B5EF4-FFF2-40B4-BE49-F238E27FC236}">
                <a16:creationId xmlns:a16="http://schemas.microsoft.com/office/drawing/2014/main" id="{D65C6F2F-0B0C-40D1-A736-F1818E0BC77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8568" r="7648" b="-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1018843452"/>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nl-NL" sz="4000">
                <a:latin typeface="Arial Black" panose="020B0A04020102020204" pitchFamily="34" charset="0"/>
                <a:cs typeface="Arial" panose="020B0604020202020204" pitchFamily="34" charset="0"/>
              </a:rPr>
              <a:t>PRAKTIJK: gebruik van kleur (1</a:t>
            </a:r>
            <a:r>
              <a:rPr lang="en-US" sz="4000">
                <a:latin typeface="Arial Black" panose="020B0A04020102020204" pitchFamily="34" charset="0"/>
                <a:cs typeface="Arial" panose="020B0604020202020204" pitchFamily="34" charset="0"/>
              </a:rPr>
              <a:t>)</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800">
              <a:latin typeface="Arial" panose="020B0604020202020204" pitchFamily="34" charset="0"/>
              <a:cs typeface="Arial" panose="020B0604020202020204" pitchFamily="34" charset="0"/>
            </a:endParaRPr>
          </a:p>
          <a:p>
            <a:pPr marL="0" lvl="0" indent="0">
              <a:buNone/>
            </a:pPr>
            <a:r>
              <a:rPr lang="nl-NL" sz="2800" b="1">
                <a:latin typeface="Arial" panose="020B0604020202020204" pitchFamily="34" charset="0"/>
                <a:cs typeface="Arial" panose="020B0604020202020204" pitchFamily="34" charset="0"/>
              </a:rPr>
              <a:t>Opdracht</a:t>
            </a:r>
          </a:p>
          <a:p>
            <a:pPr lvl="0"/>
            <a:r>
              <a:rPr lang="nl-NL" sz="2800">
                <a:latin typeface="Arial" panose="020B0604020202020204" pitchFamily="34" charset="0"/>
                <a:cs typeface="Arial" panose="020B0604020202020204" pitchFamily="34" charset="0"/>
              </a:rPr>
              <a:t>Welk cijfer zie je in de afbeelding?</a:t>
            </a:r>
          </a:p>
          <a:p>
            <a:pPr lvl="0"/>
            <a:r>
              <a:rPr lang="nl-NL" sz="2800">
                <a:latin typeface="Arial" panose="020B0604020202020204" pitchFamily="34" charset="0"/>
                <a:cs typeface="Arial" panose="020B0604020202020204" pitchFamily="34" charset="0"/>
              </a:rPr>
              <a:t>Noteer het antwoord in één chat</a:t>
            </a: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pic>
        <p:nvPicPr>
          <p:cNvPr id="7" name="Image 28" descr="afbeelding voor een Ishihara test waarbij groene bollen het cijfer 74 en enigszins verborgen zichtbaar het cijfer 21 vormen tegen een achtergrond van rode bollen. Wie een kleurstoornis rood/goren heeft zal 21 zien, niet 74.">
            <a:extLst>
              <a:ext uri="{FF2B5EF4-FFF2-40B4-BE49-F238E27FC236}">
                <a16:creationId xmlns:a16="http://schemas.microsoft.com/office/drawing/2014/main" id="{CE2AD244-1D12-4A01-8BD0-96E622C49197}"/>
              </a:ext>
            </a:extLst>
          </p:cNvPr>
          <p:cNvPicPr/>
          <p:nvPr/>
        </p:nvPicPr>
        <p:blipFill>
          <a:blip r:embed="rId4">
            <a:extLst>
              <a:ext uri="{28A0092B-C50C-407E-A947-70E740481C1C}">
                <a14:useLocalDpi xmlns:a14="http://schemas.microsoft.com/office/drawing/2010/main" val="0"/>
              </a:ext>
            </a:extLst>
          </a:blip>
          <a:stretch>
            <a:fillRect/>
          </a:stretch>
        </p:blipFill>
        <p:spPr>
          <a:xfrm>
            <a:off x="6598042" y="1505590"/>
            <a:ext cx="5372285" cy="4983476"/>
          </a:xfrm>
          <a:prstGeom prst="rect">
            <a:avLst/>
          </a:prstGeom>
        </p:spPr>
      </p:pic>
    </p:spTree>
    <p:extLst>
      <p:ext uri="{BB962C8B-B14F-4D97-AF65-F5344CB8AC3E}">
        <p14:creationId xmlns:p14="http://schemas.microsoft.com/office/powerpoint/2010/main" val="771297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a:t>
            </a:r>
            <a:r>
              <a:rPr lang="nl-NL" sz="4000">
                <a:latin typeface="Arial Black" panose="020B0A04020102020204" pitchFamily="34" charset="0"/>
                <a:cs typeface="Arial" panose="020B0604020202020204" pitchFamily="34" charset="0"/>
              </a:rPr>
              <a:t>gebruik van kleur </a:t>
            </a:r>
            <a:r>
              <a:rPr lang="en-US" sz="4000">
                <a:latin typeface="Arial Black" panose="020B0A04020102020204" pitchFamily="34" charset="0"/>
                <a:cs typeface="Arial" panose="020B0604020202020204" pitchFamily="34" charset="0"/>
              </a:rPr>
              <a:t>(2)</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800" dirty="0">
              <a:latin typeface="Arial" panose="020B0604020202020204" pitchFamily="34" charset="0"/>
              <a:cs typeface="Arial" panose="020B0604020202020204" pitchFamily="34" charset="0"/>
            </a:endParaRPr>
          </a:p>
          <a:p>
            <a:pPr marL="0" lvl="0" indent="0">
              <a:buNone/>
            </a:pPr>
            <a:r>
              <a:rPr lang="nl-NL" sz="2800" b="1" dirty="0">
                <a:latin typeface="Arial" panose="020B0604020202020204" pitchFamily="34" charset="0"/>
                <a:cs typeface="Arial" panose="020B0604020202020204" pitchFamily="34" charset="0"/>
              </a:rPr>
              <a:t>Opdracht</a:t>
            </a:r>
          </a:p>
          <a:p>
            <a:pPr lvl="0"/>
            <a:r>
              <a:rPr lang="nl-NL" sz="2800" dirty="0">
                <a:latin typeface="Arial" panose="020B0604020202020204" pitchFamily="34" charset="0"/>
                <a:cs typeface="Arial" panose="020B0604020202020204" pitchFamily="34" charset="0"/>
              </a:rPr>
              <a:t>Hoeveel groene potloden zie je in elke afbeelding? </a:t>
            </a:r>
          </a:p>
          <a:p>
            <a:pPr lvl="0"/>
            <a:r>
              <a:rPr lang="nl-NL" sz="2800" dirty="0">
                <a:latin typeface="Arial" panose="020B0604020202020204" pitchFamily="34" charset="0"/>
                <a:cs typeface="Arial" panose="020B0604020202020204" pitchFamily="34" charset="0"/>
              </a:rPr>
              <a:t>Noteer in één chat: respectievelijk bijvoorbeeld 4, 3, 2, 1</a:t>
            </a: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pic>
        <p:nvPicPr>
          <p:cNvPr id="6" name="Image 29" descr="7 kleurpotloden in verschillende kleuren">
            <a:extLst>
              <a:ext uri="{FF2B5EF4-FFF2-40B4-BE49-F238E27FC236}">
                <a16:creationId xmlns:a16="http://schemas.microsoft.com/office/drawing/2014/main" id="{149553AE-BDE4-48C3-BF7C-6AA9E05F8B2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54918" y="3423285"/>
            <a:ext cx="2724150" cy="2724150"/>
          </a:xfrm>
          <a:prstGeom prst="rect">
            <a:avLst/>
          </a:prstGeom>
        </p:spPr>
      </p:pic>
      <p:sp>
        <p:nvSpPr>
          <p:cNvPr id="5" name="Tekstvak 4">
            <a:extLst>
              <a:ext uri="{FF2B5EF4-FFF2-40B4-BE49-F238E27FC236}">
                <a16:creationId xmlns:a16="http://schemas.microsoft.com/office/drawing/2014/main" id="{19AD4D90-B2C4-42A5-B961-0B58AB75AF0A}"/>
              </a:ext>
            </a:extLst>
          </p:cNvPr>
          <p:cNvSpPr txBox="1"/>
          <p:nvPr/>
        </p:nvSpPr>
        <p:spPr>
          <a:xfrm>
            <a:off x="500037" y="6272289"/>
            <a:ext cx="2103120" cy="461665"/>
          </a:xfrm>
          <a:prstGeom prst="rect">
            <a:avLst/>
          </a:prstGeom>
          <a:noFill/>
        </p:spPr>
        <p:txBody>
          <a:bodyPr wrap="square" rtlCol="0">
            <a:spAutoFit/>
          </a:bodyPr>
          <a:lstStyle/>
          <a:p>
            <a:r>
              <a:rPr lang="nl-NL" sz="2400">
                <a:latin typeface="Arial" panose="020B0604020202020204" pitchFamily="34" charset="0"/>
                <a:cs typeface="Arial" panose="020B0604020202020204" pitchFamily="34" charset="0"/>
              </a:rPr>
              <a:t>afbeelding 1</a:t>
            </a:r>
          </a:p>
        </p:txBody>
      </p:sp>
      <p:pic>
        <p:nvPicPr>
          <p:cNvPr id="8" name="Image 30" descr="7 kleurpotloden gezien door de ogen van iemand die blauw zwak waarneemt">
            <a:extLst>
              <a:ext uri="{FF2B5EF4-FFF2-40B4-BE49-F238E27FC236}">
                <a16:creationId xmlns:a16="http://schemas.microsoft.com/office/drawing/2014/main" id="{79410B65-3CF0-4367-AF85-C33CB866A3F0}"/>
              </a:ext>
            </a:extLst>
          </p:cNvPr>
          <p:cNvPicPr/>
          <p:nvPr/>
        </p:nvPicPr>
        <p:blipFill>
          <a:blip r:embed="rId5">
            <a:extLst>
              <a:ext uri="{28A0092B-C50C-407E-A947-70E740481C1C}">
                <a14:useLocalDpi xmlns:a14="http://schemas.microsoft.com/office/drawing/2010/main" val="0"/>
              </a:ext>
            </a:extLst>
          </a:blip>
          <a:stretch>
            <a:fillRect/>
          </a:stretch>
        </p:blipFill>
        <p:spPr>
          <a:xfrm>
            <a:off x="3255645" y="3423285"/>
            <a:ext cx="2719070" cy="2724150"/>
          </a:xfrm>
          <a:prstGeom prst="rect">
            <a:avLst/>
          </a:prstGeom>
        </p:spPr>
      </p:pic>
      <p:sp>
        <p:nvSpPr>
          <p:cNvPr id="13" name="Tekstvak 12">
            <a:extLst>
              <a:ext uri="{FF2B5EF4-FFF2-40B4-BE49-F238E27FC236}">
                <a16:creationId xmlns:a16="http://schemas.microsoft.com/office/drawing/2014/main" id="{643C3F53-61C0-4D2F-848C-A197B32F4F95}"/>
              </a:ext>
            </a:extLst>
          </p:cNvPr>
          <p:cNvSpPr txBox="1"/>
          <p:nvPr/>
        </p:nvSpPr>
        <p:spPr>
          <a:xfrm>
            <a:off x="3377564" y="6267422"/>
            <a:ext cx="2103120" cy="461665"/>
          </a:xfrm>
          <a:prstGeom prst="rect">
            <a:avLst/>
          </a:prstGeom>
          <a:noFill/>
        </p:spPr>
        <p:txBody>
          <a:bodyPr wrap="square" rtlCol="0">
            <a:spAutoFit/>
          </a:bodyPr>
          <a:lstStyle/>
          <a:p>
            <a:r>
              <a:rPr lang="nl-NL" sz="2400">
                <a:latin typeface="Arial" panose="020B0604020202020204" pitchFamily="34" charset="0"/>
                <a:cs typeface="Arial" panose="020B0604020202020204" pitchFamily="34" charset="0"/>
              </a:rPr>
              <a:t>afbeelding 2</a:t>
            </a:r>
          </a:p>
        </p:txBody>
      </p:sp>
      <p:pic>
        <p:nvPicPr>
          <p:cNvPr id="9" name="Image 31" descr="7 kleurpotloden gezien door de ogen van iemand die geen rood waarneemt">
            <a:extLst>
              <a:ext uri="{FF2B5EF4-FFF2-40B4-BE49-F238E27FC236}">
                <a16:creationId xmlns:a16="http://schemas.microsoft.com/office/drawing/2014/main" id="{67A35829-95B0-4877-B67A-58D612D20033}"/>
              </a:ext>
            </a:extLst>
          </p:cNvPr>
          <p:cNvPicPr/>
          <p:nvPr/>
        </p:nvPicPr>
        <p:blipFill>
          <a:blip r:embed="rId6">
            <a:extLst>
              <a:ext uri="{28A0092B-C50C-407E-A947-70E740481C1C}">
                <a14:useLocalDpi xmlns:a14="http://schemas.microsoft.com/office/drawing/2010/main" val="0"/>
              </a:ext>
            </a:extLst>
          </a:blip>
          <a:stretch>
            <a:fillRect/>
          </a:stretch>
        </p:blipFill>
        <p:spPr>
          <a:xfrm>
            <a:off x="6190615" y="3401695"/>
            <a:ext cx="2730500" cy="2730500"/>
          </a:xfrm>
          <a:prstGeom prst="rect">
            <a:avLst/>
          </a:prstGeom>
        </p:spPr>
      </p:pic>
      <p:sp>
        <p:nvSpPr>
          <p:cNvPr id="14" name="Tekstvak 13">
            <a:extLst>
              <a:ext uri="{FF2B5EF4-FFF2-40B4-BE49-F238E27FC236}">
                <a16:creationId xmlns:a16="http://schemas.microsoft.com/office/drawing/2014/main" id="{1F790BB7-D90B-4596-AED6-D959F4E84B12}"/>
              </a:ext>
            </a:extLst>
          </p:cNvPr>
          <p:cNvSpPr txBox="1"/>
          <p:nvPr/>
        </p:nvSpPr>
        <p:spPr>
          <a:xfrm>
            <a:off x="6213763" y="6218503"/>
            <a:ext cx="2103120" cy="461665"/>
          </a:xfrm>
          <a:prstGeom prst="rect">
            <a:avLst/>
          </a:prstGeom>
          <a:noFill/>
        </p:spPr>
        <p:txBody>
          <a:bodyPr wrap="square" rtlCol="0">
            <a:spAutoFit/>
          </a:bodyPr>
          <a:lstStyle/>
          <a:p>
            <a:r>
              <a:rPr lang="nl-NL" sz="2400">
                <a:latin typeface="Arial" panose="020B0604020202020204" pitchFamily="34" charset="0"/>
                <a:cs typeface="Arial" panose="020B0604020202020204" pitchFamily="34" charset="0"/>
              </a:rPr>
              <a:t>afbeelding 3</a:t>
            </a:r>
          </a:p>
        </p:txBody>
      </p:sp>
      <p:pic>
        <p:nvPicPr>
          <p:cNvPr id="10" name="Image 32" descr="7 kleurpotloden in grijstinten">
            <a:extLst>
              <a:ext uri="{FF2B5EF4-FFF2-40B4-BE49-F238E27FC236}">
                <a16:creationId xmlns:a16="http://schemas.microsoft.com/office/drawing/2014/main" id="{FAF3B215-581B-4074-861E-C50D8DD4132B}"/>
              </a:ext>
            </a:extLst>
          </p:cNvPr>
          <p:cNvPicPr/>
          <p:nvPr/>
        </p:nvPicPr>
        <p:blipFill>
          <a:blip r:embed="rId7">
            <a:extLst>
              <a:ext uri="{28A0092B-C50C-407E-A947-70E740481C1C}">
                <a14:useLocalDpi xmlns:a14="http://schemas.microsoft.com/office/drawing/2010/main" val="0"/>
              </a:ext>
            </a:extLst>
          </a:blip>
          <a:stretch>
            <a:fillRect/>
          </a:stretch>
        </p:blipFill>
        <p:spPr>
          <a:xfrm>
            <a:off x="9225632" y="3420745"/>
            <a:ext cx="2711450" cy="2711450"/>
          </a:xfrm>
          <a:prstGeom prst="rect">
            <a:avLst/>
          </a:prstGeom>
        </p:spPr>
      </p:pic>
      <p:sp>
        <p:nvSpPr>
          <p:cNvPr id="15" name="Tekstvak 14">
            <a:extLst>
              <a:ext uri="{FF2B5EF4-FFF2-40B4-BE49-F238E27FC236}">
                <a16:creationId xmlns:a16="http://schemas.microsoft.com/office/drawing/2014/main" id="{9F893F43-44E6-47E6-8233-705D77B1FD32}"/>
              </a:ext>
            </a:extLst>
          </p:cNvPr>
          <p:cNvSpPr txBox="1"/>
          <p:nvPr/>
        </p:nvSpPr>
        <p:spPr>
          <a:xfrm>
            <a:off x="9225632" y="6208650"/>
            <a:ext cx="2103120" cy="461665"/>
          </a:xfrm>
          <a:prstGeom prst="rect">
            <a:avLst/>
          </a:prstGeom>
          <a:noFill/>
        </p:spPr>
        <p:txBody>
          <a:bodyPr wrap="square" rtlCol="0">
            <a:spAutoFit/>
          </a:bodyPr>
          <a:lstStyle/>
          <a:p>
            <a:r>
              <a:rPr lang="nl-NL" sz="2400">
                <a:latin typeface="Arial" panose="020B0604020202020204" pitchFamily="34" charset="0"/>
                <a:cs typeface="Arial" panose="020B0604020202020204" pitchFamily="34" charset="0"/>
              </a:rPr>
              <a:t>afbeelding 4</a:t>
            </a:r>
          </a:p>
        </p:txBody>
      </p:sp>
    </p:spTree>
    <p:extLst>
      <p:ext uri="{BB962C8B-B14F-4D97-AF65-F5344CB8AC3E}">
        <p14:creationId xmlns:p14="http://schemas.microsoft.com/office/powerpoint/2010/main" val="23218456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a:t>
            </a:r>
            <a:r>
              <a:rPr lang="en-US" sz="4000" err="1">
                <a:latin typeface="Arial Black" panose="020B0A04020102020204" pitchFamily="34" charset="0"/>
                <a:cs typeface="Arial" panose="020B0604020202020204" pitchFamily="34" charset="0"/>
              </a:rPr>
              <a:t>gebruik</a:t>
            </a:r>
            <a:r>
              <a:rPr lang="en-US" sz="4000">
                <a:latin typeface="Arial Black" panose="020B0A04020102020204" pitchFamily="34" charset="0"/>
                <a:cs typeface="Arial" panose="020B0604020202020204" pitchFamily="34" charset="0"/>
              </a:rPr>
              <a:t> van </a:t>
            </a:r>
            <a:r>
              <a:rPr lang="en-US" sz="4000" err="1">
                <a:latin typeface="Arial Black" panose="020B0A04020102020204" pitchFamily="34" charset="0"/>
                <a:cs typeface="Arial" panose="020B0604020202020204" pitchFamily="34" charset="0"/>
              </a:rPr>
              <a:t>kleur</a:t>
            </a:r>
            <a:r>
              <a:rPr lang="en-US" sz="4000">
                <a:latin typeface="Arial Black" panose="020B0A04020102020204" pitchFamily="34" charset="0"/>
                <a:cs typeface="Arial" panose="020B0604020202020204" pitchFamily="34" charset="0"/>
              </a:rPr>
              <a:t> (3)</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800">
              <a:latin typeface="Arial" panose="020B0604020202020204" pitchFamily="34" charset="0"/>
              <a:cs typeface="Arial" panose="020B0604020202020204" pitchFamily="34" charset="0"/>
            </a:endParaRPr>
          </a:p>
          <a:p>
            <a:pPr marL="0" lvl="0" indent="0">
              <a:buNone/>
            </a:pPr>
            <a:r>
              <a:rPr lang="nl-NL" sz="2800" b="1">
                <a:latin typeface="Arial" panose="020B0604020202020204" pitchFamily="34" charset="0"/>
                <a:cs typeface="Arial" panose="020B0604020202020204" pitchFamily="34" charset="0"/>
              </a:rPr>
              <a:t>Richtlijn</a:t>
            </a:r>
          </a:p>
          <a:p>
            <a:pPr marL="0" lvl="0" indent="0">
              <a:buNone/>
            </a:pPr>
            <a:r>
              <a:rPr lang="nl-NL" sz="2800">
                <a:latin typeface="Arial" panose="020B0604020202020204" pitchFamily="34" charset="0"/>
                <a:cs typeface="Arial" panose="020B0604020202020204" pitchFamily="34" charset="0"/>
              </a:rPr>
              <a:t>“Kleur wordt niet als het enige visuele middel gebruikt om informatie over te brengen, een actie aan te geven, tot een reactie op te roepen of een visueel element te onderscheiden.”</a:t>
            </a:r>
          </a:p>
          <a:p>
            <a:pPr marL="0" lvl="0" indent="0">
              <a:buNone/>
            </a:pPr>
            <a:endParaRPr lang="nl-NL" sz="2800">
              <a:latin typeface="Arial" panose="020B0604020202020204" pitchFamily="34" charset="0"/>
              <a:cs typeface="Arial" panose="020B0604020202020204" pitchFamily="34" charset="0"/>
            </a:endParaRPr>
          </a:p>
          <a:p>
            <a:pPr marL="0" lvl="0" indent="0">
              <a:buNone/>
            </a:pPr>
            <a:r>
              <a:rPr lang="nl-NL" sz="2800">
                <a:latin typeface="Arial" panose="020B0604020202020204" pitchFamily="34" charset="0"/>
                <a:cs typeface="Arial" panose="020B0604020202020204" pitchFamily="34" charset="0"/>
              </a:rPr>
              <a:t>relevant voor</a:t>
            </a:r>
          </a:p>
          <a:p>
            <a:r>
              <a:rPr lang="nl-NL" sz="2800">
                <a:latin typeface="Arial" panose="020B0604020202020204" pitchFamily="34" charset="0"/>
                <a:cs typeface="Arial" panose="020B0604020202020204" pitchFamily="34" charset="0"/>
              </a:rPr>
              <a:t>tekst en achtergrond, </a:t>
            </a:r>
          </a:p>
          <a:p>
            <a:r>
              <a:rPr lang="nl-NL" sz="2800">
                <a:latin typeface="Arial" panose="020B0604020202020204" pitchFamily="34" charset="0"/>
                <a:cs typeface="Arial" panose="020B0604020202020204" pitchFamily="34" charset="0"/>
              </a:rPr>
              <a:t>grafische objecten (diagrammen ed.), </a:t>
            </a:r>
          </a:p>
          <a:p>
            <a:r>
              <a:rPr lang="nl-NL" sz="2800">
                <a:latin typeface="Arial" panose="020B0604020202020204" pitchFamily="34" charset="0"/>
                <a:cs typeface="Arial" panose="020B0604020202020204" pitchFamily="34" charset="0"/>
              </a:rPr>
              <a:t>functionele elementen (knoppen, kleurkaders ed.)</a:t>
            </a:r>
          </a:p>
          <a:p>
            <a:r>
              <a:rPr lang="nl-NL" sz="2800">
                <a:latin typeface="Arial" panose="020B0604020202020204" pitchFamily="34" charset="0"/>
                <a:cs typeface="Arial" panose="020B0604020202020204" pitchFamily="34" charset="0"/>
              </a:rPr>
              <a:t>in web, e-book, document, ook: nieuwsbrief, mailing, drukwerk.</a:t>
            </a:r>
            <a:endParaRPr lang="nl-NL" sz="2800" b="1">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7960196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C183D7F6-B498-43B3-948B-1728B52AA6E4}">
                <adec:decorative xmlns:adec="http://schemas.microsoft.com/office/drawing/2017/decorative" val="1"/>
              </a:ext>
            </a:extLst>
          </p:cNvPr>
          <p:cNvSpPr>
            <a:spLocks noGrp="1"/>
          </p:cNvSpPr>
          <p:nvPr>
            <p:ph type="body" sz="quarter" idx="10"/>
          </p:nvPr>
        </p:nvSpPr>
        <p:spPr>
          <a:xfrm>
            <a:off x="723715" y="1293606"/>
            <a:ext cx="11246612" cy="5407445"/>
          </a:xfrm>
        </p:spPr>
        <p:txBody>
          <a:bodyPr>
            <a:noAutofit/>
          </a:bodyPr>
          <a:lstStyle/>
          <a:p>
            <a:pPr marL="0" indent="0">
              <a:buNone/>
            </a:pPr>
            <a:endParaRPr lang="nl-NL" sz="2800">
              <a:latin typeface="Arial" panose="020B0604020202020204" pitchFamily="34" charset="0"/>
              <a:cs typeface="Arial" panose="020B0604020202020204" pitchFamily="34" charset="0"/>
            </a:endParaRPr>
          </a:p>
          <a:p>
            <a:pPr marL="457200" lvl="1" indent="0">
              <a:buNone/>
            </a:pPr>
            <a:endParaRPr lang="nl-NL" sz="2800">
              <a:latin typeface="Arial" panose="020B0604020202020204" pitchFamily="34" charset="0"/>
              <a:cs typeface="Arial" panose="020B0604020202020204" pitchFamily="34" charset="0"/>
            </a:endParaRPr>
          </a:p>
          <a:p>
            <a:pPr marL="457200" lvl="1" indent="0">
              <a:buNone/>
            </a:pPr>
            <a:endParaRPr lang="nl-NL" sz="2800">
              <a:latin typeface="Arial" panose="020B0604020202020204" pitchFamily="34" charset="0"/>
              <a:cs typeface="Arial" panose="020B0604020202020204" pitchFamily="34" charset="0"/>
            </a:endParaRPr>
          </a:p>
          <a:p>
            <a:pPr marL="457200" lvl="1" indent="0">
              <a:buNone/>
            </a:pPr>
            <a:endParaRPr lang="nl-NL" sz="2800">
              <a:latin typeface="Arial" panose="020B0604020202020204" pitchFamily="34" charset="0"/>
              <a:cs typeface="Arial" panose="020B0604020202020204" pitchFamily="34" charset="0"/>
            </a:endParaRPr>
          </a:p>
          <a:p>
            <a:pPr lvl="1"/>
            <a:endParaRPr lang="nl-NL" sz="2400"/>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
        <p:nvSpPr>
          <p:cNvPr id="10" name="Tijdelijke aanduiding voor tekst 2">
            <a:extLst>
              <a:ext uri="{FF2B5EF4-FFF2-40B4-BE49-F238E27FC236}">
                <a16:creationId xmlns:a16="http://schemas.microsoft.com/office/drawing/2014/main" id="{CFD4C97E-589D-4842-9A05-04E58A3FB399}"/>
              </a:ext>
            </a:extLst>
          </p:cNvPr>
          <p:cNvSpPr txBox="1">
            <a:spLocks noGrp="1"/>
          </p:cNvSpPr>
          <p:nvPr>
            <p:ph type="title" idx="4294967295"/>
          </p:nvPr>
        </p:nvSpPr>
        <p:spPr>
          <a:xfrm>
            <a:off x="723715" y="46612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Arial Black" panose="020B0A04020102020204" pitchFamily="34" charset="0"/>
                <a:ea typeface="+mj-ea"/>
                <a:cs typeface="Arial" panose="020B0604020202020204" pitchFamily="34" charset="0"/>
              </a:rPr>
              <a:t>PRAKTIJK: </a:t>
            </a:r>
            <a:r>
              <a:rPr kumimoji="0" lang="en-US" sz="4000" b="0" i="0" u="none" strike="noStrike" kern="1200" cap="none" spc="0" normalizeH="0" baseline="0" noProof="0" err="1">
                <a:ln>
                  <a:noFill/>
                </a:ln>
                <a:solidFill>
                  <a:schemeClr val="tx1"/>
                </a:solidFill>
                <a:effectLst/>
                <a:uLnTx/>
                <a:uFillTx/>
                <a:latin typeface="Arial Black" panose="020B0A04020102020204" pitchFamily="34" charset="0"/>
                <a:ea typeface="+mj-ea"/>
                <a:cs typeface="Arial" panose="020B0604020202020204" pitchFamily="34" charset="0"/>
              </a:rPr>
              <a:t>gebruik</a:t>
            </a:r>
            <a:r>
              <a:rPr kumimoji="0" lang="en-US" sz="4000" b="0" i="0" u="none" strike="noStrike" kern="1200" cap="none" spc="0" normalizeH="0" baseline="0" noProof="0">
                <a:ln>
                  <a:noFill/>
                </a:ln>
                <a:solidFill>
                  <a:schemeClr val="tx1"/>
                </a:solidFill>
                <a:effectLst/>
                <a:uLnTx/>
                <a:uFillTx/>
                <a:latin typeface="Arial Black" panose="020B0A04020102020204" pitchFamily="34" charset="0"/>
                <a:ea typeface="+mj-ea"/>
                <a:cs typeface="Arial" panose="020B0604020202020204" pitchFamily="34" charset="0"/>
              </a:rPr>
              <a:t> van </a:t>
            </a:r>
            <a:r>
              <a:rPr kumimoji="0" lang="en-US" sz="4000" b="0" i="0" u="none" strike="noStrike" kern="1200" cap="none" spc="0" normalizeH="0" baseline="0" noProof="0" err="1">
                <a:ln>
                  <a:noFill/>
                </a:ln>
                <a:solidFill>
                  <a:schemeClr val="tx1"/>
                </a:solidFill>
                <a:effectLst/>
                <a:uLnTx/>
                <a:uFillTx/>
                <a:latin typeface="Arial Black" panose="020B0A04020102020204" pitchFamily="34" charset="0"/>
                <a:ea typeface="+mj-ea"/>
                <a:cs typeface="Arial" panose="020B0604020202020204" pitchFamily="34" charset="0"/>
              </a:rPr>
              <a:t>kleur</a:t>
            </a:r>
            <a:r>
              <a:rPr kumimoji="0" lang="en-US" sz="4000" b="0" i="0" u="none" strike="noStrike" kern="1200" cap="none" spc="0" normalizeH="0" baseline="0" noProof="0">
                <a:ln>
                  <a:noFill/>
                </a:ln>
                <a:solidFill>
                  <a:schemeClr val="tx1"/>
                </a:solidFill>
                <a:effectLst/>
                <a:uLnTx/>
                <a:uFillTx/>
                <a:latin typeface="Arial Black" panose="020B0A04020102020204" pitchFamily="34" charset="0"/>
                <a:ea typeface="+mj-ea"/>
                <a:cs typeface="Arial" panose="020B0604020202020204" pitchFamily="34" charset="0"/>
              </a:rPr>
              <a:t> (4)</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8" name="Tekstvak 7" descr="Schema dat de structuur van WCAG 2.1 visualiseert met in de linker kolom de principes 1. Waarneembaar, 2. Bedienbaar, 3. Begrijpelijk en 4. Robuust. Daarnaast de richtlijnen die bij het prinicpe horen. Daarnaast staan de nummers van bijbehorende succescriteria genoemd. Deze nummers zijn verdeel over drie kolommen: Niveau A; Niveau AA en Niveau AAA. In het schema is het volgende benadrukt: Principe 3. Begrijpelijk, richtlijn 3.1 Leesbaar, Criterium 3.1.1 onder Niveau A en 3.1.2 onder Niveau AA. ">
            <a:extLst>
              <a:ext uri="{FF2B5EF4-FFF2-40B4-BE49-F238E27FC236}">
                <a16:creationId xmlns:a16="http://schemas.microsoft.com/office/drawing/2014/main" id="{ADF5D1C2-9FE3-469C-AD3B-3169B812E1A0}"/>
              </a:ext>
              <a:ext uri="{C183D7F6-B498-43B3-948B-1728B52AA6E4}">
                <adec:decorative xmlns:adec="http://schemas.microsoft.com/office/drawing/2017/decorative" val="0"/>
              </a:ext>
            </a:extLst>
          </p:cNvPr>
          <p:cNvSpPr txBox="1"/>
          <p:nvPr/>
        </p:nvSpPr>
        <p:spPr>
          <a:xfrm>
            <a:off x="723715" y="1058755"/>
            <a:ext cx="11080092" cy="1159676"/>
          </a:xfrm>
          <a:prstGeom prst="rect">
            <a:avLst/>
          </a:prstGeom>
          <a:noFill/>
        </p:spPr>
        <p:txBody>
          <a:bodyPr wrap="square" rtlCol="0">
            <a:spAutoFit/>
          </a:bodyPr>
          <a:lstStyle/>
          <a:p>
            <a:pPr lvl="0">
              <a:lnSpc>
                <a:spcPct val="107000"/>
              </a:lnSpc>
            </a:pPr>
            <a:r>
              <a:rPr lang="nl-NL" sz="2400" b="1">
                <a:effectLst/>
                <a:latin typeface="Arial" panose="020B0604020202020204" pitchFamily="34" charset="0"/>
                <a:ea typeface="Calibri" panose="020F0502020204030204" pitchFamily="34" charset="0"/>
                <a:cs typeface="Arial" panose="020B0604020202020204" pitchFamily="34" charset="0"/>
              </a:rPr>
              <a:t>WCAG 2.1</a:t>
            </a:r>
          </a:p>
          <a:p>
            <a:pPr lvl="0">
              <a:lnSpc>
                <a:spcPct val="107000"/>
              </a:lnSpc>
            </a:pPr>
            <a:r>
              <a:rPr lang="nl-NL" sz="2400">
                <a:effectLst/>
                <a:latin typeface="Arial" panose="020B0604020202020204" pitchFamily="34" charset="0"/>
                <a:ea typeface="Calibri" panose="020F0502020204030204" pitchFamily="34" charset="0"/>
                <a:cs typeface="Arial" panose="020B0604020202020204" pitchFamily="34" charset="0"/>
              </a:rPr>
              <a:t>Criterium 1.4.1 gebruik van kleur</a:t>
            </a:r>
            <a:endParaRPr lang="nl-NL" sz="2800">
              <a:latin typeface="Arial" panose="020B0604020202020204" pitchFamily="34" charset="0"/>
              <a:cs typeface="Arial" panose="020B0604020202020204" pitchFamily="34" charset="0"/>
            </a:endParaRPr>
          </a:p>
          <a:p>
            <a:endParaRPr lang="nl-NL"/>
          </a:p>
        </p:txBody>
      </p:sp>
      <p:pic>
        <p:nvPicPr>
          <p:cNvPr id="5" name="Afbeelding 4">
            <a:extLst>
              <a:ext uri="{FF2B5EF4-FFF2-40B4-BE49-F238E27FC236}">
                <a16:creationId xmlns:a16="http://schemas.microsoft.com/office/drawing/2014/main" id="{0CFD2409-56D0-4192-92C6-51E53DD3BC65}"/>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744"/>
          <a:stretch/>
        </p:blipFill>
        <p:spPr>
          <a:xfrm>
            <a:off x="723715" y="2156345"/>
            <a:ext cx="10744570" cy="4235529"/>
          </a:xfrm>
          <a:prstGeom prst="rect">
            <a:avLst/>
          </a:prstGeom>
        </p:spPr>
      </p:pic>
    </p:spTree>
    <p:extLst>
      <p:ext uri="{BB962C8B-B14F-4D97-AF65-F5344CB8AC3E}">
        <p14:creationId xmlns:p14="http://schemas.microsoft.com/office/powerpoint/2010/main" val="1715666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C6C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6C6C3A"/>
            </a:solidFill>
          </a:ln>
        </p:spPr>
        <p:style>
          <a:lnRef idx="1">
            <a:schemeClr val="accent1"/>
          </a:lnRef>
          <a:fillRef idx="0">
            <a:schemeClr val="accent1"/>
          </a:fillRef>
          <a:effectRef idx="0">
            <a:schemeClr val="accent1"/>
          </a:effectRef>
          <a:fontRef idx="minor">
            <a:schemeClr val="tx1"/>
          </a:fontRef>
        </p:style>
      </p:cxnSp>
      <p:sp>
        <p:nvSpPr>
          <p:cNvPr id="10" name="Tijdelijke aanduiding voor tekst 1" descr="doelen van het project">
            <a:extLst>
              <a:ext uri="{FF2B5EF4-FFF2-40B4-BE49-F238E27FC236}">
                <a16:creationId xmlns:a16="http://schemas.microsoft.com/office/drawing/2014/main" id="{3457E3B9-455E-4A02-8F72-EE877235D1CD}"/>
              </a:ext>
            </a:extLst>
          </p:cNvPr>
          <p:cNvSpPr txBox="1">
            <a:spLocks noGrp="1"/>
          </p:cNvSpPr>
          <p:nvPr>
            <p:ph type="title" idx="4294967295"/>
          </p:nvPr>
        </p:nvSpPr>
        <p:spPr>
          <a:xfrm>
            <a:off x="1112520" y="4207884"/>
            <a:ext cx="9966960" cy="15603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800" b="0" i="0" u="none" strike="noStrike" kern="1200" cap="none" spc="0" normalizeH="0" baseline="0" noProof="0" err="1">
                <a:ln>
                  <a:noFill/>
                </a:ln>
                <a:solidFill>
                  <a:srgbClr val="6C6C3A"/>
                </a:solidFill>
                <a:effectLst/>
                <a:uLnTx/>
                <a:uFillTx/>
                <a:latin typeface="Arial" panose="020B0604020202020204" pitchFamily="34" charset="0"/>
                <a:ea typeface="+mj-ea"/>
                <a:cs typeface="Arial" panose="020B0604020202020204" pitchFamily="34" charset="0"/>
              </a:rPr>
              <a:t>onbewust</a:t>
            </a:r>
            <a:r>
              <a:rPr kumimoji="0" lang="en-US" sz="5800" b="0" i="0" u="none" strike="noStrike" kern="1200" cap="none" spc="0" normalizeH="0" baseline="0" noProof="0">
                <a:ln>
                  <a:noFill/>
                </a:ln>
                <a:solidFill>
                  <a:srgbClr val="6C6C3A"/>
                </a:solidFill>
                <a:effectLst/>
                <a:uLnTx/>
                <a:uFillTx/>
                <a:latin typeface="Arial" panose="020B0604020202020204" pitchFamily="34" charset="0"/>
                <a:ea typeface="+mj-ea"/>
                <a:cs typeface="Arial" panose="020B0604020202020204" pitchFamily="34" charset="0"/>
              </a:rPr>
              <a:t> </a:t>
            </a:r>
            <a:r>
              <a:rPr kumimoji="0" lang="en-US" sz="5800" b="0" i="0" u="none" strike="noStrike" kern="1200" cap="none" spc="0" normalizeH="0" baseline="0" noProof="0" err="1">
                <a:ln>
                  <a:noFill/>
                </a:ln>
                <a:solidFill>
                  <a:srgbClr val="6C6C3A"/>
                </a:solidFill>
                <a:effectLst/>
                <a:uLnTx/>
                <a:uFillTx/>
                <a:latin typeface="Arial" panose="020B0604020202020204" pitchFamily="34" charset="0"/>
                <a:ea typeface="+mj-ea"/>
                <a:cs typeface="Arial" panose="020B0604020202020204" pitchFamily="34" charset="0"/>
              </a:rPr>
              <a:t>bekwaam</a:t>
            </a:r>
            <a:endParaRPr kumimoji="0" lang="en-US" sz="5800" b="0" i="0" u="none" strike="noStrike" kern="1200" cap="none" spc="0" normalizeH="0" baseline="0" noProof="0">
              <a:ln>
                <a:noFill/>
              </a:ln>
              <a:solidFill>
                <a:srgbClr val="6C6C3A"/>
              </a:solidFill>
              <a:effectLst/>
              <a:uLnTx/>
              <a:uFillTx/>
              <a:latin typeface="Arial" panose="020B0604020202020204" pitchFamily="34" charset="0"/>
              <a:ea typeface="+mj-ea"/>
              <a:cs typeface="Arial" panose="020B0604020202020204" pitchFamily="34" charset="0"/>
            </a:endParaRPr>
          </a:p>
        </p:txBody>
      </p:sp>
      <p:pic>
        <p:nvPicPr>
          <p:cNvPr id="5" name="Afbeelding 4">
            <a:extLst>
              <a:ext uri="{FF2B5EF4-FFF2-40B4-BE49-F238E27FC236}">
                <a16:creationId xmlns:a16="http://schemas.microsoft.com/office/drawing/2014/main" id="{6632046A-CAE4-4D1B-A879-230C469D1F2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36078" r="1" b="15740"/>
          <a:stretch/>
        </p:blipFill>
        <p:spPr>
          <a:xfrm>
            <a:off x="241300" y="239902"/>
            <a:ext cx="11704320" cy="3764276"/>
          </a:xfrm>
          <a:prstGeom prst="rect">
            <a:avLst/>
          </a:prstGeom>
        </p:spPr>
      </p:pic>
    </p:spTree>
    <p:extLst>
      <p:ext uri="{BB962C8B-B14F-4D97-AF65-F5344CB8AC3E}">
        <p14:creationId xmlns:p14="http://schemas.microsoft.com/office/powerpoint/2010/main" val="29394506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a:t>
            </a:r>
            <a:r>
              <a:rPr lang="en-US" sz="4000" err="1">
                <a:latin typeface="Arial Black" panose="020B0A04020102020204" pitchFamily="34" charset="0"/>
                <a:cs typeface="Arial" panose="020B0604020202020204" pitchFamily="34" charset="0"/>
              </a:rPr>
              <a:t>gebruik</a:t>
            </a:r>
            <a:r>
              <a:rPr lang="en-US" sz="4000">
                <a:latin typeface="Arial Black" panose="020B0A04020102020204" pitchFamily="34" charset="0"/>
                <a:cs typeface="Arial" panose="020B0604020202020204" pitchFamily="34" charset="0"/>
              </a:rPr>
              <a:t> van </a:t>
            </a:r>
            <a:r>
              <a:rPr lang="en-US" sz="4000" err="1">
                <a:latin typeface="Arial Black" panose="020B0A04020102020204" pitchFamily="34" charset="0"/>
                <a:cs typeface="Arial" panose="020B0604020202020204" pitchFamily="34" charset="0"/>
              </a:rPr>
              <a:t>kleur</a:t>
            </a:r>
            <a:r>
              <a:rPr lang="en-US" sz="4000">
                <a:latin typeface="Arial Black" panose="020B0A04020102020204" pitchFamily="34" charset="0"/>
                <a:cs typeface="Arial" panose="020B0604020202020204" pitchFamily="34" charset="0"/>
              </a:rPr>
              <a:t> (5)</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800" b="1">
              <a:latin typeface="Arial" panose="020B0604020202020204" pitchFamily="34" charset="0"/>
              <a:cs typeface="Arial" panose="020B0604020202020204" pitchFamily="34" charset="0"/>
            </a:endParaRPr>
          </a:p>
          <a:p>
            <a:pPr marL="0" lvl="0" indent="0">
              <a:buNone/>
            </a:pPr>
            <a:r>
              <a:rPr lang="nl-NL" sz="2800" b="1">
                <a:latin typeface="Arial" panose="020B0604020202020204" pitchFamily="34" charset="0"/>
                <a:cs typeface="Arial" panose="020B0604020202020204" pitchFamily="34" charset="0"/>
              </a:rPr>
              <a:t>Waarom?</a:t>
            </a:r>
          </a:p>
          <a:p>
            <a:r>
              <a:rPr lang="nl-NL" sz="2800">
                <a:latin typeface="Arial" panose="020B0604020202020204" pitchFamily="34" charset="0"/>
                <a:cs typeface="Arial" panose="020B0604020202020204" pitchFamily="34" charset="0"/>
              </a:rPr>
              <a:t>helpt mensen met kleurenblindheid en slechtzienden</a:t>
            </a:r>
          </a:p>
          <a:p>
            <a:r>
              <a:rPr lang="nl-NL" sz="2800">
                <a:latin typeface="Arial" panose="020B0604020202020204" pitchFamily="34" charset="0"/>
                <a:cs typeface="Arial" panose="020B0604020202020204" pitchFamily="34" charset="0"/>
              </a:rPr>
              <a:t>voorkomt niet kunnen begrijpen en onderscheiden van informatie</a:t>
            </a:r>
          </a:p>
          <a:p>
            <a:endParaRPr lang="nl-NL" sz="2800">
              <a:latin typeface="Arial" panose="020B0604020202020204" pitchFamily="34" charset="0"/>
              <a:cs typeface="Arial" panose="020B0604020202020204" pitchFamily="34" charset="0"/>
            </a:endParaRPr>
          </a:p>
          <a:p>
            <a:r>
              <a:rPr lang="nl-NL" sz="2800">
                <a:latin typeface="Arial" panose="020B0604020202020204" pitchFamily="34" charset="0"/>
                <a:cs typeface="Arial" panose="020B0604020202020204" pitchFamily="34" charset="0"/>
              </a:rPr>
              <a:t>meest voorkomende stoornis: r</a:t>
            </a:r>
            <a:r>
              <a:rPr lang="nl-NL" sz="2800">
                <a:effectLst/>
                <a:latin typeface="Arial" panose="020B0604020202020204" pitchFamily="34" charset="0"/>
                <a:ea typeface="Calibri" panose="020F0502020204030204" pitchFamily="34" charset="0"/>
                <a:cs typeface="Arial" panose="020B0604020202020204" pitchFamily="34" charset="0"/>
              </a:rPr>
              <a:t>ood/groen </a:t>
            </a:r>
          </a:p>
          <a:p>
            <a:pPr marL="1143000" lvl="2" indent="-228600">
              <a:lnSpc>
                <a:spcPct val="107000"/>
              </a:lnSpc>
              <a:buFont typeface="Wingdings" panose="05000000000000000000" pitchFamily="2" charset="2"/>
              <a:buChar char=""/>
            </a:pPr>
            <a:r>
              <a:rPr lang="nl-NL" sz="2800">
                <a:latin typeface="Arial" panose="020B0604020202020204" pitchFamily="34" charset="0"/>
                <a:ea typeface="Calibri" panose="020F0502020204030204" pitchFamily="34" charset="0"/>
                <a:cs typeface="Arial" panose="020B0604020202020204" pitchFamily="34" charset="0"/>
              </a:rPr>
              <a:t>m</a:t>
            </a:r>
            <a:r>
              <a:rPr lang="nl-NL" sz="2800">
                <a:effectLst/>
                <a:latin typeface="Arial" panose="020B0604020202020204" pitchFamily="34" charset="0"/>
                <a:ea typeface="Calibri" panose="020F0502020204030204" pitchFamily="34" charset="0"/>
                <a:cs typeface="Arial" panose="020B0604020202020204" pitchFamily="34" charset="0"/>
              </a:rPr>
              <a:t>annen: 1 op de 12 (8%)</a:t>
            </a:r>
          </a:p>
          <a:p>
            <a:pPr marL="1143000" lvl="2" indent="-228600">
              <a:lnSpc>
                <a:spcPct val="107000"/>
              </a:lnSpc>
              <a:spcAft>
                <a:spcPts val="800"/>
              </a:spcAft>
              <a:buFont typeface="Wingdings" panose="05000000000000000000" pitchFamily="2" charset="2"/>
              <a:buChar char=""/>
            </a:pPr>
            <a:r>
              <a:rPr lang="nl-NL" sz="2800">
                <a:latin typeface="Arial" panose="020B0604020202020204" pitchFamily="34" charset="0"/>
                <a:ea typeface="Calibri" panose="020F0502020204030204" pitchFamily="34" charset="0"/>
                <a:cs typeface="Arial" panose="020B0604020202020204" pitchFamily="34" charset="0"/>
              </a:rPr>
              <a:t>v</a:t>
            </a:r>
            <a:r>
              <a:rPr lang="nl-NL" sz="2800">
                <a:effectLst/>
                <a:latin typeface="Arial" panose="020B0604020202020204" pitchFamily="34" charset="0"/>
                <a:ea typeface="Calibri" panose="020F0502020204030204" pitchFamily="34" charset="0"/>
                <a:cs typeface="Arial" panose="020B0604020202020204" pitchFamily="34" charset="0"/>
              </a:rPr>
              <a:t>rouwen: 1 op de 250 (0,4%)</a:t>
            </a:r>
          </a:p>
          <a:p>
            <a:endParaRPr lang="nl-NL" sz="2800">
              <a:latin typeface="Arial" panose="020B0604020202020204" pitchFamily="34" charset="0"/>
              <a:cs typeface="Arial" panose="020B0604020202020204" pitchFamily="34" charset="0"/>
            </a:endParaRPr>
          </a:p>
          <a:p>
            <a:endParaRPr lang="nl-NL" sz="2800">
              <a:latin typeface="Arial" panose="020B0604020202020204" pitchFamily="34" charset="0"/>
              <a:cs typeface="Arial" panose="020B0604020202020204" pitchFamily="34" charset="0"/>
            </a:endParaRPr>
          </a:p>
          <a:p>
            <a:pPr marL="0" lvl="0" indent="0">
              <a:buNone/>
            </a:pPr>
            <a:endParaRPr lang="nl-NL" sz="2800" b="1">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42878668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a:t>
            </a:r>
            <a:r>
              <a:rPr lang="en-US" sz="4000" err="1">
                <a:latin typeface="Arial Black" panose="020B0A04020102020204" pitchFamily="34" charset="0"/>
                <a:cs typeface="Arial" panose="020B0604020202020204" pitchFamily="34" charset="0"/>
              </a:rPr>
              <a:t>gebruik</a:t>
            </a:r>
            <a:r>
              <a:rPr lang="en-US" sz="4000">
                <a:latin typeface="Arial Black" panose="020B0A04020102020204" pitchFamily="34" charset="0"/>
                <a:cs typeface="Arial" panose="020B0604020202020204" pitchFamily="34" charset="0"/>
              </a:rPr>
              <a:t> van </a:t>
            </a:r>
            <a:r>
              <a:rPr lang="en-US" sz="4000" err="1">
                <a:latin typeface="Arial Black" panose="020B0A04020102020204" pitchFamily="34" charset="0"/>
                <a:cs typeface="Arial" panose="020B0604020202020204" pitchFamily="34" charset="0"/>
              </a:rPr>
              <a:t>kleur</a:t>
            </a:r>
            <a:r>
              <a:rPr lang="en-US" sz="4000">
                <a:latin typeface="Arial Black" panose="020B0A04020102020204" pitchFamily="34" charset="0"/>
                <a:cs typeface="Arial" panose="020B0604020202020204" pitchFamily="34" charset="0"/>
              </a:rPr>
              <a:t> (6)</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800">
              <a:latin typeface="Arial" panose="020B0604020202020204" pitchFamily="34" charset="0"/>
              <a:cs typeface="Arial" panose="020B0604020202020204" pitchFamily="34" charset="0"/>
            </a:endParaRPr>
          </a:p>
          <a:p>
            <a:pPr marL="0" lvl="0" indent="0">
              <a:buNone/>
            </a:pPr>
            <a:r>
              <a:rPr lang="nl-NL" sz="2800" b="1">
                <a:latin typeface="Arial" panose="020B0604020202020204" pitchFamily="34" charset="0"/>
                <a:cs typeface="Arial" panose="020B0604020202020204" pitchFamily="34" charset="0"/>
              </a:rPr>
              <a:t>Opdracht</a:t>
            </a:r>
          </a:p>
          <a:p>
            <a:pPr lvl="1"/>
            <a:r>
              <a:rPr lang="nl-NL" sz="2800">
                <a:latin typeface="Arial" panose="020B0604020202020204" pitchFamily="34" charset="0"/>
                <a:cs typeface="Arial" panose="020B0604020202020204" pitchFamily="34" charset="0"/>
              </a:rPr>
              <a:t>Welk woord is de link in de volgende zin? </a:t>
            </a:r>
          </a:p>
          <a:p>
            <a:pPr lvl="1"/>
            <a:r>
              <a:rPr lang="nl-NL" sz="2800">
                <a:latin typeface="Arial" panose="020B0604020202020204" pitchFamily="34" charset="0"/>
                <a:cs typeface="Arial" panose="020B0604020202020204" pitchFamily="34" charset="0"/>
              </a:rPr>
              <a:t>Welke oplossing voor kleurgebruik kun je bedenken?</a:t>
            </a:r>
          </a:p>
          <a:p>
            <a:pPr marL="0" lvl="0" indent="0">
              <a:buNone/>
            </a:pPr>
            <a:endParaRPr lang="nl-NL" sz="180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buNone/>
            </a:pPr>
            <a:r>
              <a:rPr lang="nl-NL" sz="2800">
                <a:solidFill>
                  <a:srgbClr val="00B050"/>
                </a:solidFill>
                <a:effectLst/>
                <a:latin typeface="Arial" panose="020B0604020202020204" pitchFamily="34" charset="0"/>
                <a:ea typeface="Calibri" panose="020F0502020204030204" pitchFamily="34" charset="0"/>
                <a:cs typeface="Arial" panose="020B0604020202020204" pitchFamily="34" charset="0"/>
              </a:rPr>
              <a:t>In deze zin staat een link, maar hoe zou iemand met een </a:t>
            </a:r>
            <a:r>
              <a:rPr lang="nl-NL" sz="2800">
                <a:solidFill>
                  <a:srgbClr val="C45911"/>
                </a:solidFill>
                <a:effectLst/>
                <a:latin typeface="Arial" panose="020B0604020202020204" pitchFamily="34" charset="0"/>
                <a:ea typeface="Calibri" panose="020F0502020204030204" pitchFamily="34" charset="0"/>
                <a:cs typeface="Arial" panose="020B0604020202020204" pitchFamily="34" charset="0"/>
              </a:rPr>
              <a:t>kleurstoornis</a:t>
            </a:r>
            <a:r>
              <a:rPr lang="nl-NL" sz="2800">
                <a:solidFill>
                  <a:srgbClr val="00B050"/>
                </a:solidFill>
                <a:effectLst/>
                <a:latin typeface="Arial" panose="020B0604020202020204" pitchFamily="34" charset="0"/>
                <a:ea typeface="Calibri" panose="020F0502020204030204" pitchFamily="34" charset="0"/>
                <a:cs typeface="Arial" panose="020B0604020202020204" pitchFamily="34" charset="0"/>
              </a:rPr>
              <a:t> kunnen vaststellen welk woord de link is?</a:t>
            </a:r>
          </a:p>
          <a:p>
            <a:pPr marL="457200" lvl="1" indent="0">
              <a:buNone/>
            </a:pPr>
            <a:endParaRPr lang="nl-NL" sz="2800">
              <a:solidFill>
                <a:srgbClr val="00B050"/>
              </a:solidFill>
              <a:latin typeface="Arial" panose="020B0604020202020204" pitchFamily="34" charset="0"/>
              <a:cs typeface="Arial" panose="020B0604020202020204" pitchFamily="34" charset="0"/>
            </a:endParaRPr>
          </a:p>
          <a:p>
            <a:pPr marL="457200" lvl="1" indent="0">
              <a:buNone/>
            </a:pPr>
            <a:r>
              <a:rPr lang="nl-NL" sz="2800">
                <a:solidFill>
                  <a:srgbClr val="00B050"/>
                </a:solidFill>
                <a:effectLst/>
                <a:latin typeface="Arial" panose="020B0604020202020204" pitchFamily="34" charset="0"/>
                <a:ea typeface="Calibri" panose="020F0502020204030204" pitchFamily="34" charset="0"/>
                <a:cs typeface="Arial" panose="020B0604020202020204" pitchFamily="34" charset="0"/>
              </a:rPr>
              <a:t>In deze zin staat een link, maar hoe zou iemand met een </a:t>
            </a:r>
            <a:r>
              <a:rPr lang="nl-NL" sz="2800" u="sng">
                <a:solidFill>
                  <a:srgbClr val="0070C0"/>
                </a:solidFill>
                <a:effectLst/>
                <a:latin typeface="Arial" panose="020B0604020202020204" pitchFamily="34" charset="0"/>
                <a:ea typeface="Calibri" panose="020F0502020204030204" pitchFamily="34" charset="0"/>
                <a:cs typeface="Arial" panose="020B0604020202020204" pitchFamily="34" charset="0"/>
              </a:rPr>
              <a:t>kleurstoornis</a:t>
            </a:r>
            <a:r>
              <a:rPr lang="nl-NL" sz="2800">
                <a:solidFill>
                  <a:srgbClr val="00B050"/>
                </a:solidFill>
                <a:effectLst/>
                <a:latin typeface="Arial" panose="020B0604020202020204" pitchFamily="34" charset="0"/>
                <a:ea typeface="Calibri" panose="020F0502020204030204" pitchFamily="34" charset="0"/>
                <a:cs typeface="Arial" panose="020B0604020202020204" pitchFamily="34" charset="0"/>
              </a:rPr>
              <a:t> kunnen vaststellen welk woord de link is?</a:t>
            </a:r>
            <a:endParaRPr lang="nl-NL" sz="5400">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346698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anim calcmode="lin" valueType="num">
                                      <p:cBhvr additive="base">
                                        <p:cTn id="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nl-NL" sz="4000">
                <a:latin typeface="Arial Black" panose="020B0A04020102020204" pitchFamily="34" charset="0"/>
                <a:cs typeface="Arial" panose="020B0604020202020204" pitchFamily="34" charset="0"/>
              </a:rPr>
              <a:t>Voorbeeld 1: slecht kleurgebruik</a:t>
            </a:r>
            <a:endParaRPr kumimoji="0" lang="nl-NL" sz="4000" b="1" i="0" u="none" strike="noStrike" kern="1200" cap="none" spc="0" normalizeH="0" baseline="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r>
              <a:rPr lang="nl-NL" sz="2800">
                <a:latin typeface="Arial" panose="020B0604020202020204" pitchFamily="34" charset="0"/>
                <a:cs typeface="Arial" panose="020B0604020202020204" pitchFamily="34" charset="0"/>
              </a:rPr>
              <a:t>oor</a:t>
            </a: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pic>
        <p:nvPicPr>
          <p:cNvPr id="5" name="Afbeelding 4">
            <a:extLst>
              <a:ext uri="{FF2B5EF4-FFF2-40B4-BE49-F238E27FC236}">
                <a16:creationId xmlns:a16="http://schemas.microsoft.com/office/drawing/2014/main" id="{1B6D38CB-95DC-4142-9A6A-A29F4CE16EF4}"/>
              </a:ext>
              <a:ext uri="{C183D7F6-B498-43B3-948B-1728B52AA6E4}">
                <adec:decorative xmlns:adec="http://schemas.microsoft.com/office/drawing/2017/decorative" val="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23714" y="1293604"/>
            <a:ext cx="3994059" cy="5098016"/>
          </a:xfrm>
          <a:prstGeom prst="rect">
            <a:avLst/>
          </a:prstGeom>
          <a:noFill/>
          <a:ln w="12700">
            <a:solidFill>
              <a:schemeClr val="tx1"/>
            </a:solidFill>
          </a:ln>
        </p:spPr>
      </p:pic>
      <p:pic>
        <p:nvPicPr>
          <p:cNvPr id="6" name="Afbeelding 5">
            <a:extLst>
              <a:ext uri="{FF2B5EF4-FFF2-40B4-BE49-F238E27FC236}">
                <a16:creationId xmlns:a16="http://schemas.microsoft.com/office/drawing/2014/main" id="{960728FF-7DC9-4BB6-BDCE-7B49490BD1E7}"/>
              </a:ext>
              <a:ext uri="{C183D7F6-B498-43B3-948B-1728B52AA6E4}">
                <adec:decorative xmlns:adec="http://schemas.microsoft.com/office/drawing/2017/decorative" val="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5580" y="1293604"/>
            <a:ext cx="3994059" cy="5098019"/>
          </a:xfrm>
          <a:prstGeom prst="rect">
            <a:avLst/>
          </a:prstGeom>
          <a:noFill/>
          <a:ln w="12700">
            <a:solidFill>
              <a:schemeClr val="tx1"/>
            </a:solidFill>
          </a:ln>
        </p:spPr>
      </p:pic>
      <p:sp>
        <p:nvSpPr>
          <p:cNvPr id="11" name="Tekstvak 10">
            <a:extLst>
              <a:ext uri="{FF2B5EF4-FFF2-40B4-BE49-F238E27FC236}">
                <a16:creationId xmlns:a16="http://schemas.microsoft.com/office/drawing/2014/main" id="{AF2AFC5D-545F-46E8-AF47-CF21E8DF4C31}"/>
              </a:ext>
            </a:extLst>
          </p:cNvPr>
          <p:cNvSpPr txBox="1"/>
          <p:nvPr/>
        </p:nvSpPr>
        <p:spPr>
          <a:xfrm>
            <a:off x="723714" y="6391620"/>
            <a:ext cx="2864887" cy="369332"/>
          </a:xfrm>
          <a:prstGeom prst="rect">
            <a:avLst/>
          </a:prstGeom>
          <a:noFill/>
        </p:spPr>
        <p:txBody>
          <a:bodyPr wrap="none" rtlCol="0">
            <a:spAutoFit/>
          </a:bodyPr>
          <a:lstStyle/>
          <a:p>
            <a:r>
              <a:rPr lang="nl-NL" b="1">
                <a:latin typeface="Arial" panose="020B0604020202020204" pitchFamily="34" charset="0"/>
                <a:cs typeface="Arial" panose="020B0604020202020204" pitchFamily="34" charset="0"/>
              </a:rPr>
              <a:t>Kaart Japan met kleuren</a:t>
            </a:r>
          </a:p>
        </p:txBody>
      </p:sp>
      <p:sp>
        <p:nvSpPr>
          <p:cNvPr id="22" name="Tekstvak 21">
            <a:extLst>
              <a:ext uri="{FF2B5EF4-FFF2-40B4-BE49-F238E27FC236}">
                <a16:creationId xmlns:a16="http://schemas.microsoft.com/office/drawing/2014/main" id="{FED6EB7E-38A0-4626-B553-158D9BBEE5C9}"/>
              </a:ext>
            </a:extLst>
          </p:cNvPr>
          <p:cNvSpPr txBox="1"/>
          <p:nvPr/>
        </p:nvSpPr>
        <p:spPr>
          <a:xfrm>
            <a:off x="5237366" y="6391620"/>
            <a:ext cx="5301451" cy="369332"/>
          </a:xfrm>
          <a:prstGeom prst="rect">
            <a:avLst/>
          </a:prstGeom>
          <a:noFill/>
        </p:spPr>
        <p:txBody>
          <a:bodyPr wrap="none" rtlCol="0">
            <a:spAutoFit/>
          </a:bodyPr>
          <a:lstStyle/>
          <a:p>
            <a:r>
              <a:rPr lang="nl-NL" b="1">
                <a:latin typeface="Arial" panose="020B0604020202020204" pitchFamily="34" charset="0"/>
                <a:cs typeface="Arial" panose="020B0604020202020204" pitchFamily="34" charset="0"/>
              </a:rPr>
              <a:t>Kaart Japan met kleuren bij kleurstoornis rood</a:t>
            </a:r>
          </a:p>
        </p:txBody>
      </p:sp>
    </p:spTree>
    <p:extLst>
      <p:ext uri="{BB962C8B-B14F-4D97-AF65-F5344CB8AC3E}">
        <p14:creationId xmlns:p14="http://schemas.microsoft.com/office/powerpoint/2010/main" val="33963425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nl-NL" sz="4000">
                <a:latin typeface="Arial Black" panose="020B0A04020102020204" pitchFamily="34" charset="0"/>
                <a:cs typeface="Arial" panose="020B0604020202020204" pitchFamily="34" charset="0"/>
              </a:rPr>
              <a:t>Voorbeeld 2: goed kleurgebruik</a:t>
            </a:r>
            <a:endParaRPr kumimoji="0" lang="nl-NL" sz="4000" b="1" i="0" u="none" strike="noStrike" kern="1200" cap="none" spc="0" normalizeH="0" baseline="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800">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pic>
        <p:nvPicPr>
          <p:cNvPr id="7" name="Afbeelding 6">
            <a:extLst>
              <a:ext uri="{FF2B5EF4-FFF2-40B4-BE49-F238E27FC236}">
                <a16:creationId xmlns:a16="http://schemas.microsoft.com/office/drawing/2014/main" id="{130C26B8-4387-4560-90DB-9C22CA6E977E}"/>
              </a:ext>
              <a:ext uri="{C183D7F6-B498-43B3-948B-1728B52AA6E4}">
                <adec:decorative xmlns:adec="http://schemas.microsoft.com/office/drawing/2017/decorative" val="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23714" y="1293606"/>
            <a:ext cx="3675421" cy="4976049"/>
          </a:xfrm>
          <a:prstGeom prst="rect">
            <a:avLst/>
          </a:prstGeom>
          <a:noFill/>
          <a:ln w="12700">
            <a:solidFill>
              <a:schemeClr val="tx1"/>
            </a:solidFill>
          </a:ln>
        </p:spPr>
      </p:pic>
      <p:pic>
        <p:nvPicPr>
          <p:cNvPr id="9" name="Afbeelding 8">
            <a:extLst>
              <a:ext uri="{FF2B5EF4-FFF2-40B4-BE49-F238E27FC236}">
                <a16:creationId xmlns:a16="http://schemas.microsoft.com/office/drawing/2014/main" id="{6BD3FF72-4578-4A49-9644-C3562839C948}"/>
              </a:ext>
              <a:ext uri="{C183D7F6-B498-43B3-948B-1728B52AA6E4}">
                <adec:decorative xmlns:adec="http://schemas.microsoft.com/office/drawing/2017/decorative" val="1"/>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043114" y="1293606"/>
            <a:ext cx="3980840" cy="4976050"/>
          </a:xfrm>
          <a:prstGeom prst="rect">
            <a:avLst/>
          </a:prstGeom>
          <a:noFill/>
          <a:ln w="12700">
            <a:solidFill>
              <a:schemeClr val="tx1"/>
            </a:solidFill>
          </a:ln>
        </p:spPr>
      </p:pic>
      <p:sp>
        <p:nvSpPr>
          <p:cNvPr id="12" name="Tekstvak 11">
            <a:extLst>
              <a:ext uri="{FF2B5EF4-FFF2-40B4-BE49-F238E27FC236}">
                <a16:creationId xmlns:a16="http://schemas.microsoft.com/office/drawing/2014/main" id="{8F35EDF5-7369-4D12-B89B-0641D8FA8A81}"/>
              </a:ext>
            </a:extLst>
          </p:cNvPr>
          <p:cNvSpPr txBox="1"/>
          <p:nvPr/>
        </p:nvSpPr>
        <p:spPr>
          <a:xfrm>
            <a:off x="723714" y="6391620"/>
            <a:ext cx="3903633" cy="369332"/>
          </a:xfrm>
          <a:prstGeom prst="rect">
            <a:avLst/>
          </a:prstGeom>
          <a:noFill/>
        </p:spPr>
        <p:txBody>
          <a:bodyPr wrap="none" rtlCol="0">
            <a:spAutoFit/>
          </a:bodyPr>
          <a:lstStyle/>
          <a:p>
            <a:r>
              <a:rPr lang="nl-NL" b="1">
                <a:latin typeface="Arial" panose="020B0604020202020204" pitchFamily="34" charset="0"/>
                <a:cs typeface="Arial" panose="020B0604020202020204" pitchFamily="34" charset="0"/>
              </a:rPr>
              <a:t>Kaart Japan met kleur en arcering</a:t>
            </a:r>
          </a:p>
        </p:txBody>
      </p:sp>
      <p:sp>
        <p:nvSpPr>
          <p:cNvPr id="15" name="Tekstvak 14">
            <a:extLst>
              <a:ext uri="{FF2B5EF4-FFF2-40B4-BE49-F238E27FC236}">
                <a16:creationId xmlns:a16="http://schemas.microsoft.com/office/drawing/2014/main" id="{80F5AC59-A7B2-4803-8BF9-2665EEC7725D}"/>
              </a:ext>
            </a:extLst>
          </p:cNvPr>
          <p:cNvSpPr txBox="1"/>
          <p:nvPr/>
        </p:nvSpPr>
        <p:spPr>
          <a:xfrm>
            <a:off x="5237366" y="6391620"/>
            <a:ext cx="6609502" cy="369332"/>
          </a:xfrm>
          <a:prstGeom prst="rect">
            <a:avLst/>
          </a:prstGeom>
          <a:noFill/>
        </p:spPr>
        <p:txBody>
          <a:bodyPr wrap="none" rtlCol="0">
            <a:spAutoFit/>
          </a:bodyPr>
          <a:lstStyle/>
          <a:p>
            <a:r>
              <a:rPr lang="nl-NL" b="1">
                <a:latin typeface="Arial" panose="020B0604020202020204" pitchFamily="34" charset="0"/>
                <a:cs typeface="Arial" panose="020B0604020202020204" pitchFamily="34" charset="0"/>
              </a:rPr>
              <a:t>Kaart Japan met kleuren en arcering bij kleurstoornis rood</a:t>
            </a:r>
          </a:p>
        </p:txBody>
      </p:sp>
    </p:spTree>
    <p:extLst>
      <p:ext uri="{BB962C8B-B14F-4D97-AF65-F5344CB8AC3E}">
        <p14:creationId xmlns:p14="http://schemas.microsoft.com/office/powerpoint/2010/main" val="3290113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err="1">
                <a:latin typeface="Arial Black" panose="020B0A04020102020204" pitchFamily="34" charset="0"/>
                <a:cs typeface="Arial" panose="020B0604020202020204" pitchFamily="34" charset="0"/>
              </a:rPr>
              <a:t>Voorbeeld</a:t>
            </a:r>
            <a:r>
              <a:rPr lang="en-US" sz="4000">
                <a:latin typeface="Arial Black" panose="020B0A04020102020204" pitchFamily="34" charset="0"/>
                <a:cs typeface="Arial" panose="020B0604020202020204" pitchFamily="34" charset="0"/>
              </a:rPr>
              <a:t> 3: </a:t>
            </a:r>
            <a:r>
              <a:rPr lang="en-US" sz="4000" err="1">
                <a:latin typeface="Arial Black" panose="020B0A04020102020204" pitchFamily="34" charset="0"/>
                <a:cs typeface="Arial" panose="020B0604020202020204" pitchFamily="34" charset="0"/>
              </a:rPr>
              <a:t>kleurgebruik</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pic>
        <p:nvPicPr>
          <p:cNvPr id="21" name="Afbeelding 20" descr="Slecht voorbeeld: taartdiagram met in het rood een aanduiding voor de 'sales' in het eerste trimester en in het groen voor het tweede trimester&#10;Goed voorbeeld: taartdiagram met een zwart deel waarin de waarde 28% staat als een aanduiding voor de 'sales' in het eerste trimester en in een gearceerd deel met de waarde 72% als aanduiding voor de sales in het tweede trimester">
            <a:extLst>
              <a:ext uri="{FF2B5EF4-FFF2-40B4-BE49-F238E27FC236}">
                <a16:creationId xmlns:a16="http://schemas.microsoft.com/office/drawing/2014/main" id="{27970102-3A5E-463C-BD22-E9CF8F32D14B}"/>
              </a:ext>
            </a:extLst>
          </p:cNvPr>
          <p:cNvPicPr>
            <a:picLocks noChangeAspect="1"/>
          </p:cNvPicPr>
          <p:nvPr/>
        </p:nvPicPr>
        <p:blipFill>
          <a:blip r:embed="rId4"/>
          <a:stretch>
            <a:fillRect/>
          </a:stretch>
        </p:blipFill>
        <p:spPr>
          <a:xfrm>
            <a:off x="821635" y="1208086"/>
            <a:ext cx="8766564" cy="5548313"/>
          </a:xfrm>
          <a:prstGeom prst="rect">
            <a:avLst/>
          </a:prstGeom>
        </p:spPr>
      </p:pic>
    </p:spTree>
    <p:extLst>
      <p:ext uri="{BB962C8B-B14F-4D97-AF65-F5344CB8AC3E}">
        <p14:creationId xmlns:p14="http://schemas.microsoft.com/office/powerpoint/2010/main" val="25500635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err="1">
                <a:latin typeface="Arial Black" panose="020B0A04020102020204" pitchFamily="34" charset="0"/>
                <a:cs typeface="Arial" panose="020B0604020202020204" pitchFamily="34" charset="0"/>
              </a:rPr>
              <a:t>Voorbeeld</a:t>
            </a:r>
            <a:r>
              <a:rPr lang="en-US" sz="4000">
                <a:latin typeface="Arial Black" panose="020B0A04020102020204" pitchFamily="34" charset="0"/>
                <a:cs typeface="Arial" panose="020B0604020202020204" pitchFamily="34" charset="0"/>
              </a:rPr>
              <a:t> 4: </a:t>
            </a:r>
            <a:r>
              <a:rPr lang="en-US" sz="4000" err="1">
                <a:latin typeface="Arial Black" panose="020B0A04020102020204" pitchFamily="34" charset="0"/>
                <a:cs typeface="Arial" panose="020B0604020202020204" pitchFamily="34" charset="0"/>
              </a:rPr>
              <a:t>kleurgebruik</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pic>
        <p:nvPicPr>
          <p:cNvPr id="6" name="Afbeelding 5" descr="Slecht voorbeeld van en lijnendiagram met 3 verschillende kleuren lijnen die volgens de legenda Mr. Brown, Mr. White en Mr. Black vertegenwoordigen.&#10;Goed voorbeeld waarbij de lijnen niet alleen in 3 verschillende kleuren zijn weergegeven maar ook als verschillende onderbroken gestippelde lijnen én voorzien van waardes">
            <a:extLst>
              <a:ext uri="{FF2B5EF4-FFF2-40B4-BE49-F238E27FC236}">
                <a16:creationId xmlns:a16="http://schemas.microsoft.com/office/drawing/2014/main" id="{4CC8F8C5-E71D-484F-B499-965126571A70}"/>
              </a:ext>
            </a:extLst>
          </p:cNvPr>
          <p:cNvPicPr>
            <a:picLocks noChangeAspect="1"/>
          </p:cNvPicPr>
          <p:nvPr/>
        </p:nvPicPr>
        <p:blipFill>
          <a:blip r:embed="rId4"/>
          <a:stretch>
            <a:fillRect/>
          </a:stretch>
        </p:blipFill>
        <p:spPr>
          <a:xfrm>
            <a:off x="723715" y="1293606"/>
            <a:ext cx="8279567" cy="5295450"/>
          </a:xfrm>
          <a:prstGeom prst="rect">
            <a:avLst/>
          </a:prstGeom>
        </p:spPr>
      </p:pic>
    </p:spTree>
    <p:extLst>
      <p:ext uri="{BB962C8B-B14F-4D97-AF65-F5344CB8AC3E}">
        <p14:creationId xmlns:p14="http://schemas.microsoft.com/office/powerpoint/2010/main" val="3402566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err="1">
                <a:latin typeface="Arial Black" panose="020B0A04020102020204" pitchFamily="34" charset="0"/>
                <a:cs typeface="Arial" panose="020B0604020202020204" pitchFamily="34" charset="0"/>
              </a:rPr>
              <a:t>Voorbeeld</a:t>
            </a:r>
            <a:r>
              <a:rPr lang="en-US" sz="4000">
                <a:latin typeface="Arial Black" panose="020B0A04020102020204" pitchFamily="34" charset="0"/>
                <a:cs typeface="Arial" panose="020B0604020202020204" pitchFamily="34" charset="0"/>
              </a:rPr>
              <a:t> 5: </a:t>
            </a:r>
            <a:r>
              <a:rPr lang="en-US" sz="4000" err="1">
                <a:latin typeface="Arial Black" panose="020B0A04020102020204" pitchFamily="34" charset="0"/>
                <a:cs typeface="Arial" panose="020B0604020202020204" pitchFamily="34" charset="0"/>
              </a:rPr>
              <a:t>kleurgebruik</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pic>
        <p:nvPicPr>
          <p:cNvPr id="5" name="Afbeelding 4" descr="Slecht voorbeeld: invulveld email is rood omkaderd zonder enige uitleg waarom hier iets fout ging&#10;Goed voorbeeld: invulveld email is rood omkaderd én voor zien van een melding dat het invullen ervan verplicht is">
            <a:extLst>
              <a:ext uri="{FF2B5EF4-FFF2-40B4-BE49-F238E27FC236}">
                <a16:creationId xmlns:a16="http://schemas.microsoft.com/office/drawing/2014/main" id="{D9DE0793-1390-4648-90B3-C12BC4939181}"/>
              </a:ext>
            </a:extLst>
          </p:cNvPr>
          <p:cNvPicPr>
            <a:picLocks noChangeAspect="1"/>
          </p:cNvPicPr>
          <p:nvPr/>
        </p:nvPicPr>
        <p:blipFill>
          <a:blip r:embed="rId4"/>
          <a:stretch>
            <a:fillRect/>
          </a:stretch>
        </p:blipFill>
        <p:spPr>
          <a:xfrm>
            <a:off x="723715" y="1840685"/>
            <a:ext cx="9668552" cy="3176629"/>
          </a:xfrm>
          <a:prstGeom prst="rect">
            <a:avLst/>
          </a:prstGeom>
        </p:spPr>
      </p:pic>
    </p:spTree>
    <p:extLst>
      <p:ext uri="{BB962C8B-B14F-4D97-AF65-F5344CB8AC3E}">
        <p14:creationId xmlns:p14="http://schemas.microsoft.com/office/powerpoint/2010/main" val="33952390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a:t>
            </a:r>
            <a:r>
              <a:rPr lang="en-US" sz="4000" err="1">
                <a:latin typeface="Arial Black" panose="020B0A04020102020204" pitchFamily="34" charset="0"/>
                <a:cs typeface="Arial" panose="020B0604020202020204" pitchFamily="34" charset="0"/>
              </a:rPr>
              <a:t>gebruik</a:t>
            </a:r>
            <a:r>
              <a:rPr lang="en-US" sz="4000">
                <a:latin typeface="Arial Black" panose="020B0A04020102020204" pitchFamily="34" charset="0"/>
                <a:cs typeface="Arial" panose="020B0604020202020204" pitchFamily="34" charset="0"/>
              </a:rPr>
              <a:t> van </a:t>
            </a:r>
            <a:r>
              <a:rPr lang="en-US" sz="4000" err="1">
                <a:latin typeface="Arial Black" panose="020B0A04020102020204" pitchFamily="34" charset="0"/>
                <a:cs typeface="Arial" panose="020B0604020202020204" pitchFamily="34" charset="0"/>
              </a:rPr>
              <a:t>kleur</a:t>
            </a:r>
            <a:r>
              <a:rPr lang="en-US" sz="4000">
                <a:latin typeface="Arial Black" panose="020B0A04020102020204" pitchFamily="34" charset="0"/>
                <a:cs typeface="Arial" panose="020B0604020202020204" pitchFamily="34" charset="0"/>
              </a:rPr>
              <a:t> (7)</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800">
              <a:latin typeface="Arial" panose="020B0604020202020204" pitchFamily="34" charset="0"/>
              <a:cs typeface="Arial" panose="020B0604020202020204" pitchFamily="34" charset="0"/>
            </a:endParaRPr>
          </a:p>
          <a:p>
            <a:pPr marL="0" lvl="0" indent="0">
              <a:buNone/>
            </a:pPr>
            <a:r>
              <a:rPr lang="nl-NL" sz="2800" b="1">
                <a:latin typeface="Arial" panose="020B0604020202020204" pitchFamily="34" charset="0"/>
                <a:cs typeface="Arial" panose="020B0604020202020204" pitchFamily="34" charset="0"/>
              </a:rPr>
              <a:t>Hoe?</a:t>
            </a:r>
          </a:p>
          <a:p>
            <a:r>
              <a:rPr lang="nl-NL" sz="2800">
                <a:latin typeface="Arial" panose="020B0604020202020204" pitchFamily="34" charset="0"/>
                <a:ea typeface="Calibri" panose="020F0502020204030204" pitchFamily="34" charset="0"/>
                <a:cs typeface="Arial" panose="020B0604020202020204" pitchFamily="34" charset="0"/>
              </a:rPr>
              <a:t>n</a:t>
            </a:r>
            <a:r>
              <a:rPr lang="nl-NL" sz="2800">
                <a:effectLst/>
                <a:latin typeface="Arial" panose="020B0604020202020204" pitchFamily="34" charset="0"/>
                <a:ea typeface="Calibri" panose="020F0502020204030204" pitchFamily="34" charset="0"/>
                <a:cs typeface="Arial" panose="020B0604020202020204" pitchFamily="34" charset="0"/>
              </a:rPr>
              <a:t>iet alleen kleur maar ook tekst aanbieden (</a:t>
            </a:r>
            <a:r>
              <a:rPr lang="nl-NL" sz="2800" err="1">
                <a:effectLst/>
                <a:latin typeface="Arial" panose="020B0604020202020204" pitchFamily="34" charset="0"/>
                <a:ea typeface="Calibri" panose="020F0502020204030204" pitchFamily="34" charset="0"/>
                <a:cs typeface="Arial" panose="020B0604020202020204" pitchFamily="34" charset="0"/>
              </a:rPr>
              <a:t>vb</a:t>
            </a:r>
            <a:r>
              <a:rPr lang="nl-NL" sz="2800">
                <a:effectLst/>
                <a:latin typeface="Arial" panose="020B0604020202020204" pitchFamily="34" charset="0"/>
                <a:ea typeface="Calibri" panose="020F0502020204030204" pitchFamily="34" charset="0"/>
                <a:cs typeface="Arial" panose="020B0604020202020204" pitchFamily="34" charset="0"/>
              </a:rPr>
              <a:t>: cijfers, %)</a:t>
            </a:r>
          </a:p>
          <a:p>
            <a:r>
              <a:rPr lang="nl-NL" sz="2800">
                <a:effectLst/>
                <a:latin typeface="Arial" panose="020B0604020202020204" pitchFamily="34" charset="0"/>
                <a:ea typeface="Calibri" panose="020F0502020204030204" pitchFamily="34" charset="0"/>
                <a:cs typeface="Arial" panose="020B0604020202020204" pitchFamily="34" charset="0"/>
              </a:rPr>
              <a:t>andere visuele cues bieden (</a:t>
            </a:r>
            <a:r>
              <a:rPr lang="nl-NL" sz="2800" err="1">
                <a:effectLst/>
                <a:latin typeface="Arial" panose="020B0604020202020204" pitchFamily="34" charset="0"/>
                <a:ea typeface="Calibri" panose="020F0502020204030204" pitchFamily="34" charset="0"/>
                <a:cs typeface="Arial" panose="020B0604020202020204" pitchFamily="34" charset="0"/>
              </a:rPr>
              <a:t>vb</a:t>
            </a:r>
            <a:r>
              <a:rPr lang="nl-NL" sz="2800">
                <a:effectLst/>
                <a:latin typeface="Arial" panose="020B0604020202020204" pitchFamily="34" charset="0"/>
                <a:ea typeface="Calibri" panose="020F0502020204030204" pitchFamily="34" charset="0"/>
                <a:cs typeface="Arial" panose="020B0604020202020204" pitchFamily="34" charset="0"/>
              </a:rPr>
              <a:t>: link onderstrepen, arceringen)</a:t>
            </a:r>
          </a:p>
          <a:p>
            <a:r>
              <a:rPr lang="nl-NL" sz="2800">
                <a:effectLst/>
                <a:latin typeface="Arial" panose="020B0604020202020204" pitchFamily="34" charset="0"/>
                <a:ea typeface="Calibri" panose="020F0502020204030204" pitchFamily="34" charset="0"/>
                <a:cs typeface="Arial" panose="020B0604020202020204" pitchFamily="34" charset="0"/>
              </a:rPr>
              <a:t>semantische mark-up in code (</a:t>
            </a:r>
            <a:r>
              <a:rPr lang="nl-NL" sz="2800" err="1">
                <a:effectLst/>
                <a:latin typeface="Arial" panose="020B0604020202020204" pitchFamily="34" charset="0"/>
                <a:ea typeface="Calibri" panose="020F0502020204030204" pitchFamily="34" charset="0"/>
                <a:cs typeface="Arial" panose="020B0604020202020204" pitchFamily="34" charset="0"/>
              </a:rPr>
              <a:t>vb</a:t>
            </a:r>
            <a:r>
              <a:rPr lang="nl-NL" sz="2800">
                <a:effectLst/>
                <a:latin typeface="Arial" panose="020B0604020202020204" pitchFamily="34" charset="0"/>
                <a:ea typeface="Calibri" panose="020F0502020204030204" pitchFamily="34" charset="0"/>
                <a:cs typeface="Arial" panose="020B0604020202020204" pitchFamily="34" charset="0"/>
              </a:rPr>
              <a:t>: betekenisvol label in formulier)</a:t>
            </a:r>
          </a:p>
          <a:p>
            <a:pPr marL="0" indent="0">
              <a:buNone/>
            </a:pPr>
            <a:endParaRPr lang="nl-NL" sz="2800">
              <a:latin typeface="Arial" panose="020B0604020202020204" pitchFamily="34" charset="0"/>
              <a:cs typeface="Arial" panose="020B0604020202020204" pitchFamily="34" charset="0"/>
            </a:endParaRPr>
          </a:p>
          <a:p>
            <a:pPr marL="0" indent="0">
              <a:buNone/>
            </a:pPr>
            <a:r>
              <a:rPr lang="nl-NL" sz="2800" b="1">
                <a:latin typeface="Arial" panose="020B0604020202020204" pitchFamily="34" charset="0"/>
                <a:cs typeface="Arial" panose="020B0604020202020204" pitchFamily="34" charset="0"/>
              </a:rPr>
              <a:t>goede praktijkvoorbeelden</a:t>
            </a:r>
          </a:p>
          <a:p>
            <a:pPr>
              <a:lnSpc>
                <a:spcPct val="107000"/>
              </a:lnSpc>
            </a:pPr>
            <a:r>
              <a:rPr lang="nl-NL" sz="2800">
                <a:effectLst/>
                <a:latin typeface="Arial" panose="020B0604020202020204" pitchFamily="34" charset="0"/>
                <a:ea typeface="Calibri" panose="020F0502020204030204" pitchFamily="34" charset="0"/>
                <a:cs typeface="Arial" panose="020B0604020202020204" pitchFamily="34" charset="0"/>
              </a:rPr>
              <a:t>bepaalde kleurcombinaties vermijden, vooral rood/groen </a:t>
            </a:r>
            <a:r>
              <a:rPr lang="nl-NL" sz="2000">
                <a:effectLst/>
                <a:latin typeface="Arial" panose="020B0604020202020204" pitchFamily="34" charset="0"/>
                <a:ea typeface="Calibri" panose="020F0502020204030204" pitchFamily="34" charset="0"/>
                <a:cs typeface="Arial" panose="020B0604020202020204" pitchFamily="34" charset="0"/>
              </a:rPr>
              <a:t>(ook: geel/fel groen, rood/donkere achtergrond, lichtblauw/roze, donkerblauw/violet, wit/geel, wit/lichtoranje)</a:t>
            </a:r>
          </a:p>
          <a:p>
            <a:r>
              <a:rPr lang="nl-NL" sz="2800">
                <a:effectLst/>
                <a:latin typeface="Arial" panose="020B0604020202020204" pitchFamily="34" charset="0"/>
                <a:ea typeface="Calibri" panose="020F0502020204030204" pitchFamily="34" charset="0"/>
                <a:cs typeface="Arial" panose="020B0604020202020204" pitchFamily="34" charset="0"/>
              </a:rPr>
              <a:t>hoog contrast bieden: 4.5:1 is minimum</a:t>
            </a:r>
          </a:p>
          <a:p>
            <a:endParaRPr lang="nl-NL" sz="6000">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4005005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a:t>
            </a:r>
            <a:r>
              <a:rPr lang="en-US" sz="4000" err="1">
                <a:latin typeface="Arial Black" panose="020B0A04020102020204" pitchFamily="34" charset="0"/>
                <a:cs typeface="Arial" panose="020B0604020202020204" pitchFamily="34" charset="0"/>
              </a:rPr>
              <a:t>gebruik</a:t>
            </a:r>
            <a:r>
              <a:rPr lang="en-US" sz="4000">
                <a:latin typeface="Arial Black" panose="020B0A04020102020204" pitchFamily="34" charset="0"/>
                <a:cs typeface="Arial" panose="020B0604020202020204" pitchFamily="34" charset="0"/>
              </a:rPr>
              <a:t> van </a:t>
            </a:r>
            <a:r>
              <a:rPr lang="en-US" sz="4000" err="1">
                <a:latin typeface="Arial Black" panose="020B0A04020102020204" pitchFamily="34" charset="0"/>
                <a:cs typeface="Arial" panose="020B0604020202020204" pitchFamily="34" charset="0"/>
              </a:rPr>
              <a:t>kleur</a:t>
            </a:r>
            <a:r>
              <a:rPr lang="en-US" sz="4000">
                <a:latin typeface="Arial Black" panose="020B0A04020102020204" pitchFamily="34" charset="0"/>
                <a:cs typeface="Arial" panose="020B0604020202020204" pitchFamily="34" charset="0"/>
              </a:rPr>
              <a:t> (8)</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800">
              <a:latin typeface="Arial" panose="020B0604020202020204" pitchFamily="34" charset="0"/>
              <a:cs typeface="Arial" panose="020B0604020202020204" pitchFamily="34" charset="0"/>
            </a:endParaRPr>
          </a:p>
          <a:p>
            <a:pPr marL="0" lvl="0" indent="0">
              <a:buNone/>
            </a:pPr>
            <a:r>
              <a:rPr lang="nl-NL" sz="2800" b="1">
                <a:latin typeface="Arial" panose="020B0604020202020204" pitchFamily="34" charset="0"/>
                <a:cs typeface="Arial" panose="020B0604020202020204" pitchFamily="34" charset="0"/>
              </a:rPr>
              <a:t>Controleren</a:t>
            </a:r>
          </a:p>
          <a:p>
            <a:r>
              <a:rPr lang="nl-NL" sz="2800">
                <a:latin typeface="Arial" panose="020B0604020202020204" pitchFamily="34" charset="0"/>
                <a:cs typeface="Arial" panose="020B0604020202020204" pitchFamily="34" charset="0"/>
              </a:rPr>
              <a:t>met simulatoren om te zien of kleurgebruik informatief blijft</a:t>
            </a:r>
          </a:p>
          <a:p>
            <a:pPr lvl="1"/>
            <a:r>
              <a:rPr lang="nl-NL" sz="2800">
                <a:latin typeface="Arial" panose="020B0604020202020204" pitchFamily="34" charset="0"/>
                <a:cs typeface="Arial" panose="020B0604020202020204" pitchFamily="34" charset="0"/>
                <a:hlinkClick r:id="rId3"/>
              </a:rPr>
              <a:t>SEE simulator oogaandoeningen en kleurenblindheid (</a:t>
            </a:r>
            <a:r>
              <a:rPr lang="nl-NL" sz="2800" err="1">
                <a:latin typeface="Arial" panose="020B0604020202020204" pitchFamily="34" charset="0"/>
                <a:cs typeface="Arial" panose="020B0604020202020204" pitchFamily="34" charset="0"/>
                <a:hlinkClick r:id="rId3"/>
              </a:rPr>
              <a:t>chrome</a:t>
            </a:r>
            <a:r>
              <a:rPr lang="nl-NL" sz="2800">
                <a:latin typeface="Arial" panose="020B0604020202020204" pitchFamily="34" charset="0"/>
                <a:cs typeface="Arial" panose="020B0604020202020204" pitchFamily="34" charset="0"/>
                <a:hlinkClick r:id="rId3"/>
              </a:rPr>
              <a:t> extensie)</a:t>
            </a:r>
            <a:endParaRPr lang="nl-NL" sz="2800">
              <a:latin typeface="Arial" panose="020B0604020202020204" pitchFamily="34" charset="0"/>
              <a:cs typeface="Arial" panose="020B0604020202020204" pitchFamily="34" charset="0"/>
            </a:endParaRPr>
          </a:p>
          <a:p>
            <a:pPr lvl="1"/>
            <a:r>
              <a:rPr lang="nl-NL" sz="2800">
                <a:latin typeface="Arial" panose="020B0604020202020204" pitchFamily="34" charset="0"/>
                <a:cs typeface="Arial" panose="020B0604020202020204" pitchFamily="34" charset="0"/>
              </a:rPr>
              <a:t>Windows 10: Instellingen &gt; Toegankelijkheid &gt; Kleurfilters</a:t>
            </a:r>
          </a:p>
          <a:p>
            <a:pPr lvl="1"/>
            <a:endParaRPr lang="nl-NL" sz="2800">
              <a:latin typeface="Arial" panose="020B0604020202020204" pitchFamily="34" charset="0"/>
              <a:cs typeface="Arial" panose="020B0604020202020204" pitchFamily="34" charset="0"/>
            </a:endParaRPr>
          </a:p>
          <a:p>
            <a:pPr lvl="1"/>
            <a:endParaRPr lang="nl-NL" sz="2800">
              <a:latin typeface="Arial" panose="020B0604020202020204" pitchFamily="34" charset="0"/>
              <a:cs typeface="Arial" panose="020B0604020202020204" pitchFamily="34" charset="0"/>
            </a:endParaRPr>
          </a:p>
          <a:p>
            <a:pPr marL="0" indent="0">
              <a:buNone/>
            </a:pPr>
            <a:r>
              <a:rPr lang="nl-NL" sz="2800" b="1">
                <a:latin typeface="Arial" panose="020B0604020202020204" pitchFamily="34" charset="0"/>
                <a:cs typeface="Arial" panose="020B0604020202020204" pitchFamily="34" charset="0"/>
              </a:rPr>
              <a:t>Tips</a:t>
            </a:r>
          </a:p>
          <a:p>
            <a:r>
              <a:rPr lang="nl-NL" sz="2800">
                <a:latin typeface="Arial" panose="020B0604020202020204" pitchFamily="34" charset="0"/>
                <a:cs typeface="Arial" panose="020B0604020202020204" pitchFamily="34" charset="0"/>
              </a:rPr>
              <a:t>Voorkom problemen al bij ontwerp (kleurcombinaties)</a:t>
            </a:r>
          </a:p>
          <a:p>
            <a:r>
              <a:rPr lang="nl-NL" sz="2800">
                <a:latin typeface="Arial" panose="020B0604020202020204" pitchFamily="34" charset="0"/>
                <a:cs typeface="Arial" panose="020B0604020202020204" pitchFamily="34" charset="0"/>
              </a:rPr>
              <a:t>Instrueer ontwerpers</a:t>
            </a:r>
          </a:p>
          <a:p>
            <a:endParaRPr lang="nl-NL" sz="2800">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37736938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C183D7F6-B498-43B3-948B-1728B52AA6E4}">
                <adec:decorative xmlns:adec="http://schemas.microsoft.com/office/drawing/2017/decorative" val="1"/>
              </a:ext>
            </a:extLst>
          </p:cNvPr>
          <p:cNvSpPr>
            <a:spLocks noGrp="1"/>
          </p:cNvSpPr>
          <p:nvPr>
            <p:ph type="body" sz="quarter" idx="10"/>
          </p:nvPr>
        </p:nvSpPr>
        <p:spPr>
          <a:xfrm>
            <a:off x="723715" y="1293606"/>
            <a:ext cx="11246612" cy="5407445"/>
          </a:xfrm>
        </p:spPr>
        <p:txBody>
          <a:bodyPr>
            <a:noAutofit/>
          </a:bodyPr>
          <a:lstStyle/>
          <a:p>
            <a:pPr marL="0" lvl="0" indent="0">
              <a:buNone/>
            </a:pPr>
            <a:endParaRPr lang="nl-NL" sz="2800">
              <a:latin typeface="Arial" panose="020B0604020202020204" pitchFamily="34" charset="0"/>
              <a:cs typeface="Arial" panose="020B0604020202020204" pitchFamily="34" charset="0"/>
            </a:endParaRPr>
          </a:p>
          <a:p>
            <a:pPr marL="0" lvl="0" indent="0">
              <a:buNone/>
            </a:pPr>
            <a:r>
              <a:rPr lang="nl-NL" sz="2800" b="1">
                <a:latin typeface="Arial" panose="020B0604020202020204" pitchFamily="34" charset="0"/>
                <a:cs typeface="Arial" panose="020B0604020202020204" pitchFamily="34" charset="0"/>
              </a:rPr>
              <a:t>Hoe?</a:t>
            </a:r>
          </a:p>
        </p:txBody>
      </p:sp>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a:t>
            </a:r>
            <a:r>
              <a:rPr lang="en-US" sz="4000" err="1">
                <a:latin typeface="Arial Black" panose="020B0A04020102020204" pitchFamily="34" charset="0"/>
                <a:cs typeface="Arial" panose="020B0604020202020204" pitchFamily="34" charset="0"/>
              </a:rPr>
              <a:t>gebruik</a:t>
            </a:r>
            <a:r>
              <a:rPr lang="en-US" sz="4000">
                <a:latin typeface="Arial Black" panose="020B0A04020102020204" pitchFamily="34" charset="0"/>
                <a:cs typeface="Arial" panose="020B0604020202020204" pitchFamily="34" charset="0"/>
              </a:rPr>
              <a:t> van </a:t>
            </a:r>
            <a:r>
              <a:rPr lang="en-US" sz="4000" err="1">
                <a:latin typeface="Arial Black" panose="020B0A04020102020204" pitchFamily="34" charset="0"/>
                <a:cs typeface="Arial" panose="020B0604020202020204" pitchFamily="34" charset="0"/>
              </a:rPr>
              <a:t>kleur</a:t>
            </a:r>
            <a:r>
              <a:rPr lang="en-US" sz="4000">
                <a:latin typeface="Arial Black" panose="020B0A04020102020204" pitchFamily="34" charset="0"/>
                <a:cs typeface="Arial" panose="020B0604020202020204" pitchFamily="34" charset="0"/>
              </a:rPr>
              <a:t> (9)</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pic>
        <p:nvPicPr>
          <p:cNvPr id="6" name="Afbeelding 5" descr="schermafbeelding website Mediafederatie.  De simulator SEE is geopend. Glaucoom, één van de opties is actief en bootst na hoe iemand met deze oogaandoening een deel van de homepage niet kan zien.">
            <a:extLst>
              <a:ext uri="{FF2B5EF4-FFF2-40B4-BE49-F238E27FC236}">
                <a16:creationId xmlns:a16="http://schemas.microsoft.com/office/drawing/2014/main" id="{CE659748-AF2E-47C5-9F37-E63956CFD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25282"/>
            <a:ext cx="12192000" cy="6804142"/>
          </a:xfrm>
          <a:prstGeom prst="rect">
            <a:avLst/>
          </a:prstGeom>
        </p:spPr>
      </p:pic>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1522910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C55C3E-1977-492F-948E-DAB895BE859D}"/>
              </a:ext>
            </a:extLst>
          </p:cNvPr>
          <p:cNvSpPr>
            <a:spLocks noGrp="1"/>
          </p:cNvSpPr>
          <p:nvPr>
            <p:ph type="title"/>
          </p:nvPr>
        </p:nvSpPr>
        <p:spPr/>
        <p:txBody>
          <a:bodyPr>
            <a:normAutofit/>
          </a:bodyPr>
          <a:lstStyle/>
          <a:p>
            <a:r>
              <a:rPr lang="en-GB">
                <a:latin typeface="Arial Black" panose="020B0A04020102020204" pitchFamily="34" charset="0"/>
                <a:cs typeface="Arial" panose="020B0604020202020204" pitchFamily="34" charset="0"/>
              </a:rPr>
              <a:t>workshops en tijdlijn</a:t>
            </a:r>
            <a:endParaRPr lang="nl-NL">
              <a:latin typeface="Arial Black" panose="020B0A04020102020204" pitchFamily="34" charset="0"/>
              <a:cs typeface="Arial" panose="020B0604020202020204" pitchFamily="34" charset="0"/>
            </a:endParaRPr>
          </a:p>
        </p:txBody>
      </p:sp>
      <p:sp>
        <p:nvSpPr>
          <p:cNvPr id="3" name="Tijdelijke aanduiding voor inhoud 2">
            <a:extLst>
              <a:ext uri="{FF2B5EF4-FFF2-40B4-BE49-F238E27FC236}">
                <a16:creationId xmlns:a16="http://schemas.microsoft.com/office/drawing/2014/main" id="{61C88878-484D-40B1-A43E-C7620378C278}"/>
              </a:ext>
            </a:extLst>
          </p:cNvPr>
          <p:cNvSpPr>
            <a:spLocks noGrp="1"/>
          </p:cNvSpPr>
          <p:nvPr>
            <p:ph idx="1"/>
          </p:nvPr>
        </p:nvSpPr>
        <p:spPr>
          <a:xfrm>
            <a:off x="838200" y="1664308"/>
            <a:ext cx="10515600" cy="4512655"/>
          </a:xfrm>
        </p:spPr>
        <p:txBody>
          <a:bodyPr>
            <a:normAutofit fontScale="85000" lnSpcReduction="20000"/>
          </a:bodyPr>
          <a:lstStyle/>
          <a:p>
            <a:pPr marL="0" lvl="2" indent="0">
              <a:spcBef>
                <a:spcPts val="600"/>
              </a:spcBef>
              <a:spcAft>
                <a:spcPts val="600"/>
              </a:spcAft>
              <a:buNone/>
            </a:pPr>
            <a:r>
              <a:rPr lang="nl-NL" sz="2600" b="1">
                <a:latin typeface="Arial" panose="020B0604020202020204" pitchFamily="34" charset="0"/>
                <a:cs typeface="Arial" panose="020B0604020202020204" pitchFamily="34" charset="0"/>
              </a:rPr>
              <a:t>zomer 2021		</a:t>
            </a:r>
            <a:r>
              <a:rPr lang="nl-NL" sz="2600">
                <a:latin typeface="Arial" panose="020B0604020202020204" pitchFamily="34" charset="0"/>
                <a:cs typeface="Arial" panose="020B0604020202020204" pitchFamily="34" charset="0"/>
                <a:sym typeface="Wingdings" panose="05000000000000000000" pitchFamily="2" charset="2"/>
              </a:rPr>
              <a:t>workshop 1 		bewustwording </a:t>
            </a:r>
            <a:endParaRPr lang="nl-NL" sz="2600">
              <a:latin typeface="Arial" panose="020B0604020202020204" pitchFamily="34" charset="0"/>
              <a:cs typeface="Arial" panose="020B0604020202020204" pitchFamily="34" charset="0"/>
            </a:endParaRPr>
          </a:p>
          <a:p>
            <a:pPr marL="0" lvl="2" indent="0">
              <a:spcBef>
                <a:spcPts val="600"/>
              </a:spcBef>
              <a:spcAft>
                <a:spcPts val="600"/>
              </a:spcAft>
              <a:buNone/>
            </a:pPr>
            <a:r>
              <a:rPr lang="nl-NL" sz="2600" b="1">
                <a:latin typeface="Arial" panose="020B0604020202020204" pitchFamily="34" charset="0"/>
                <a:cs typeface="Arial" panose="020B0604020202020204" pitchFamily="34" charset="0"/>
              </a:rPr>
              <a:t>najaar 2021</a:t>
            </a:r>
            <a:r>
              <a:rPr lang="nl-NL" sz="2600">
                <a:latin typeface="Arial" panose="020B0604020202020204" pitchFamily="34" charset="0"/>
                <a:cs typeface="Arial" panose="020B0604020202020204" pitchFamily="34" charset="0"/>
              </a:rPr>
              <a:t>		</a:t>
            </a:r>
            <a:r>
              <a:rPr lang="nl-NL" sz="2600">
                <a:highlight>
                  <a:srgbClr val="FFFF00"/>
                </a:highlight>
                <a:latin typeface="Arial" panose="020B0604020202020204" pitchFamily="34" charset="0"/>
                <a:cs typeface="Arial" panose="020B0604020202020204" pitchFamily="34" charset="0"/>
                <a:sym typeface="Wingdings" panose="05000000000000000000" pitchFamily="2" charset="2"/>
              </a:rPr>
              <a:t>workshop 2a</a:t>
            </a:r>
            <a:r>
              <a:rPr lang="nl-NL" sz="2600">
                <a:latin typeface="Arial" panose="020B0604020202020204" pitchFamily="34" charset="0"/>
                <a:cs typeface="Arial" panose="020B0604020202020204" pitchFamily="34" charset="0"/>
                <a:sym typeface="Wingdings" panose="05000000000000000000" pitchFamily="2" charset="2"/>
              </a:rPr>
              <a:t>		basale kennis en vaardigheden (7x)</a:t>
            </a:r>
          </a:p>
          <a:p>
            <a:pPr marL="0" lvl="2" indent="0">
              <a:spcBef>
                <a:spcPts val="600"/>
              </a:spcBef>
              <a:spcAft>
                <a:spcPts val="600"/>
              </a:spcAft>
              <a:buNone/>
            </a:pPr>
            <a:r>
              <a:rPr lang="nl-NL" sz="2600">
                <a:latin typeface="Arial" panose="020B0604020202020204" pitchFamily="34" charset="0"/>
                <a:cs typeface="Arial" panose="020B0604020202020204" pitchFamily="34" charset="0"/>
                <a:sym typeface="Wingdings" panose="05000000000000000000" pitchFamily="2" charset="2"/>
              </a:rPr>
              <a:t>						educatief/website (okt/nov)</a:t>
            </a:r>
          </a:p>
          <a:p>
            <a:pPr marL="0" lvl="2" indent="0">
              <a:spcBef>
                <a:spcPts val="600"/>
              </a:spcBef>
              <a:spcAft>
                <a:spcPts val="600"/>
              </a:spcAft>
              <a:buNone/>
            </a:pPr>
            <a:r>
              <a:rPr lang="nl-NL" sz="2600">
                <a:latin typeface="Arial" panose="020B0604020202020204" pitchFamily="34" charset="0"/>
                <a:cs typeface="Arial" panose="020B0604020202020204" pitchFamily="34" charset="0"/>
                <a:sym typeface="Wingdings" panose="05000000000000000000" pitchFamily="2" charset="2"/>
              </a:rPr>
              <a:t>			workshop 2b</a:t>
            </a:r>
          </a:p>
          <a:p>
            <a:pPr marL="0" lvl="2" indent="0">
              <a:spcBef>
                <a:spcPts val="600"/>
              </a:spcBef>
              <a:spcAft>
                <a:spcPts val="600"/>
              </a:spcAft>
              <a:buNone/>
            </a:pPr>
            <a:r>
              <a:rPr lang="nl-NL" sz="2600">
                <a:latin typeface="Arial" panose="020B0604020202020204" pitchFamily="34" charset="0"/>
                <a:cs typeface="Arial" panose="020B0604020202020204" pitchFamily="34" charset="0"/>
                <a:sym typeface="Wingdings" panose="05000000000000000000" pitchFamily="2" charset="2"/>
              </a:rPr>
              <a:t>						 e-books (okt/nov/dec)</a:t>
            </a:r>
          </a:p>
          <a:p>
            <a:pPr marL="0" lvl="2" indent="0">
              <a:spcBef>
                <a:spcPts val="600"/>
              </a:spcBef>
              <a:spcAft>
                <a:spcPts val="600"/>
              </a:spcAft>
              <a:buNone/>
            </a:pPr>
            <a:endParaRPr lang="nl-NL" sz="2600">
              <a:latin typeface="Arial" panose="020B0604020202020204" pitchFamily="34" charset="0"/>
              <a:cs typeface="Arial" panose="020B0604020202020204" pitchFamily="34" charset="0"/>
            </a:endParaRPr>
          </a:p>
          <a:p>
            <a:pPr marL="0" lvl="2" indent="0">
              <a:spcBef>
                <a:spcPts val="600"/>
              </a:spcBef>
              <a:spcAft>
                <a:spcPts val="600"/>
              </a:spcAft>
              <a:buNone/>
            </a:pPr>
            <a:r>
              <a:rPr lang="nl-NL" sz="2600" b="1">
                <a:latin typeface="Arial" panose="020B0604020202020204" pitchFamily="34" charset="0"/>
                <a:cs typeface="Arial" panose="020B0604020202020204" pitchFamily="34" charset="0"/>
              </a:rPr>
              <a:t>begin 2022</a:t>
            </a:r>
            <a:r>
              <a:rPr lang="nl-NL" sz="2600">
                <a:latin typeface="Arial" panose="020B0604020202020204" pitchFamily="34" charset="0"/>
                <a:cs typeface="Arial" panose="020B0604020202020204" pitchFamily="34" charset="0"/>
              </a:rPr>
              <a:t>		</a:t>
            </a:r>
            <a:r>
              <a:rPr lang="nl-NL" sz="2600">
                <a:latin typeface="Arial" panose="020B0604020202020204" pitchFamily="34" charset="0"/>
                <a:cs typeface="Arial" panose="020B0604020202020204" pitchFamily="34" charset="0"/>
                <a:sym typeface="Wingdings" panose="05000000000000000000" pitchFamily="2" charset="2"/>
              </a:rPr>
              <a:t>workshop 3a	 	verdiepende kennis en vaardigheden</a:t>
            </a:r>
          </a:p>
          <a:p>
            <a:pPr marL="0" lvl="2" indent="0">
              <a:spcBef>
                <a:spcPts val="600"/>
              </a:spcBef>
              <a:spcAft>
                <a:spcPts val="600"/>
              </a:spcAft>
              <a:buNone/>
            </a:pPr>
            <a:r>
              <a:rPr lang="nl-NL" sz="2600">
                <a:latin typeface="Arial" panose="020B0604020202020204" pitchFamily="34" charset="0"/>
                <a:cs typeface="Arial" panose="020B0604020202020204" pitchFamily="34" charset="0"/>
                <a:sym typeface="Wingdings" panose="05000000000000000000" pitchFamily="2" charset="2"/>
              </a:rPr>
              <a:t>						educatief/website</a:t>
            </a:r>
          </a:p>
          <a:p>
            <a:pPr marL="0" lvl="2" indent="0">
              <a:spcBef>
                <a:spcPts val="600"/>
              </a:spcBef>
              <a:spcAft>
                <a:spcPts val="600"/>
              </a:spcAft>
              <a:buNone/>
            </a:pPr>
            <a:r>
              <a:rPr lang="nl-NL" sz="2600">
                <a:latin typeface="Arial" panose="020B0604020202020204" pitchFamily="34" charset="0"/>
                <a:cs typeface="Arial" panose="020B0604020202020204" pitchFamily="34" charset="0"/>
                <a:sym typeface="Wingdings" panose="05000000000000000000" pitchFamily="2" charset="2"/>
              </a:rPr>
              <a:t>			workshop 3b</a:t>
            </a:r>
          </a:p>
          <a:p>
            <a:pPr marL="0" lvl="2" indent="0">
              <a:spcBef>
                <a:spcPts val="600"/>
              </a:spcBef>
              <a:spcAft>
                <a:spcPts val="600"/>
              </a:spcAft>
              <a:buNone/>
            </a:pPr>
            <a:r>
              <a:rPr lang="nl-NL" sz="2600">
                <a:latin typeface="Arial" panose="020B0604020202020204" pitchFamily="34" charset="0"/>
                <a:cs typeface="Arial" panose="020B0604020202020204" pitchFamily="34" charset="0"/>
                <a:sym typeface="Wingdings" panose="05000000000000000000" pitchFamily="2" charset="2"/>
              </a:rPr>
              <a:t>						e-books</a:t>
            </a:r>
            <a:endParaRPr lang="nl-NL" sz="2600">
              <a:latin typeface="Arial" panose="020B0604020202020204" pitchFamily="34" charset="0"/>
              <a:cs typeface="Arial" panose="020B0604020202020204" pitchFamily="34" charset="0"/>
            </a:endParaRPr>
          </a:p>
          <a:p>
            <a:pPr marL="0" lvl="2" indent="0">
              <a:spcBef>
                <a:spcPts val="600"/>
              </a:spcBef>
              <a:spcAft>
                <a:spcPts val="600"/>
              </a:spcAft>
              <a:buNone/>
            </a:pPr>
            <a:r>
              <a:rPr lang="nl-NL" sz="2600" b="1">
                <a:latin typeface="Arial" panose="020B0604020202020204" pitchFamily="34" charset="0"/>
                <a:cs typeface="Arial" panose="020B0604020202020204" pitchFamily="34" charset="0"/>
              </a:rPr>
              <a:t>najaar 2022</a:t>
            </a:r>
            <a:r>
              <a:rPr lang="nl-NL" sz="2600">
                <a:latin typeface="Arial" panose="020B0604020202020204" pitchFamily="34" charset="0"/>
                <a:cs typeface="Arial" panose="020B0604020202020204" pitchFamily="34" charset="0"/>
              </a:rPr>
              <a:t>		workshop 4 		verankering</a:t>
            </a:r>
          </a:p>
          <a:p>
            <a:pPr>
              <a:spcAft>
                <a:spcPts val="800"/>
              </a:spcAft>
            </a:pPr>
            <a:endParaRPr lang="en-GB">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p:txBody>
      </p:sp>
      <p:cxnSp>
        <p:nvCxnSpPr>
          <p:cNvPr id="5" name="Rechte verbindingslijn met pijl 4">
            <a:extLst>
              <a:ext uri="{FF2B5EF4-FFF2-40B4-BE49-F238E27FC236}">
                <a16:creationId xmlns:a16="http://schemas.microsoft.com/office/drawing/2014/main" id="{59DF1C55-B227-4425-B9C9-E809236C6E65}"/>
              </a:ext>
              <a:ext uri="{C183D7F6-B498-43B3-948B-1728B52AA6E4}">
                <adec:decorative xmlns:adec="http://schemas.microsoft.com/office/drawing/2017/decorative" val="1"/>
              </a:ext>
            </a:extLst>
          </p:cNvPr>
          <p:cNvCxnSpPr/>
          <p:nvPr/>
        </p:nvCxnSpPr>
        <p:spPr>
          <a:xfrm flipV="1">
            <a:off x="5454737" y="2605361"/>
            <a:ext cx="819150" cy="390525"/>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7" name="Rechte verbindingslijn met pijl 6">
            <a:extLst>
              <a:ext uri="{FF2B5EF4-FFF2-40B4-BE49-F238E27FC236}">
                <a16:creationId xmlns:a16="http://schemas.microsoft.com/office/drawing/2014/main" id="{146FF1F2-4937-4E64-9FA5-5631C628FCC5}"/>
              </a:ext>
              <a:ext uri="{C183D7F6-B498-43B3-948B-1728B52AA6E4}">
                <adec:decorative xmlns:adec="http://schemas.microsoft.com/office/drawing/2017/decorative" val="1"/>
              </a:ext>
            </a:extLst>
          </p:cNvPr>
          <p:cNvCxnSpPr>
            <a:cxnSpLocks/>
          </p:cNvCxnSpPr>
          <p:nvPr/>
        </p:nvCxnSpPr>
        <p:spPr>
          <a:xfrm>
            <a:off x="5380728" y="4839577"/>
            <a:ext cx="819150" cy="496698"/>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8" name="Rechte verbindingslijn met pijl 7">
            <a:extLst>
              <a:ext uri="{FF2B5EF4-FFF2-40B4-BE49-F238E27FC236}">
                <a16:creationId xmlns:a16="http://schemas.microsoft.com/office/drawing/2014/main" id="{4262DA1E-7661-426C-BD46-B895A6360C5B}"/>
              </a:ext>
              <a:ext uri="{C183D7F6-B498-43B3-948B-1728B52AA6E4}">
                <adec:decorative xmlns:adec="http://schemas.microsoft.com/office/drawing/2017/decorative" val="1"/>
              </a:ext>
            </a:extLst>
          </p:cNvPr>
          <p:cNvCxnSpPr>
            <a:cxnSpLocks/>
          </p:cNvCxnSpPr>
          <p:nvPr/>
        </p:nvCxnSpPr>
        <p:spPr>
          <a:xfrm flipV="1">
            <a:off x="5380728" y="4449052"/>
            <a:ext cx="819150" cy="390526"/>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2" name="Rechte verbindingslijn met pijl 11">
            <a:extLst>
              <a:ext uri="{FF2B5EF4-FFF2-40B4-BE49-F238E27FC236}">
                <a16:creationId xmlns:a16="http://schemas.microsoft.com/office/drawing/2014/main" id="{36476B02-A9EA-4F09-8430-A9B2386BF0A9}"/>
              </a:ext>
              <a:ext uri="{C183D7F6-B498-43B3-948B-1728B52AA6E4}">
                <adec:decorative xmlns:adec="http://schemas.microsoft.com/office/drawing/2017/decorative" val="1"/>
              </a:ext>
            </a:extLst>
          </p:cNvPr>
          <p:cNvCxnSpPr>
            <a:cxnSpLocks/>
          </p:cNvCxnSpPr>
          <p:nvPr/>
        </p:nvCxnSpPr>
        <p:spPr>
          <a:xfrm>
            <a:off x="5454737" y="3016126"/>
            <a:ext cx="819150" cy="345281"/>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pic>
        <p:nvPicPr>
          <p:cNvPr id="10" name="Afbeelding 9">
            <a:extLst>
              <a:ext uri="{FF2B5EF4-FFF2-40B4-BE49-F238E27FC236}">
                <a16:creationId xmlns:a16="http://schemas.microsoft.com/office/drawing/2014/main" id="{F197A656-FCDA-48F7-AC9F-BFC82D86A4B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22015816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464614" y="1783959"/>
            <a:ext cx="4087306" cy="2889114"/>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defRPr/>
            </a:pPr>
            <a:r>
              <a:rPr lang="en-US" sz="5000">
                <a:latin typeface="Arial" panose="020B0604020202020204" pitchFamily="34" charset="0"/>
                <a:cs typeface="Arial" panose="020B0604020202020204" pitchFamily="34" charset="0"/>
              </a:rPr>
              <a:t>PRAKTIJK:</a:t>
            </a:r>
            <a:br>
              <a:rPr lang="en-US" sz="5000">
                <a:latin typeface="Arial" panose="020B0604020202020204" pitchFamily="34" charset="0"/>
                <a:cs typeface="Arial" panose="020B0604020202020204" pitchFamily="34" charset="0"/>
              </a:rPr>
            </a:br>
            <a:r>
              <a:rPr lang="en-US" sz="5000" err="1">
                <a:latin typeface="Arial" panose="020B0604020202020204" pitchFamily="34" charset="0"/>
                <a:cs typeface="Arial" panose="020B0604020202020204" pitchFamily="34" charset="0"/>
              </a:rPr>
              <a:t>leesvolgorde</a:t>
            </a:r>
            <a:endParaRPr kumimoji="0" lang="en-US" sz="5000" b="1" i="0" u="none" strike="noStrike" cap="none" spc="0" normalizeH="0" baseline="0" noProof="0">
              <a:ln>
                <a:noFill/>
              </a:ln>
              <a:effectLst/>
              <a:uLnTx/>
              <a:uFillTx/>
              <a:latin typeface="Arial" panose="020B0604020202020204" pitchFamily="34" charset="0"/>
              <a:cs typeface="Arial" panose="020B0604020202020204" pitchFamily="34" charset="0"/>
            </a:endParaRPr>
          </a:p>
        </p:txBody>
      </p:sp>
      <p:sp>
        <p:nvSpPr>
          <p:cNvPr id="8"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Afbeelding 5">
            <a:extLst>
              <a:ext uri="{FF2B5EF4-FFF2-40B4-BE49-F238E27FC236}">
                <a16:creationId xmlns:a16="http://schemas.microsoft.com/office/drawing/2014/main" id="{D65C6F2F-0B0C-40D1-A736-F1818E0BC77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8568" r="7648" b="-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2449811278"/>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a:t>
            </a:r>
            <a:r>
              <a:rPr lang="en-US" sz="4000" err="1">
                <a:latin typeface="Arial Black" panose="020B0A04020102020204" pitchFamily="34" charset="0"/>
                <a:cs typeface="Arial" panose="020B0604020202020204" pitchFamily="34" charset="0"/>
              </a:rPr>
              <a:t>leesvolgorde</a:t>
            </a:r>
            <a:r>
              <a:rPr lang="en-US" sz="4000">
                <a:latin typeface="Arial Black" panose="020B0A04020102020204" pitchFamily="34" charset="0"/>
                <a:cs typeface="Arial" panose="020B0604020202020204" pitchFamily="34" charset="0"/>
              </a:rPr>
              <a:t> (1)</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800">
              <a:latin typeface="Arial" panose="020B0604020202020204" pitchFamily="34" charset="0"/>
              <a:cs typeface="Arial" panose="020B0604020202020204" pitchFamily="34" charset="0"/>
            </a:endParaRPr>
          </a:p>
          <a:p>
            <a:pPr marL="0" lvl="0" indent="0">
              <a:buNone/>
            </a:pPr>
            <a:r>
              <a:rPr lang="nl-NL" sz="2800" b="1">
                <a:latin typeface="Arial" panose="020B0604020202020204" pitchFamily="34" charset="0"/>
                <a:cs typeface="Arial" panose="020B0604020202020204" pitchFamily="34" charset="0"/>
              </a:rPr>
              <a:t>Demo…</a:t>
            </a:r>
            <a:endParaRPr lang="nl-NL" sz="2800">
              <a:latin typeface="Arial" panose="020B0604020202020204" pitchFamily="34" charset="0"/>
              <a:cs typeface="Arial" panose="020B0604020202020204" pitchFamily="34" charset="0"/>
            </a:endParaRPr>
          </a:p>
          <a:p>
            <a:pPr marL="0" lvl="0" indent="0">
              <a:buNone/>
            </a:pPr>
            <a:endParaRPr lang="nl-NL"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7831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52387F-970F-49B9-B93B-201B075C540B}"/>
              </a:ext>
            </a:extLst>
          </p:cNvPr>
          <p:cNvSpPr>
            <a:spLocks noGrp="1"/>
          </p:cNvSpPr>
          <p:nvPr>
            <p:ph type="title" idx="4294967295"/>
          </p:nvPr>
        </p:nvSpPr>
        <p:spPr/>
        <p:txBody>
          <a:bodyPr/>
          <a:lstStyle/>
          <a:p>
            <a:r>
              <a:rPr lang="nl-NL"/>
              <a:t>Demo voorleesfunctie en leesvolgorde</a:t>
            </a:r>
          </a:p>
        </p:txBody>
      </p:sp>
      <p:sp>
        <p:nvSpPr>
          <p:cNvPr id="3" name="Tijdelijke aanduiding voor tekst 2">
            <a:extLst>
              <a:ext uri="{FF2B5EF4-FFF2-40B4-BE49-F238E27FC236}">
                <a16:creationId xmlns:a16="http://schemas.microsoft.com/office/drawing/2014/main" id="{3EAD5C3D-180A-4972-B8AB-C70EBA240F96}"/>
              </a:ext>
              <a:ext uri="{C183D7F6-B498-43B3-948B-1728B52AA6E4}">
                <adec:decorative xmlns:adec="http://schemas.microsoft.com/office/drawing/2017/decorative" val="1"/>
              </a:ext>
            </a:extLst>
          </p:cNvPr>
          <p:cNvSpPr>
            <a:spLocks noGrp="1"/>
          </p:cNvSpPr>
          <p:nvPr>
            <p:ph type="body" sz="quarter" idx="11"/>
          </p:nvPr>
        </p:nvSpPr>
        <p:spPr>
          <a:xfrm>
            <a:off x="723715" y="754619"/>
            <a:ext cx="11246612" cy="551687"/>
          </a:xfrm>
        </p:spPr>
        <p:txBody>
          <a:bodyPr/>
          <a:lstStyle/>
          <a:p>
            <a:endParaRPr lang="nl-NL"/>
          </a:p>
        </p:txBody>
      </p:sp>
      <p:pic>
        <p:nvPicPr>
          <p:cNvPr id="11" name="Workshop2a_leesvolgorde" descr="Schermopname van PDF-publicatie die wordt voorlezen door een voorleestool.">
            <a:hlinkClick r:id="" action="ppaction://media"/>
            <a:extLst>
              <a:ext uri="{FF2B5EF4-FFF2-40B4-BE49-F238E27FC236}">
                <a16:creationId xmlns:a16="http://schemas.microsoft.com/office/drawing/2014/main" id="{C902476F-766F-4D05-918D-74E067617F3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27299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8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a:t>
            </a:r>
            <a:r>
              <a:rPr lang="en-US" sz="4000" err="1">
                <a:latin typeface="Arial Black" panose="020B0A04020102020204" pitchFamily="34" charset="0"/>
                <a:cs typeface="Arial" panose="020B0604020202020204" pitchFamily="34" charset="0"/>
              </a:rPr>
              <a:t>leesvolgorde</a:t>
            </a:r>
            <a:r>
              <a:rPr lang="en-US" sz="4000">
                <a:latin typeface="Arial Black" panose="020B0A04020102020204" pitchFamily="34" charset="0"/>
                <a:cs typeface="Arial" panose="020B0604020202020204" pitchFamily="34" charset="0"/>
              </a:rPr>
              <a:t> (2)</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800">
              <a:latin typeface="Arial" panose="020B0604020202020204" pitchFamily="34" charset="0"/>
              <a:cs typeface="Arial" panose="020B0604020202020204" pitchFamily="34" charset="0"/>
            </a:endParaRPr>
          </a:p>
          <a:p>
            <a:pPr marL="0" lvl="0" indent="0">
              <a:buNone/>
            </a:pPr>
            <a:r>
              <a:rPr lang="nl-NL" sz="2800" b="1">
                <a:latin typeface="Arial" panose="020B0604020202020204" pitchFamily="34" charset="0"/>
                <a:cs typeface="Arial" panose="020B0604020202020204" pitchFamily="34" charset="0"/>
              </a:rPr>
              <a:t>Richtlijn: </a:t>
            </a:r>
          </a:p>
          <a:p>
            <a:pPr marL="0" lvl="0" indent="0">
              <a:buNone/>
            </a:pPr>
            <a:r>
              <a:rPr lang="nl-NL" sz="2800">
                <a:latin typeface="Arial" panose="020B0604020202020204" pitchFamily="34" charset="0"/>
                <a:cs typeface="Arial" panose="020B0604020202020204" pitchFamily="34" charset="0"/>
              </a:rPr>
              <a:t>Als de volgorde van content invloed heeft op de betekenis, </a:t>
            </a:r>
          </a:p>
          <a:p>
            <a:pPr marL="0" lvl="0" indent="0">
              <a:buNone/>
            </a:pPr>
            <a:r>
              <a:rPr lang="nl-NL" sz="2800">
                <a:latin typeface="Arial" panose="020B0604020202020204" pitchFamily="34" charset="0"/>
                <a:cs typeface="Arial" panose="020B0604020202020204" pitchFamily="34" charset="0"/>
              </a:rPr>
              <a:t>dan is de leesvolgorde vastgelegd. </a:t>
            </a:r>
          </a:p>
          <a:p>
            <a:pPr marL="0" lvl="0" indent="0">
              <a:buNone/>
            </a:pPr>
            <a:endParaRPr lang="nl-NL" sz="2800">
              <a:latin typeface="Arial" panose="020B0604020202020204" pitchFamily="34" charset="0"/>
              <a:cs typeface="Arial" panose="020B0604020202020204" pitchFamily="34" charset="0"/>
            </a:endParaRPr>
          </a:p>
          <a:p>
            <a:pPr marL="0" lvl="0" indent="0">
              <a:buNone/>
            </a:pPr>
            <a:endParaRPr lang="nl-NL"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02148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C183D7F6-B498-43B3-948B-1728B52AA6E4}">
                <adec:decorative xmlns:adec="http://schemas.microsoft.com/office/drawing/2017/decorative" val="1"/>
              </a:ext>
            </a:extLst>
          </p:cNvPr>
          <p:cNvSpPr>
            <a:spLocks noGrp="1"/>
          </p:cNvSpPr>
          <p:nvPr>
            <p:ph type="body" sz="quarter" idx="10"/>
          </p:nvPr>
        </p:nvSpPr>
        <p:spPr>
          <a:xfrm>
            <a:off x="723715" y="1293606"/>
            <a:ext cx="11246612" cy="5407445"/>
          </a:xfrm>
        </p:spPr>
        <p:txBody>
          <a:bodyPr>
            <a:noAutofit/>
          </a:bodyPr>
          <a:lstStyle/>
          <a:p>
            <a:pPr marL="0" indent="0">
              <a:buNone/>
            </a:pPr>
            <a:endParaRPr lang="nl-NL" sz="2800">
              <a:latin typeface="Arial" panose="020B0604020202020204" pitchFamily="34" charset="0"/>
              <a:cs typeface="Arial" panose="020B0604020202020204" pitchFamily="34" charset="0"/>
            </a:endParaRPr>
          </a:p>
          <a:p>
            <a:pPr marL="457200" lvl="1" indent="0">
              <a:buNone/>
            </a:pPr>
            <a:endParaRPr lang="nl-NL" sz="2800">
              <a:latin typeface="Arial" panose="020B0604020202020204" pitchFamily="34" charset="0"/>
              <a:cs typeface="Arial" panose="020B0604020202020204" pitchFamily="34" charset="0"/>
            </a:endParaRPr>
          </a:p>
          <a:p>
            <a:pPr marL="457200" lvl="1" indent="0">
              <a:buNone/>
            </a:pPr>
            <a:endParaRPr lang="nl-NL" sz="2800">
              <a:latin typeface="Arial" panose="020B0604020202020204" pitchFamily="34" charset="0"/>
              <a:cs typeface="Arial" panose="020B0604020202020204" pitchFamily="34" charset="0"/>
            </a:endParaRPr>
          </a:p>
          <a:p>
            <a:pPr marL="457200" lvl="1" indent="0">
              <a:buNone/>
            </a:pPr>
            <a:endParaRPr lang="nl-NL" sz="2800">
              <a:latin typeface="Arial" panose="020B0604020202020204" pitchFamily="34" charset="0"/>
              <a:cs typeface="Arial" panose="020B0604020202020204" pitchFamily="34" charset="0"/>
            </a:endParaRPr>
          </a:p>
          <a:p>
            <a:pPr lvl="1"/>
            <a:endParaRPr lang="nl-NL" sz="2400"/>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
        <p:nvSpPr>
          <p:cNvPr id="10" name="Tijdelijke aanduiding voor tekst 2">
            <a:extLst>
              <a:ext uri="{FF2B5EF4-FFF2-40B4-BE49-F238E27FC236}">
                <a16:creationId xmlns:a16="http://schemas.microsoft.com/office/drawing/2014/main" id="{CFD4C97E-589D-4842-9A05-04E58A3FB399}"/>
              </a:ext>
            </a:extLst>
          </p:cNvPr>
          <p:cNvSpPr txBox="1">
            <a:spLocks noGrp="1"/>
          </p:cNvSpPr>
          <p:nvPr>
            <p:ph type="title" idx="4294967295"/>
          </p:nvPr>
        </p:nvSpPr>
        <p:spPr>
          <a:xfrm>
            <a:off x="723715" y="46612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Arial Black" panose="020B0A04020102020204" pitchFamily="34" charset="0"/>
                <a:ea typeface="+mj-ea"/>
                <a:cs typeface="Arial" panose="020B0604020202020204" pitchFamily="34" charset="0"/>
              </a:rPr>
              <a:t>PRAKTIJK: </a:t>
            </a:r>
            <a:r>
              <a:rPr kumimoji="0" lang="en-US" sz="4000" b="0" i="0" u="none" strike="noStrike" kern="1200" cap="none" spc="0" normalizeH="0" baseline="0" noProof="0" err="1">
                <a:ln>
                  <a:noFill/>
                </a:ln>
                <a:solidFill>
                  <a:schemeClr val="tx1"/>
                </a:solidFill>
                <a:effectLst/>
                <a:uLnTx/>
                <a:uFillTx/>
                <a:latin typeface="Arial Black" panose="020B0A04020102020204" pitchFamily="34" charset="0"/>
                <a:ea typeface="+mj-ea"/>
                <a:cs typeface="Arial" panose="020B0604020202020204" pitchFamily="34" charset="0"/>
              </a:rPr>
              <a:t>leesvolgorde</a:t>
            </a:r>
            <a:r>
              <a:rPr kumimoji="0" lang="en-US" sz="4000" b="0" i="0" u="none" strike="noStrike" kern="1200" cap="none" spc="0" normalizeH="0" baseline="0" noProof="0">
                <a:ln>
                  <a:noFill/>
                </a:ln>
                <a:solidFill>
                  <a:schemeClr val="tx1"/>
                </a:solidFill>
                <a:effectLst/>
                <a:uLnTx/>
                <a:uFillTx/>
                <a:latin typeface="Arial Black" panose="020B0A04020102020204" pitchFamily="34" charset="0"/>
                <a:ea typeface="+mj-ea"/>
                <a:cs typeface="Arial" panose="020B0604020202020204" pitchFamily="34" charset="0"/>
              </a:rPr>
              <a:t> (3)</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8" name="Tekstvak 7" descr="Schema dat de structuur van WCAG 2.1 visualiseert met in de linker kolom de principes 1. Waarneembaar, 2. Bedienbaar, 3. Begrijpelijk en 4. Robuust. Daarnaast de richtlijnen die bij het prinicpe horen. Daarnaast staan de nummers van bijbehorende succescriteria genoemd. Deze nummers zijn verdeel over drie kolommen: Niveau A; Niveau AA en Niveau AAA. In het schema is het volgende benadrukt: Principe 3. Begrijpelijk, richtlijn 3.1 Leesbaar, Criterium 3.1.1 onder Niveau A en 3.1.2 onder Niveau AA. ">
            <a:extLst>
              <a:ext uri="{FF2B5EF4-FFF2-40B4-BE49-F238E27FC236}">
                <a16:creationId xmlns:a16="http://schemas.microsoft.com/office/drawing/2014/main" id="{ADF5D1C2-9FE3-469C-AD3B-3169B812E1A0}"/>
              </a:ext>
            </a:extLst>
          </p:cNvPr>
          <p:cNvSpPr txBox="1"/>
          <p:nvPr/>
        </p:nvSpPr>
        <p:spPr>
          <a:xfrm>
            <a:off x="723715" y="1100632"/>
            <a:ext cx="11080092" cy="1159676"/>
          </a:xfrm>
          <a:prstGeom prst="rect">
            <a:avLst/>
          </a:prstGeom>
          <a:noFill/>
        </p:spPr>
        <p:txBody>
          <a:bodyPr wrap="square" rtlCol="0">
            <a:spAutoFit/>
          </a:bodyPr>
          <a:lstStyle/>
          <a:p>
            <a:pPr lvl="0">
              <a:lnSpc>
                <a:spcPct val="107000"/>
              </a:lnSpc>
            </a:pPr>
            <a:r>
              <a:rPr lang="nl-NL" sz="2400" b="1">
                <a:effectLst/>
                <a:latin typeface="Arial" panose="020B0604020202020204" pitchFamily="34" charset="0"/>
                <a:ea typeface="Calibri" panose="020F0502020204030204" pitchFamily="34" charset="0"/>
                <a:cs typeface="Arial" panose="020B0604020202020204" pitchFamily="34" charset="0"/>
              </a:rPr>
              <a:t>WCAG 2.1</a:t>
            </a:r>
          </a:p>
          <a:p>
            <a:pPr lvl="0">
              <a:lnSpc>
                <a:spcPct val="107000"/>
              </a:lnSpc>
            </a:pPr>
            <a:r>
              <a:rPr lang="nl-NL" sz="2400">
                <a:effectLst/>
                <a:latin typeface="Arial" panose="020B0604020202020204" pitchFamily="34" charset="0"/>
                <a:ea typeface="Calibri" panose="020F0502020204030204" pitchFamily="34" charset="0"/>
                <a:cs typeface="Arial" panose="020B0604020202020204" pitchFamily="34" charset="0"/>
              </a:rPr>
              <a:t>Criterium 1.3.2 Betekenisvolle volgorde</a:t>
            </a:r>
            <a:endParaRPr lang="nl-NL" sz="2800">
              <a:latin typeface="Arial" panose="020B0604020202020204" pitchFamily="34" charset="0"/>
              <a:cs typeface="Arial" panose="020B0604020202020204" pitchFamily="34" charset="0"/>
            </a:endParaRPr>
          </a:p>
          <a:p>
            <a:endParaRPr lang="nl-NL"/>
          </a:p>
        </p:txBody>
      </p:sp>
      <p:pic>
        <p:nvPicPr>
          <p:cNvPr id="9" name="Afbeelding 8" descr="Schema dat de structuur van WCAG 2.1 visualiseert met in de linker kolom de principes 1. Waarneembaar, 2. Bedienbaar, 3. Begrijpelijk en 4. Robuust. Daarnaast de richtlijnen die bij het prinicpe horen. Daarnaast staan de nummers van bijbehorende succescriteria genoemd. Deze nummers zijn verdeel over drie kolommen: Niveau A; Niveau AA en Niveau AAA. In het schema is het volgende benadrukt: Principe 1. Waarneembaar, richtlijn 1.4 Aanpasbaar, Criterium 1.4.1 bestekenisvolle volgorde onder Niveau A.">
            <a:extLst>
              <a:ext uri="{FF2B5EF4-FFF2-40B4-BE49-F238E27FC236}">
                <a16:creationId xmlns:a16="http://schemas.microsoft.com/office/drawing/2014/main" id="{4D1477F6-9938-4E15-BDB6-113A2CAFB61E}"/>
              </a:ext>
            </a:extLst>
          </p:cNvPr>
          <p:cNvPicPr>
            <a:picLocks noChangeAspect="1"/>
          </p:cNvPicPr>
          <p:nvPr/>
        </p:nvPicPr>
        <p:blipFill rotWithShape="1">
          <a:blip r:embed="rId4">
            <a:extLst>
              <a:ext uri="{28A0092B-C50C-407E-A947-70E740481C1C}">
                <a14:useLocalDpi xmlns:a14="http://schemas.microsoft.com/office/drawing/2010/main" val="0"/>
              </a:ext>
            </a:extLst>
          </a:blip>
          <a:srcRect l="-311" t="2228"/>
          <a:stretch/>
        </p:blipFill>
        <p:spPr>
          <a:xfrm>
            <a:off x="723715" y="2142699"/>
            <a:ext cx="10738149" cy="4121623"/>
          </a:xfrm>
          <a:prstGeom prst="rect">
            <a:avLst/>
          </a:prstGeom>
        </p:spPr>
      </p:pic>
    </p:spTree>
    <p:extLst>
      <p:ext uri="{BB962C8B-B14F-4D97-AF65-F5344CB8AC3E}">
        <p14:creationId xmlns:p14="http://schemas.microsoft.com/office/powerpoint/2010/main" val="3135519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a:t>
            </a:r>
            <a:r>
              <a:rPr lang="en-US" sz="4000" err="1">
                <a:latin typeface="Arial Black" panose="020B0A04020102020204" pitchFamily="34" charset="0"/>
                <a:cs typeface="Arial" panose="020B0604020202020204" pitchFamily="34" charset="0"/>
              </a:rPr>
              <a:t>leesvolgorde</a:t>
            </a:r>
            <a:r>
              <a:rPr lang="en-US" sz="4000">
                <a:latin typeface="Arial Black" panose="020B0A04020102020204" pitchFamily="34" charset="0"/>
                <a:cs typeface="Arial" panose="020B0604020202020204" pitchFamily="34" charset="0"/>
              </a:rPr>
              <a:t> (4)</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800">
              <a:latin typeface="Arial" panose="020B0604020202020204" pitchFamily="34" charset="0"/>
              <a:cs typeface="Arial" panose="020B0604020202020204" pitchFamily="34" charset="0"/>
            </a:endParaRPr>
          </a:p>
          <a:p>
            <a:pPr marL="0" lvl="0" indent="0">
              <a:buNone/>
            </a:pPr>
            <a:r>
              <a:rPr lang="nl-NL" sz="2800" b="1">
                <a:latin typeface="Arial" panose="020B0604020202020204" pitchFamily="34" charset="0"/>
                <a:cs typeface="Arial" panose="020B0604020202020204" pitchFamily="34" charset="0"/>
              </a:rPr>
              <a:t>Waarom</a:t>
            </a:r>
          </a:p>
          <a:p>
            <a:r>
              <a:rPr lang="nl-NL" sz="2800">
                <a:latin typeface="Arial" panose="020B0604020202020204" pitchFamily="34" charset="0"/>
                <a:cs typeface="Arial" panose="020B0604020202020204" pitchFamily="34" charset="0"/>
              </a:rPr>
              <a:t>Gebruikers van hulptechnologie. Bijvoorbeeld schermlezers. </a:t>
            </a:r>
          </a:p>
          <a:p>
            <a:r>
              <a:rPr lang="nl-NL" sz="2800">
                <a:latin typeface="Arial" panose="020B0604020202020204" pitchFamily="34" charset="0"/>
                <a:cs typeface="Arial" panose="020B0604020202020204" pitchFamily="34" charset="0"/>
              </a:rPr>
              <a:t>Selecteren en kopiëren content</a:t>
            </a:r>
          </a:p>
          <a:p>
            <a:pPr marL="0" lvl="0" indent="0">
              <a:buNone/>
            </a:pPr>
            <a:endParaRPr lang="nl-NL"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62652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a:t>
            </a:r>
            <a:r>
              <a:rPr lang="en-US" sz="4000" err="1">
                <a:latin typeface="Arial Black" panose="020B0A04020102020204" pitchFamily="34" charset="0"/>
                <a:cs typeface="Arial" panose="020B0604020202020204" pitchFamily="34" charset="0"/>
              </a:rPr>
              <a:t>leesvolgorde</a:t>
            </a:r>
            <a:r>
              <a:rPr lang="en-US" sz="4000">
                <a:latin typeface="Arial Black" panose="020B0A04020102020204" pitchFamily="34" charset="0"/>
                <a:cs typeface="Arial" panose="020B0604020202020204" pitchFamily="34" charset="0"/>
              </a:rPr>
              <a:t> (5)</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5372285" cy="5407445"/>
          </a:xfrm>
        </p:spPr>
        <p:txBody>
          <a:bodyPr>
            <a:noAutofit/>
          </a:bodyPr>
          <a:lstStyle/>
          <a:p>
            <a:pPr marL="0" indent="0">
              <a:buNone/>
            </a:pPr>
            <a:r>
              <a:rPr lang="nl-NL" sz="2800" b="1">
                <a:latin typeface="Arial" panose="020B0604020202020204" pitchFamily="34" charset="0"/>
                <a:cs typeface="Arial" panose="020B0604020202020204" pitchFamily="34" charset="0"/>
              </a:rPr>
              <a:t>Hoe</a:t>
            </a:r>
          </a:p>
          <a:p>
            <a:r>
              <a:rPr lang="nl-NL" sz="2800">
                <a:latin typeface="Arial" panose="020B0604020202020204" pitchFamily="34" charset="0"/>
                <a:cs typeface="Arial" panose="020B0604020202020204" pitchFamily="34" charset="0"/>
              </a:rPr>
              <a:t>Werk met blokken</a:t>
            </a:r>
          </a:p>
          <a:p>
            <a:r>
              <a:rPr lang="nl-NL" sz="2800">
                <a:latin typeface="Arial" panose="020B0604020202020204" pitchFamily="34" charset="0"/>
                <a:cs typeface="Arial" panose="020B0604020202020204" pitchFamily="34" charset="0"/>
              </a:rPr>
              <a:t>Goed gebruik van (semantische) opmaak. </a:t>
            </a:r>
          </a:p>
          <a:p>
            <a:r>
              <a:rPr lang="nl-NL" sz="2800">
                <a:latin typeface="Arial" panose="020B0604020202020204" pitchFamily="34" charset="0"/>
                <a:cs typeface="Arial" panose="020B0604020202020204" pitchFamily="34" charset="0"/>
              </a:rPr>
              <a:t>Veranker tekstblokken en afbeeldingen op relevantie plek. </a:t>
            </a:r>
          </a:p>
        </p:txBody>
      </p:sp>
      <p:pic>
        <p:nvPicPr>
          <p:cNvPr id="8" name="Afbeelding 7" descr="Dummy-publicatie met peilen die de leesvolgorde aanduiden van lopende tekst, tekstblokken en een afbeelding. ">
            <a:extLst>
              <a:ext uri="{FF2B5EF4-FFF2-40B4-BE49-F238E27FC236}">
                <a16:creationId xmlns:a16="http://schemas.microsoft.com/office/drawing/2014/main" id="{59297783-8C22-49EC-80B0-4E29BFED3C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3914" y="1313484"/>
            <a:ext cx="5838352" cy="5400000"/>
          </a:xfrm>
          <a:prstGeom prst="rect">
            <a:avLst/>
          </a:prstGeom>
        </p:spPr>
      </p:pic>
      <p:pic>
        <p:nvPicPr>
          <p:cNvPr id="10" name="Afbeelding 9" descr="Dummy-publicatie met peilen die de leesvolgorde aanduiden van koppen, paragrafen, tekstblokken, afbeelding en een lijst. ">
            <a:extLst>
              <a:ext uri="{FF2B5EF4-FFF2-40B4-BE49-F238E27FC236}">
                <a16:creationId xmlns:a16="http://schemas.microsoft.com/office/drawing/2014/main" id="{8FE6C220-E5C2-47BE-BBB9-93FD7810B7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5924" y="1232207"/>
            <a:ext cx="5814403" cy="5400000"/>
          </a:xfrm>
          <a:prstGeom prst="rect">
            <a:avLst/>
          </a:prstGeom>
        </p:spPr>
      </p:pic>
    </p:spTree>
    <p:extLst>
      <p:ext uri="{BB962C8B-B14F-4D97-AF65-F5344CB8AC3E}">
        <p14:creationId xmlns:p14="http://schemas.microsoft.com/office/powerpoint/2010/main" val="410030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a:t>
            </a:r>
            <a:r>
              <a:rPr lang="en-US" sz="4000" err="1">
                <a:latin typeface="Arial Black" panose="020B0A04020102020204" pitchFamily="34" charset="0"/>
                <a:cs typeface="Arial" panose="020B0604020202020204" pitchFamily="34" charset="0"/>
              </a:rPr>
              <a:t>leesvolgorde</a:t>
            </a:r>
            <a:r>
              <a:rPr lang="en-US" sz="4000">
                <a:latin typeface="Arial Black" panose="020B0A04020102020204" pitchFamily="34" charset="0"/>
                <a:cs typeface="Arial" panose="020B0604020202020204" pitchFamily="34" charset="0"/>
              </a:rPr>
              <a:t> (6)</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800" dirty="0">
              <a:latin typeface="Arial" panose="020B0604020202020204" pitchFamily="34" charset="0"/>
              <a:cs typeface="Arial" panose="020B0604020202020204" pitchFamily="34" charset="0"/>
            </a:endParaRPr>
          </a:p>
          <a:p>
            <a:pPr marL="0" lvl="0" indent="0">
              <a:buNone/>
            </a:pPr>
            <a:r>
              <a:rPr lang="nl-NL" sz="2800" b="1" dirty="0">
                <a:latin typeface="Arial" panose="020B0604020202020204" pitchFamily="34" charset="0"/>
                <a:cs typeface="Arial" panose="020B0604020202020204" pitchFamily="34" charset="0"/>
              </a:rPr>
              <a:t>Mogelijke testmethodes</a:t>
            </a:r>
          </a:p>
          <a:p>
            <a:pPr marL="0" lvl="0" indent="0">
              <a:buNone/>
            </a:pPr>
            <a:r>
              <a:rPr lang="nl-NL" sz="2800" dirty="0">
                <a:latin typeface="Arial" panose="020B0604020202020204" pitchFamily="34" charset="0"/>
                <a:cs typeface="Arial" panose="020B0604020202020204" pitchFamily="34" charset="0"/>
              </a:rPr>
              <a:t>Alle publicaties:</a:t>
            </a:r>
          </a:p>
          <a:p>
            <a:r>
              <a:rPr lang="nl-NL" sz="2800" dirty="0">
                <a:latin typeface="Arial" panose="020B0604020202020204" pitchFamily="34" charset="0"/>
                <a:cs typeface="Arial" panose="020B0604020202020204" pitchFamily="34" charset="0"/>
              </a:rPr>
              <a:t>Gebruik </a:t>
            </a:r>
            <a:r>
              <a:rPr lang="nl-NL" sz="2800" dirty="0" err="1">
                <a:latin typeface="Arial" panose="020B0604020202020204" pitchFamily="34" charset="0"/>
                <a:cs typeface="Arial" panose="020B0604020202020204" pitchFamily="34" charset="0"/>
              </a:rPr>
              <a:t>schermleessoftware</a:t>
            </a:r>
            <a:endParaRPr lang="nl-NL" sz="2800" dirty="0">
              <a:latin typeface="Arial" panose="020B0604020202020204" pitchFamily="34" charset="0"/>
              <a:cs typeface="Arial" panose="020B0604020202020204" pitchFamily="34" charset="0"/>
            </a:endParaRPr>
          </a:p>
          <a:p>
            <a:r>
              <a:rPr lang="nl-NL" sz="2800" dirty="0">
                <a:latin typeface="Arial" panose="020B0604020202020204" pitchFamily="34" charset="0"/>
                <a:cs typeface="Arial" panose="020B0604020202020204" pitchFamily="34" charset="0"/>
              </a:rPr>
              <a:t>Kopieer en plak de tekst</a:t>
            </a:r>
          </a:p>
          <a:p>
            <a:pPr marL="0" indent="0">
              <a:buNone/>
            </a:pPr>
            <a:endParaRPr lang="nl-NL" sz="2800" dirty="0">
              <a:latin typeface="Arial" panose="020B0604020202020204" pitchFamily="34" charset="0"/>
              <a:cs typeface="Arial" panose="020B0604020202020204" pitchFamily="34" charset="0"/>
            </a:endParaRPr>
          </a:p>
          <a:p>
            <a:pPr marL="0" indent="0">
              <a:buNone/>
            </a:pPr>
            <a:r>
              <a:rPr lang="nl-NL" sz="2800" dirty="0">
                <a:latin typeface="Arial" panose="020B0604020202020204" pitchFamily="34" charset="0"/>
                <a:cs typeface="Arial" panose="020B0604020202020204" pitchFamily="34" charset="0"/>
              </a:rPr>
              <a:t>HTML en EPUB:</a:t>
            </a:r>
          </a:p>
          <a:p>
            <a:r>
              <a:rPr lang="nl-NL" sz="2800" dirty="0">
                <a:latin typeface="Arial" panose="020B0604020202020204" pitchFamily="34" charset="0"/>
                <a:cs typeface="Arial" panose="020B0604020202020204" pitchFamily="34" charset="0"/>
              </a:rPr>
              <a:t>Uitzetten stijlen (</a:t>
            </a:r>
            <a:r>
              <a:rPr lang="nl-NL" sz="2800" dirty="0" err="1">
                <a:latin typeface="Arial" panose="020B0604020202020204" pitchFamily="34" charset="0"/>
                <a:cs typeface="Arial" panose="020B0604020202020204" pitchFamily="34" charset="0"/>
              </a:rPr>
              <a:t>css</a:t>
            </a:r>
            <a:r>
              <a:rPr lang="nl-NL" sz="2800" dirty="0">
                <a:latin typeface="Arial" panose="020B0604020202020204" pitchFamily="34" charset="0"/>
                <a:cs typeface="Arial" panose="020B0604020202020204" pitchFamily="34" charset="0"/>
              </a:rPr>
              <a:t>)</a:t>
            </a:r>
          </a:p>
          <a:p>
            <a:r>
              <a:rPr lang="nl-NL" sz="2800" dirty="0">
                <a:latin typeface="Arial" panose="020B0604020202020204" pitchFamily="34" charset="0"/>
                <a:cs typeface="Arial" panose="020B0604020202020204" pitchFamily="34" charset="0"/>
              </a:rPr>
              <a:t>‘Onder water’ of in de code kijken</a:t>
            </a:r>
          </a:p>
        </p:txBody>
      </p:sp>
    </p:spTree>
    <p:extLst>
      <p:ext uri="{BB962C8B-B14F-4D97-AF65-F5344CB8AC3E}">
        <p14:creationId xmlns:p14="http://schemas.microsoft.com/office/powerpoint/2010/main" val="14873085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464614" y="1783959"/>
            <a:ext cx="4087306" cy="2889114"/>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defRPr/>
            </a:pPr>
            <a:r>
              <a:rPr lang="en-US" sz="5000">
                <a:latin typeface="Arial" panose="020B0604020202020204" pitchFamily="34" charset="0"/>
                <a:cs typeface="Arial" panose="020B0604020202020204" pitchFamily="34" charset="0"/>
              </a:rPr>
              <a:t>PRAKTIJK:</a:t>
            </a:r>
            <a:br>
              <a:rPr lang="en-US" sz="5000">
                <a:latin typeface="Arial" panose="020B0604020202020204" pitchFamily="34" charset="0"/>
                <a:cs typeface="Arial" panose="020B0604020202020204" pitchFamily="34" charset="0"/>
              </a:rPr>
            </a:br>
            <a:r>
              <a:rPr lang="en-US" sz="5000" err="1">
                <a:latin typeface="Arial" panose="020B0604020202020204" pitchFamily="34" charset="0"/>
                <a:cs typeface="Arial" panose="020B0604020202020204" pitchFamily="34" charset="0"/>
              </a:rPr>
              <a:t>taalinstelling</a:t>
            </a:r>
            <a:endParaRPr kumimoji="0" lang="en-US" sz="5000" b="1" i="0" u="none" strike="noStrike" cap="none" spc="0" normalizeH="0" baseline="0" noProof="0">
              <a:ln>
                <a:noFill/>
              </a:ln>
              <a:effectLst/>
              <a:uLnTx/>
              <a:uFillTx/>
              <a:latin typeface="Arial" panose="020B0604020202020204" pitchFamily="34" charset="0"/>
              <a:cs typeface="Arial" panose="020B0604020202020204" pitchFamily="34" charset="0"/>
            </a:endParaRPr>
          </a:p>
        </p:txBody>
      </p:sp>
      <p:sp>
        <p:nvSpPr>
          <p:cNvPr id="8"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Afbeelding 5">
            <a:extLst>
              <a:ext uri="{FF2B5EF4-FFF2-40B4-BE49-F238E27FC236}">
                <a16:creationId xmlns:a16="http://schemas.microsoft.com/office/drawing/2014/main" id="{D65C6F2F-0B0C-40D1-A736-F1818E0BC77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8568" r="7648" b="-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482975908"/>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a:t>
            </a:r>
            <a:r>
              <a:rPr lang="en-US" sz="4000" err="1">
                <a:latin typeface="Arial Black" panose="020B0A04020102020204" pitchFamily="34" charset="0"/>
                <a:cs typeface="Arial" panose="020B0604020202020204" pitchFamily="34" charset="0"/>
              </a:rPr>
              <a:t>taalinstelling</a:t>
            </a:r>
            <a:r>
              <a:rPr lang="en-US" sz="4000">
                <a:latin typeface="Arial Black" panose="020B0A04020102020204" pitchFamily="34" charset="0"/>
                <a:cs typeface="Arial" panose="020B0604020202020204" pitchFamily="34" charset="0"/>
              </a:rPr>
              <a:t> (1)</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800">
              <a:latin typeface="Arial" panose="020B0604020202020204" pitchFamily="34" charset="0"/>
              <a:cs typeface="Arial" panose="020B0604020202020204" pitchFamily="34" charset="0"/>
            </a:endParaRPr>
          </a:p>
          <a:p>
            <a:pPr marL="0" lvl="0" indent="0">
              <a:buNone/>
            </a:pPr>
            <a:r>
              <a:rPr lang="nl-NL" sz="2800" b="1">
                <a:latin typeface="Arial" panose="020B0604020202020204" pitchFamily="34" charset="0"/>
                <a:cs typeface="Arial" panose="020B0604020202020204" pitchFamily="34" charset="0"/>
              </a:rPr>
              <a:t>Demo…</a:t>
            </a:r>
            <a:endParaRPr lang="nl-NL"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2113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BCC6C06D-8948-4B1D-8024-1B37B0E54C1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
        <p:nvSpPr>
          <p:cNvPr id="2" name="Titel 1">
            <a:extLst>
              <a:ext uri="{FF2B5EF4-FFF2-40B4-BE49-F238E27FC236}">
                <a16:creationId xmlns:a16="http://schemas.microsoft.com/office/drawing/2014/main" id="{28587CBA-720D-4AE3-BD52-D93E6C88F27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nl-NL"/>
              <a:t>kennisbank inclusiefpubliceren.nl</a:t>
            </a:r>
          </a:p>
        </p:txBody>
      </p:sp>
      <p:pic>
        <p:nvPicPr>
          <p:cNvPr id="3" name="Afbeelding 2" descr="logo inclusiefpubliceren.nl">
            <a:extLst>
              <a:ext uri="{FF2B5EF4-FFF2-40B4-BE49-F238E27FC236}">
                <a16:creationId xmlns:a16="http://schemas.microsoft.com/office/drawing/2014/main" id="{4809B357-DEA3-4F56-AD64-E9D50D9CFA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468" y="587038"/>
            <a:ext cx="4883523" cy="1831321"/>
          </a:xfrm>
          <a:prstGeom prst="rect">
            <a:avLst/>
          </a:prstGeom>
        </p:spPr>
      </p:pic>
      <p:graphicFrame>
        <p:nvGraphicFramePr>
          <p:cNvPr id="13" name="Tekstvak 3" descr="Kennisbank Inclusiefpubliceren.nl">
            <a:extLst>
              <a:ext uri="{FF2B5EF4-FFF2-40B4-BE49-F238E27FC236}">
                <a16:creationId xmlns:a16="http://schemas.microsoft.com/office/drawing/2014/main" id="{1540690E-CBB0-4BF8-AA7E-2778E390FA39}"/>
              </a:ext>
            </a:extLst>
          </p:cNvPr>
          <p:cNvGraphicFramePr/>
          <p:nvPr/>
        </p:nvGraphicFramePr>
        <p:xfrm>
          <a:off x="763842" y="2823815"/>
          <a:ext cx="9171728" cy="32316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151660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
        <p:nvSpPr>
          <p:cNvPr id="2" name="Tijdelijke aanduiding voor tekst 1">
            <a:extLst>
              <a:ext uri="{C183D7F6-B498-43B3-948B-1728B52AA6E4}">
                <adec:decorative xmlns:adec="http://schemas.microsoft.com/office/drawing/2017/decorative" val="1"/>
              </a:ext>
            </a:extLst>
          </p:cNvPr>
          <p:cNvSpPr>
            <a:spLocks noGrp="1"/>
          </p:cNvSpPr>
          <p:nvPr>
            <p:ph type="body" sz="quarter" idx="10"/>
          </p:nvPr>
        </p:nvSpPr>
        <p:spPr>
          <a:xfrm>
            <a:off x="723715" y="1293606"/>
            <a:ext cx="11246612" cy="5407445"/>
          </a:xfrm>
        </p:spPr>
        <p:txBody>
          <a:bodyPr>
            <a:noAutofit/>
          </a:bodyPr>
          <a:lstStyle/>
          <a:p>
            <a:pPr marL="0" lvl="0" indent="0">
              <a:buNone/>
            </a:pPr>
            <a:endParaRPr lang="nl-NL" sz="2800" dirty="0">
              <a:latin typeface="Arial" panose="020B0604020202020204" pitchFamily="34" charset="0"/>
              <a:cs typeface="Arial" panose="020B0604020202020204" pitchFamily="34" charset="0"/>
            </a:endParaRPr>
          </a:p>
          <a:p>
            <a:pPr marL="0" lvl="0" indent="0">
              <a:buNone/>
            </a:pPr>
            <a:r>
              <a:rPr lang="nl-NL" sz="2800" b="1" dirty="0">
                <a:latin typeface="Arial" panose="020B0604020202020204" pitchFamily="34" charset="0"/>
                <a:cs typeface="Arial" panose="020B0604020202020204" pitchFamily="34" charset="0"/>
              </a:rPr>
              <a:t>DEMO </a:t>
            </a:r>
            <a:r>
              <a:rPr lang="nl-NL" sz="2800" b="1" dirty="0" err="1">
                <a:latin typeface="Arial" panose="020B0604020202020204" pitchFamily="34" charset="0"/>
                <a:cs typeface="Arial" panose="020B0604020202020204" pitchFamily="34" charset="0"/>
              </a:rPr>
              <a:t>schermopname</a:t>
            </a:r>
            <a:r>
              <a:rPr lang="nl-NL" sz="2800" b="1" dirty="0">
                <a:latin typeface="Arial" panose="020B0604020202020204" pitchFamily="34" charset="0"/>
                <a:cs typeface="Arial" panose="020B0604020202020204" pitchFamily="34" charset="0"/>
              </a:rPr>
              <a:t> taalinstelling</a:t>
            </a:r>
            <a:endParaRPr lang="nl-NL" sz="2800" dirty="0">
              <a:latin typeface="Arial" panose="020B0604020202020204" pitchFamily="34" charset="0"/>
              <a:cs typeface="Arial" panose="020B0604020202020204" pitchFamily="34" charset="0"/>
            </a:endParaRPr>
          </a:p>
          <a:p>
            <a:pPr marL="0" lvl="0" indent="0">
              <a:buNone/>
            </a:pPr>
            <a:endParaRPr lang="nl-NL" sz="2800" dirty="0">
              <a:latin typeface="Arial" panose="020B0604020202020204" pitchFamily="34" charset="0"/>
              <a:cs typeface="Arial" panose="020B0604020202020204" pitchFamily="34" charset="0"/>
            </a:endParaRPr>
          </a:p>
        </p:txBody>
      </p:sp>
      <p:sp>
        <p:nvSpPr>
          <p:cNvPr id="3" name="Tijdelijke aanduiding voor tekst 2">
            <a:extLst>
              <a:ext uri="{C183D7F6-B498-43B3-948B-1728B52AA6E4}">
                <adec:decorative xmlns:adec="http://schemas.microsoft.com/office/drawing/2017/decorative" val="0"/>
              </a:ext>
            </a:extLst>
          </p:cNvPr>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a:t>
            </a:r>
            <a:r>
              <a:rPr lang="en-US" sz="4000" err="1">
                <a:latin typeface="Arial Black" panose="020B0A04020102020204" pitchFamily="34" charset="0"/>
                <a:cs typeface="Arial" panose="020B0604020202020204" pitchFamily="34" charset="0"/>
              </a:rPr>
              <a:t>Taalinstelling</a:t>
            </a:r>
            <a:r>
              <a:rPr lang="en-US" sz="4000">
                <a:latin typeface="Arial Black" panose="020B0A04020102020204" pitchFamily="34" charset="0"/>
                <a:cs typeface="Arial" panose="020B0604020202020204" pitchFamily="34" charset="0"/>
              </a:rPr>
              <a:t> (2)</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pic>
        <p:nvPicPr>
          <p:cNvPr id="6" name="Workshop2a_taalinstellingen" descr="Schermopname van Word-document waarbij een voorleestool de content voorleest.">
            <a:hlinkClick r:id="" action="ppaction://media"/>
            <a:extLst>
              <a:ext uri="{FF2B5EF4-FFF2-40B4-BE49-F238E27FC236}">
                <a16:creationId xmlns:a16="http://schemas.microsoft.com/office/drawing/2014/main" id="{C2E3EE28-881F-439B-9D66-81125FEE482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9878"/>
            <a:ext cx="12192000" cy="6858000"/>
          </a:xfrm>
          <a:prstGeom prst="rect">
            <a:avLst/>
          </a:prstGeom>
        </p:spPr>
      </p:pic>
    </p:spTree>
    <p:extLst>
      <p:ext uri="{BB962C8B-B14F-4D97-AF65-F5344CB8AC3E}">
        <p14:creationId xmlns:p14="http://schemas.microsoft.com/office/powerpoint/2010/main" val="375449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a:t>
            </a:r>
            <a:r>
              <a:rPr lang="en-US" sz="4000" err="1">
                <a:latin typeface="Arial Black" panose="020B0A04020102020204" pitchFamily="34" charset="0"/>
                <a:cs typeface="Arial" panose="020B0604020202020204" pitchFamily="34" charset="0"/>
              </a:rPr>
              <a:t>taalinstelling</a:t>
            </a:r>
            <a:r>
              <a:rPr lang="en-US" sz="4000">
                <a:latin typeface="Arial Black" panose="020B0A04020102020204" pitchFamily="34" charset="0"/>
                <a:cs typeface="Arial" panose="020B0604020202020204" pitchFamily="34" charset="0"/>
              </a:rPr>
              <a:t> (3)</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800">
              <a:latin typeface="Arial" panose="020B0604020202020204" pitchFamily="34" charset="0"/>
              <a:cs typeface="Arial" panose="020B0604020202020204" pitchFamily="34" charset="0"/>
            </a:endParaRPr>
          </a:p>
          <a:p>
            <a:pPr marL="0" lvl="0" indent="0">
              <a:buNone/>
            </a:pPr>
            <a:r>
              <a:rPr lang="nl-NL" sz="2800" b="1">
                <a:latin typeface="Arial" panose="020B0604020202020204" pitchFamily="34" charset="0"/>
                <a:cs typeface="Arial" panose="020B0604020202020204" pitchFamily="34" charset="0"/>
              </a:rPr>
              <a:t>Richtlijn</a:t>
            </a:r>
          </a:p>
          <a:p>
            <a:r>
              <a:rPr lang="nl-NL" sz="2800">
                <a:latin typeface="Arial" panose="020B0604020202020204" pitchFamily="34" charset="0"/>
                <a:cs typeface="Arial" panose="020B0604020202020204" pitchFamily="34" charset="0"/>
              </a:rPr>
              <a:t>De juiste taal van een publicatie / pagina moet ingesteld zijn</a:t>
            </a:r>
          </a:p>
          <a:p>
            <a:r>
              <a:rPr lang="nl-NL" sz="2800">
                <a:latin typeface="Arial" panose="020B0604020202020204" pitchFamily="34" charset="0"/>
                <a:cs typeface="Arial" panose="020B0604020202020204" pitchFamily="34" charset="0"/>
              </a:rPr>
              <a:t>De juiste taal van onderdelen in afwijkende taal moet ingesteld zijn</a:t>
            </a:r>
          </a:p>
          <a:p>
            <a:pPr lvl="1"/>
            <a:r>
              <a:rPr lang="nl-NL" sz="2800">
                <a:latin typeface="Arial" panose="020B0604020202020204" pitchFamily="34" charset="0"/>
                <a:cs typeface="Arial" panose="020B0604020202020204" pitchFamily="34" charset="0"/>
              </a:rPr>
              <a:t>Enkele woorden in een zin hoeven geen aangepaste taalinstelling te krijgen. </a:t>
            </a:r>
          </a:p>
          <a:p>
            <a:pPr marL="0" lvl="0" indent="0">
              <a:buNone/>
            </a:pPr>
            <a:endParaRPr lang="nl-NL"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66661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C183D7F6-B498-43B3-948B-1728B52AA6E4}">
                <adec:decorative xmlns:adec="http://schemas.microsoft.com/office/drawing/2017/decorative" val="1"/>
              </a:ext>
            </a:extLst>
          </p:cNvPr>
          <p:cNvSpPr>
            <a:spLocks noGrp="1"/>
          </p:cNvSpPr>
          <p:nvPr>
            <p:ph type="body" sz="quarter" idx="10"/>
          </p:nvPr>
        </p:nvSpPr>
        <p:spPr>
          <a:xfrm>
            <a:off x="723715" y="1293606"/>
            <a:ext cx="11246612" cy="5407445"/>
          </a:xfrm>
        </p:spPr>
        <p:txBody>
          <a:bodyPr>
            <a:noAutofit/>
          </a:bodyPr>
          <a:lstStyle/>
          <a:p>
            <a:pPr marL="0" indent="0">
              <a:buNone/>
            </a:pPr>
            <a:endParaRPr lang="nl-NL" sz="2800">
              <a:latin typeface="Arial" panose="020B0604020202020204" pitchFamily="34" charset="0"/>
              <a:cs typeface="Arial" panose="020B0604020202020204" pitchFamily="34" charset="0"/>
            </a:endParaRPr>
          </a:p>
          <a:p>
            <a:pPr marL="457200" lvl="1" indent="0">
              <a:buNone/>
            </a:pPr>
            <a:endParaRPr lang="nl-NL" sz="2800">
              <a:latin typeface="Arial" panose="020B0604020202020204" pitchFamily="34" charset="0"/>
              <a:cs typeface="Arial" panose="020B0604020202020204" pitchFamily="34" charset="0"/>
            </a:endParaRPr>
          </a:p>
          <a:p>
            <a:pPr marL="457200" lvl="1" indent="0">
              <a:buNone/>
            </a:pPr>
            <a:endParaRPr lang="nl-NL" sz="2800">
              <a:latin typeface="Arial" panose="020B0604020202020204" pitchFamily="34" charset="0"/>
              <a:cs typeface="Arial" panose="020B0604020202020204" pitchFamily="34" charset="0"/>
            </a:endParaRPr>
          </a:p>
          <a:p>
            <a:pPr marL="457200" lvl="1" indent="0">
              <a:buNone/>
            </a:pPr>
            <a:endParaRPr lang="nl-NL" sz="2800">
              <a:latin typeface="Arial" panose="020B0604020202020204" pitchFamily="34" charset="0"/>
              <a:cs typeface="Arial" panose="020B0604020202020204" pitchFamily="34" charset="0"/>
            </a:endParaRPr>
          </a:p>
          <a:p>
            <a:pPr lvl="1"/>
            <a:endParaRPr lang="nl-NL" sz="2400"/>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
        <p:nvSpPr>
          <p:cNvPr id="10" name="Tijdelijke aanduiding voor tekst 2">
            <a:extLst>
              <a:ext uri="{FF2B5EF4-FFF2-40B4-BE49-F238E27FC236}">
                <a16:creationId xmlns:a16="http://schemas.microsoft.com/office/drawing/2014/main" id="{CFD4C97E-589D-4842-9A05-04E58A3FB399}"/>
              </a:ext>
            </a:extLst>
          </p:cNvPr>
          <p:cNvSpPr txBox="1">
            <a:spLocks noGrp="1"/>
          </p:cNvSpPr>
          <p:nvPr>
            <p:ph type="title" idx="4294967295"/>
          </p:nvPr>
        </p:nvSpPr>
        <p:spPr>
          <a:xfrm>
            <a:off x="723715" y="46612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Arial Black" panose="020B0A04020102020204" pitchFamily="34" charset="0"/>
                <a:ea typeface="+mj-ea"/>
                <a:cs typeface="Arial" panose="020B0604020202020204" pitchFamily="34" charset="0"/>
              </a:rPr>
              <a:t>PRAKTIJK: </a:t>
            </a:r>
            <a:r>
              <a:rPr kumimoji="0" lang="en-US" sz="4000" b="0" i="0" u="none" strike="noStrike" kern="1200" cap="none" spc="0" normalizeH="0" baseline="0" noProof="0" err="1">
                <a:ln>
                  <a:noFill/>
                </a:ln>
                <a:solidFill>
                  <a:schemeClr val="tx1"/>
                </a:solidFill>
                <a:effectLst/>
                <a:uLnTx/>
                <a:uFillTx/>
                <a:latin typeface="Arial Black" panose="020B0A04020102020204" pitchFamily="34" charset="0"/>
                <a:ea typeface="+mj-ea"/>
                <a:cs typeface="Arial" panose="020B0604020202020204" pitchFamily="34" charset="0"/>
              </a:rPr>
              <a:t>taalinstelling</a:t>
            </a:r>
            <a:r>
              <a:rPr kumimoji="0" lang="en-US" sz="4000" b="0" i="0" u="none" strike="noStrike" kern="1200" cap="none" spc="0" normalizeH="0" baseline="0" noProof="0">
                <a:ln>
                  <a:noFill/>
                </a:ln>
                <a:solidFill>
                  <a:schemeClr val="tx1"/>
                </a:solidFill>
                <a:effectLst/>
                <a:uLnTx/>
                <a:uFillTx/>
                <a:latin typeface="Arial Black" panose="020B0A04020102020204" pitchFamily="34" charset="0"/>
                <a:ea typeface="+mj-ea"/>
                <a:cs typeface="Arial" panose="020B0604020202020204" pitchFamily="34" charset="0"/>
              </a:rPr>
              <a:t> (4)</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8" name="Tekstvak 7" descr="Schema dat de structuur van WCAG 2.1 visualiseert met in de linker kolom de principes 1. Waarneembaar, 2. Bedienbaar, 3. Begrijpelijk en 4. Robuust. Daarnaast de richtlijnen die bij het prinicpe horen. Daarnaast staan de nummers van bijbehorende succescriteria genoemd. Deze nummers zijn verdeel over drie kolommen: Niveau A; Niveau AA en Niveau AAA. In het schema is het volgende benadrukt: Principe 3. Begrijpelijk, richtlijn 3.1 Leesbaar, Criterium 3.1.1 onder Niveau A en 3.1.2 onder Niveau AA. ">
            <a:extLst>
              <a:ext uri="{FF2B5EF4-FFF2-40B4-BE49-F238E27FC236}">
                <a16:creationId xmlns:a16="http://schemas.microsoft.com/office/drawing/2014/main" id="{ADF5D1C2-9FE3-469C-AD3B-3169B812E1A0}"/>
              </a:ext>
            </a:extLst>
          </p:cNvPr>
          <p:cNvSpPr txBox="1"/>
          <p:nvPr/>
        </p:nvSpPr>
        <p:spPr>
          <a:xfrm>
            <a:off x="723715" y="1100632"/>
            <a:ext cx="11080092" cy="1159676"/>
          </a:xfrm>
          <a:prstGeom prst="rect">
            <a:avLst/>
          </a:prstGeom>
          <a:noFill/>
        </p:spPr>
        <p:txBody>
          <a:bodyPr wrap="square" rtlCol="0">
            <a:spAutoFit/>
          </a:bodyPr>
          <a:lstStyle/>
          <a:p>
            <a:pPr lvl="0">
              <a:lnSpc>
                <a:spcPct val="107000"/>
              </a:lnSpc>
            </a:pPr>
            <a:r>
              <a:rPr lang="nl-NL" sz="2400" b="1">
                <a:effectLst/>
                <a:latin typeface="Arial" panose="020B0604020202020204" pitchFamily="34" charset="0"/>
                <a:ea typeface="Calibri" panose="020F0502020204030204" pitchFamily="34" charset="0"/>
                <a:cs typeface="Arial" panose="020B0604020202020204" pitchFamily="34" charset="0"/>
              </a:rPr>
              <a:t>WCAG 2.1</a:t>
            </a:r>
          </a:p>
          <a:p>
            <a:pPr lvl="0">
              <a:lnSpc>
                <a:spcPct val="107000"/>
              </a:lnSpc>
            </a:pPr>
            <a:r>
              <a:rPr lang="nl-NL" sz="2400">
                <a:latin typeface="Arial" panose="020B0604020202020204" pitchFamily="34" charset="0"/>
                <a:cs typeface="Arial" panose="020B0604020202020204" pitchFamily="34" charset="0"/>
              </a:rPr>
              <a:t>Criterium 3.1.1 Taal van de pagina en 3.1.2 Taal van onderdelen</a:t>
            </a:r>
            <a:endParaRPr lang="nl-NL" sz="2800">
              <a:latin typeface="Arial" panose="020B0604020202020204" pitchFamily="34" charset="0"/>
              <a:cs typeface="Arial" panose="020B0604020202020204" pitchFamily="34" charset="0"/>
            </a:endParaRPr>
          </a:p>
          <a:p>
            <a:endParaRPr lang="nl-NL"/>
          </a:p>
        </p:txBody>
      </p:sp>
      <p:pic>
        <p:nvPicPr>
          <p:cNvPr id="5" name="Afbeelding 4" descr="Schema dat de structuur van WCAG 2.1 visualiseert met in de linker kolom de principes 1. Waarneembaar, 2. Bedienbaar, 3. Begrijpelijk en 4. Robuust. Daarnaast de richtlijnen die bij het prinicpe horen. Daarnaast staan de nummers van bijbehorende succescriteria genoemd. Deze nummers zijn verdeel over drie kolommen: Niveau A; Niveau AA en Niveau AAA. In het schema is het volgende benadrukt: Principe 3 Begrijpelijk, richtlijn 3.1 Leesbaar, Criterium 3.1.1 Taal van de pagina onder Niveau A en criterium 3.1.2 Taal van onderdelen onder Niveau AA.">
            <a:extLst>
              <a:ext uri="{FF2B5EF4-FFF2-40B4-BE49-F238E27FC236}">
                <a16:creationId xmlns:a16="http://schemas.microsoft.com/office/drawing/2014/main" id="{5723F94D-E03F-4158-93AF-DD9E015CB2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81" y="2029725"/>
            <a:ext cx="10546144" cy="4180005"/>
          </a:xfrm>
          <a:prstGeom prst="rect">
            <a:avLst/>
          </a:prstGeom>
        </p:spPr>
      </p:pic>
    </p:spTree>
    <p:extLst>
      <p:ext uri="{BB962C8B-B14F-4D97-AF65-F5344CB8AC3E}">
        <p14:creationId xmlns:p14="http://schemas.microsoft.com/office/powerpoint/2010/main" val="31018093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a:t>
            </a:r>
            <a:r>
              <a:rPr lang="en-US" sz="4000" err="1">
                <a:latin typeface="Arial Black" panose="020B0A04020102020204" pitchFamily="34" charset="0"/>
                <a:cs typeface="Arial" panose="020B0604020202020204" pitchFamily="34" charset="0"/>
              </a:rPr>
              <a:t>taalinstelling</a:t>
            </a:r>
            <a:r>
              <a:rPr lang="en-US" sz="4000">
                <a:latin typeface="Arial Black" panose="020B0A04020102020204" pitchFamily="34" charset="0"/>
                <a:cs typeface="Arial" panose="020B0604020202020204" pitchFamily="34" charset="0"/>
              </a:rPr>
              <a:t> (5)</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800" dirty="0">
              <a:latin typeface="Arial" panose="020B0604020202020204" pitchFamily="34" charset="0"/>
              <a:cs typeface="Arial" panose="020B0604020202020204" pitchFamily="34" charset="0"/>
            </a:endParaRPr>
          </a:p>
          <a:p>
            <a:pPr marL="0" lvl="0" indent="0">
              <a:buNone/>
            </a:pPr>
            <a:r>
              <a:rPr lang="nl-NL" sz="2800" b="1" dirty="0">
                <a:latin typeface="Arial" panose="020B0604020202020204" pitchFamily="34" charset="0"/>
                <a:cs typeface="Arial" panose="020B0604020202020204" pitchFamily="34" charset="0"/>
              </a:rPr>
              <a:t>Waarom? Voor goede werking van:</a:t>
            </a:r>
          </a:p>
          <a:p>
            <a:r>
              <a:rPr lang="nl-NL" sz="2800" dirty="0">
                <a:latin typeface="Arial" panose="020B0604020202020204" pitchFamily="34" charset="0"/>
                <a:cs typeface="Arial" panose="020B0604020202020204" pitchFamily="34" charset="0"/>
              </a:rPr>
              <a:t>Software die automatisch ondertiteling toevoegt aan audio en video</a:t>
            </a:r>
          </a:p>
          <a:p>
            <a:r>
              <a:rPr lang="nl-NL" sz="2800" dirty="0">
                <a:latin typeface="Arial" panose="020B0604020202020204" pitchFamily="34" charset="0"/>
                <a:cs typeface="Arial" panose="020B0604020202020204" pitchFamily="34" charset="0"/>
              </a:rPr>
              <a:t>Vertaalsoftware</a:t>
            </a:r>
          </a:p>
          <a:p>
            <a:r>
              <a:rPr lang="nl-NL" sz="2800" dirty="0">
                <a:latin typeface="Arial" panose="020B0604020202020204" pitchFamily="34" charset="0"/>
                <a:cs typeface="Arial" panose="020B0604020202020204" pitchFamily="34" charset="0"/>
              </a:rPr>
              <a:t>Zoekmachines</a:t>
            </a:r>
          </a:p>
          <a:p>
            <a:r>
              <a:rPr lang="nl-NL" sz="2800" dirty="0">
                <a:latin typeface="Arial" panose="020B0604020202020204" pitchFamily="34" charset="0"/>
                <a:cs typeface="Arial" panose="020B0604020202020204" pitchFamily="34" charset="0"/>
              </a:rPr>
              <a:t>Spellingscontrole</a:t>
            </a:r>
          </a:p>
          <a:p>
            <a:r>
              <a:rPr lang="nl-NL" sz="2800" dirty="0">
                <a:latin typeface="Arial" panose="020B0604020202020204" pitchFamily="34" charset="0"/>
                <a:cs typeface="Arial" panose="020B0604020202020204" pitchFamily="34" charset="0"/>
              </a:rPr>
              <a:t>Gebruik van hulpmiddelen zoals brailleleesregels en schermlezers</a:t>
            </a:r>
          </a:p>
          <a:p>
            <a:pPr marL="0" lvl="0" indent="0">
              <a:buNone/>
            </a:pPr>
            <a:endParaRPr lang="nl-NL"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52141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a:t>
            </a:r>
            <a:r>
              <a:rPr lang="en-US" sz="4000" err="1">
                <a:latin typeface="Arial Black" panose="020B0A04020102020204" pitchFamily="34" charset="0"/>
                <a:cs typeface="Arial" panose="020B0604020202020204" pitchFamily="34" charset="0"/>
              </a:rPr>
              <a:t>brailleleesregel</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pic>
        <p:nvPicPr>
          <p:cNvPr id="1026" name="Picture 2" descr="Een brailleleesregel is geplaatst onder een laptop. Een linkerhand voelt de puntjes die de brailleleesregel in de reeks horizontale cellen aanbiedt.">
            <a:extLst>
              <a:ext uri="{FF2B5EF4-FFF2-40B4-BE49-F238E27FC236}">
                <a16:creationId xmlns:a16="http://schemas.microsoft.com/office/drawing/2014/main" id="{BBA36390-6286-420C-83B8-442C79E4E4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10" y="24714"/>
            <a:ext cx="10193356" cy="6816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5100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a:t>
            </a:r>
            <a:r>
              <a:rPr lang="en-US" sz="4000" err="1">
                <a:latin typeface="Arial Black" panose="020B0A04020102020204" pitchFamily="34" charset="0"/>
                <a:cs typeface="Arial" panose="020B0604020202020204" pitchFamily="34" charset="0"/>
              </a:rPr>
              <a:t>taalinstelling</a:t>
            </a:r>
            <a:r>
              <a:rPr lang="en-US" sz="4000">
                <a:latin typeface="Arial Black" panose="020B0A04020102020204" pitchFamily="34" charset="0"/>
                <a:cs typeface="Arial" panose="020B0604020202020204" pitchFamily="34" charset="0"/>
              </a:rPr>
              <a:t> (6)</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800">
              <a:latin typeface="Arial" panose="020B0604020202020204" pitchFamily="34" charset="0"/>
              <a:cs typeface="Arial" panose="020B0604020202020204" pitchFamily="34" charset="0"/>
            </a:endParaRPr>
          </a:p>
          <a:p>
            <a:pPr marL="0" lvl="0" indent="0">
              <a:buNone/>
            </a:pPr>
            <a:r>
              <a:rPr lang="nl-NL" sz="2800" b="1">
                <a:latin typeface="Arial" panose="020B0604020202020204" pitchFamily="34" charset="0"/>
                <a:cs typeface="Arial" panose="020B0604020202020204" pitchFamily="34" charset="0"/>
              </a:rPr>
              <a:t>Hoe</a:t>
            </a:r>
          </a:p>
          <a:p>
            <a:r>
              <a:rPr lang="nl-NL" sz="2800">
                <a:latin typeface="Arial" panose="020B0604020202020204" pitchFamily="34" charset="0"/>
                <a:cs typeface="Arial" panose="020B0604020202020204" pitchFamily="34" charset="0"/>
              </a:rPr>
              <a:t>Taalinstellingen via eigenschappen document, onderdelen en stijlen (Word, PDF)</a:t>
            </a:r>
          </a:p>
          <a:p>
            <a:r>
              <a:rPr lang="nl-NL" sz="2800">
                <a:latin typeface="Arial" panose="020B0604020202020204" pitchFamily="34" charset="0"/>
                <a:cs typeface="Arial" panose="020B0604020202020204" pitchFamily="34" charset="0"/>
              </a:rPr>
              <a:t>Taalinstellingen via code (HTML, EPUB)</a:t>
            </a:r>
          </a:p>
          <a:p>
            <a:endParaRPr lang="nl-NL" sz="2800">
              <a:latin typeface="Arial" panose="020B0604020202020204" pitchFamily="34" charset="0"/>
              <a:cs typeface="Arial" panose="020B0604020202020204" pitchFamily="34" charset="0"/>
            </a:endParaRPr>
          </a:p>
          <a:p>
            <a:pPr marL="0" indent="0">
              <a:buNone/>
            </a:pPr>
            <a:r>
              <a:rPr lang="nl-NL" sz="2800" b="1">
                <a:latin typeface="Arial" panose="020B0604020202020204" pitchFamily="34" charset="0"/>
                <a:cs typeface="Arial" panose="020B0604020202020204" pitchFamily="34" charset="0"/>
              </a:rPr>
              <a:t>Controleren</a:t>
            </a:r>
          </a:p>
          <a:p>
            <a:r>
              <a:rPr lang="nl-NL" sz="2800">
                <a:latin typeface="Arial" panose="020B0604020202020204" pitchFamily="34" charset="0"/>
                <a:cs typeface="Arial" panose="020B0604020202020204" pitchFamily="34" charset="0"/>
              </a:rPr>
              <a:t>Controleer de instellingen of code</a:t>
            </a:r>
          </a:p>
          <a:p>
            <a:r>
              <a:rPr lang="nl-NL" sz="2800">
                <a:latin typeface="Arial" panose="020B0604020202020204" pitchFamily="34" charset="0"/>
                <a:cs typeface="Arial" panose="020B0604020202020204" pitchFamily="34" charset="0"/>
              </a:rPr>
              <a:t>Lees het document met een schermlezer</a:t>
            </a:r>
          </a:p>
          <a:p>
            <a:pPr marL="0" lvl="0" indent="0">
              <a:buNone/>
            </a:pPr>
            <a:endParaRPr lang="nl-NL"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32747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4965430" y="629268"/>
            <a:ext cx="6586491" cy="128616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marL="0" marR="0" lvl="0" indent="0" fontAlgn="auto">
              <a:spcAft>
                <a:spcPts val="0"/>
              </a:spcAft>
              <a:buClrTx/>
              <a:buSzTx/>
              <a:tabLst/>
              <a:defRPr/>
            </a:pPr>
            <a:r>
              <a:rPr kumimoji="0" lang="nl-NL" b="1" i="0" u="none" strike="noStrike" cap="none" spc="0" normalizeH="0" baseline="0">
                <a:ln>
                  <a:noFill/>
                </a:ln>
                <a:effectLst/>
                <a:uLnTx/>
                <a:uFillTx/>
                <a:latin typeface="Arial Black" panose="020B0A04020102020204" pitchFamily="34" charset="0"/>
              </a:rPr>
              <a:t>toetsing</a:t>
            </a:r>
          </a:p>
        </p:txBody>
      </p:sp>
      <p:sp>
        <p:nvSpPr>
          <p:cNvPr id="2" name="Tijdelijke aanduiding voor tekst 1"/>
          <p:cNvSpPr>
            <a:spLocks noGrp="1"/>
          </p:cNvSpPr>
          <p:nvPr>
            <p:ph type="body" sz="quarter" idx="10"/>
          </p:nvPr>
        </p:nvSpPr>
        <p:spPr>
          <a:xfrm>
            <a:off x="4965431" y="2438400"/>
            <a:ext cx="6586489" cy="3785419"/>
          </a:xfrm>
        </p:spPr>
        <p:txBody>
          <a:bodyPr vert="horz" lIns="91440" tIns="45720" rIns="91440" bIns="45720" rtlCol="0">
            <a:normAutofit/>
          </a:bodyPr>
          <a:lstStyle/>
          <a:p>
            <a:pPr marL="0"/>
            <a:r>
              <a:rPr lang="nl-NL" sz="2800">
                <a:latin typeface="Arial" panose="020B0604020202020204" pitchFamily="34" charset="0"/>
                <a:cs typeface="Arial" panose="020B0604020202020204" pitchFamily="34" charset="0"/>
              </a:rPr>
              <a:t>momenten</a:t>
            </a:r>
          </a:p>
          <a:p>
            <a:pPr marL="0"/>
            <a:r>
              <a:rPr lang="nl-NL" sz="2800">
                <a:latin typeface="Arial" panose="020B0604020202020204" pitchFamily="34" charset="0"/>
                <a:cs typeface="Arial" panose="020B0604020202020204" pitchFamily="34" charset="0"/>
              </a:rPr>
              <a:t>methodes</a:t>
            </a:r>
          </a:p>
          <a:p>
            <a:pPr marL="0"/>
            <a:r>
              <a:rPr lang="nl-NL" sz="2800">
                <a:latin typeface="Arial" panose="020B0604020202020204" pitchFamily="34" charset="0"/>
                <a:cs typeface="Arial" panose="020B0604020202020204" pitchFamily="34" charset="0"/>
              </a:rPr>
              <a:t>verklaringen</a:t>
            </a:r>
          </a:p>
          <a:p>
            <a:pPr marL="0"/>
            <a:r>
              <a:rPr lang="nl-NL" sz="2800">
                <a:latin typeface="Arial" panose="020B0604020202020204" pitchFamily="34" charset="0"/>
                <a:cs typeface="Arial" panose="020B0604020202020204" pitchFamily="34" charset="0"/>
              </a:rPr>
              <a:t>tools</a:t>
            </a:r>
          </a:p>
        </p:txBody>
      </p:sp>
      <p:pic>
        <p:nvPicPr>
          <p:cNvPr id="9" name="Afbeelding 8">
            <a:extLst>
              <a:ext uri="{FF2B5EF4-FFF2-40B4-BE49-F238E27FC236}">
                <a16:creationId xmlns:a16="http://schemas.microsoft.com/office/drawing/2014/main" id="{33CDB3CE-4494-409E-AE72-4528A5BB891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1681" r="33538" b="-1"/>
          <a:stretch/>
        </p:blipFill>
        <p:spPr>
          <a:xfrm>
            <a:off x="20" y="10"/>
            <a:ext cx="4635571"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Afbeelding 3">
            <a:extLst>
              <a:ext uri="{FF2B5EF4-FFF2-40B4-BE49-F238E27FC236}">
                <a16:creationId xmlns:a16="http://schemas.microsoft.com/office/drawing/2014/main" id="{7271E35F-5E1B-44FC-AEC4-0625B58E3DF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9004102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nl-NL" sz="4000">
                <a:latin typeface="Arial Black" panose="020B0A04020102020204" pitchFamily="34" charset="0"/>
                <a:cs typeface="Arial" panose="020B0604020202020204" pitchFamily="34" charset="0"/>
              </a:rPr>
              <a:t>momenten</a:t>
            </a:r>
            <a:endParaRPr kumimoji="0" lang="nl-NL" sz="4000" b="1" i="0" u="none" strike="noStrike" kern="1200" cap="none" spc="0" normalizeH="0" baseline="0" noProof="0">
              <a:ln>
                <a:noFill/>
              </a:ln>
              <a:solidFill>
                <a:schemeClr val="tx1"/>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120842"/>
          </a:xfrm>
        </p:spPr>
        <p:txBody>
          <a:bodyPr>
            <a:normAutofit/>
          </a:bodyPr>
          <a:lstStyle/>
          <a:p>
            <a:pPr marL="0" indent="0">
              <a:buNone/>
            </a:pPr>
            <a:endParaRPr lang="nl-NL" sz="2800">
              <a:latin typeface="Arial" panose="020B0604020202020204" pitchFamily="34" charset="0"/>
              <a:cs typeface="Arial" panose="020B0604020202020204" pitchFamily="34" charset="0"/>
            </a:endParaRPr>
          </a:p>
          <a:p>
            <a:r>
              <a:rPr lang="nl-NL" sz="3200">
                <a:latin typeface="Arial" panose="020B0604020202020204" pitchFamily="34" charset="0"/>
                <a:cs typeface="Arial" panose="020B0604020202020204" pitchFamily="34" charset="0"/>
              </a:rPr>
              <a:t>vanaf het begin</a:t>
            </a:r>
          </a:p>
          <a:p>
            <a:r>
              <a:rPr lang="nl-NL" sz="3200">
                <a:latin typeface="Arial" panose="020B0604020202020204" pitchFamily="34" charset="0"/>
                <a:cs typeface="Arial" panose="020B0604020202020204" pitchFamily="34" charset="0"/>
              </a:rPr>
              <a:t>tijdens creatie, ontwerp en ontwikkeling</a:t>
            </a:r>
          </a:p>
          <a:p>
            <a:r>
              <a:rPr lang="nl-NL" sz="3200">
                <a:latin typeface="Arial" panose="020B0604020202020204" pitchFamily="34" charset="0"/>
                <a:cs typeface="Arial" panose="020B0604020202020204" pitchFamily="34" charset="0"/>
              </a:rPr>
              <a:t>na kleine en grote veranderingen</a:t>
            </a:r>
          </a:p>
          <a:p>
            <a:r>
              <a:rPr lang="nl-NL" sz="3200">
                <a:latin typeface="Arial" panose="020B0604020202020204" pitchFamily="34" charset="0"/>
                <a:cs typeface="Arial" panose="020B0604020202020204" pitchFamily="34" charset="0"/>
              </a:rPr>
              <a:t>vóór publicatie</a:t>
            </a:r>
          </a:p>
          <a:p>
            <a:r>
              <a:rPr lang="nl-NL" sz="3200">
                <a:latin typeface="Arial" panose="020B0604020202020204" pitchFamily="34" charset="0"/>
                <a:cs typeface="Arial" panose="020B0604020202020204" pitchFamily="34" charset="0"/>
              </a:rPr>
              <a:t>als wettelijke geldigheid van rapport is verlopen</a:t>
            </a:r>
          </a:p>
        </p:txBody>
      </p:sp>
      <p:pic>
        <p:nvPicPr>
          <p:cNvPr id="4" name="Afbeelding 3">
            <a:extLst>
              <a:ext uri="{FF2B5EF4-FFF2-40B4-BE49-F238E27FC236}">
                <a16:creationId xmlns:a16="http://schemas.microsoft.com/office/drawing/2014/main" id="{3B0B63CE-DAF6-4146-B744-90111DCCC64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16945379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nl-NL" sz="4000">
                <a:latin typeface="Arial Black" panose="020B0A04020102020204" pitchFamily="34" charset="0"/>
                <a:cs typeface="Arial" panose="020B0604020202020204" pitchFamily="34" charset="0"/>
              </a:rPr>
              <a:t>methodes</a:t>
            </a:r>
            <a:endParaRPr kumimoji="0" lang="nl-NL" sz="4000" b="1" i="0" u="none" strike="noStrike" kern="1200" cap="none" spc="0" normalizeH="0" baseline="0" noProof="0">
              <a:ln>
                <a:noFill/>
              </a:ln>
              <a:solidFill>
                <a:schemeClr val="tx1"/>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120842"/>
          </a:xfrm>
        </p:spPr>
        <p:txBody>
          <a:bodyPr>
            <a:normAutofit/>
          </a:bodyPr>
          <a:lstStyle/>
          <a:p>
            <a:pPr marL="0" indent="0">
              <a:buNone/>
            </a:pPr>
            <a:endParaRPr lang="nl-NL" sz="2800">
              <a:latin typeface="Arial" panose="020B0604020202020204" pitchFamily="34" charset="0"/>
              <a:cs typeface="Arial" panose="020B0604020202020204" pitchFamily="34" charset="0"/>
            </a:endParaRPr>
          </a:p>
          <a:p>
            <a:r>
              <a:rPr lang="nl-NL" sz="2800" b="1">
                <a:latin typeface="Arial" panose="020B0604020202020204" pitchFamily="34" charset="0"/>
                <a:cs typeface="Arial" panose="020B0604020202020204" pitchFamily="34" charset="0"/>
              </a:rPr>
              <a:t>globaal: </a:t>
            </a:r>
            <a:r>
              <a:rPr lang="nl-NL" sz="2800">
                <a:latin typeface="Arial" panose="020B0604020202020204" pitchFamily="34" charset="0"/>
                <a:cs typeface="Arial" panose="020B0604020202020204" pitchFamily="34" charset="0"/>
              </a:rPr>
              <a:t>handmatig voor eerste indruk (“ff checken”)</a:t>
            </a:r>
          </a:p>
          <a:p>
            <a:r>
              <a:rPr lang="nl-NL" sz="2800" b="1">
                <a:latin typeface="Arial" panose="020B0604020202020204" pitchFamily="34" charset="0"/>
                <a:cs typeface="Arial" panose="020B0604020202020204" pitchFamily="34" charset="0"/>
              </a:rPr>
              <a:t>geautomatiseerd: </a:t>
            </a:r>
            <a:r>
              <a:rPr lang="nl-NL" sz="2800">
                <a:latin typeface="Arial" panose="020B0604020202020204" pitchFamily="34" charset="0"/>
                <a:cs typeface="Arial" panose="020B0604020202020204" pitchFamily="34" charset="0"/>
              </a:rPr>
              <a:t>met software (checkers, simulatoren)</a:t>
            </a:r>
          </a:p>
          <a:p>
            <a:r>
              <a:rPr lang="nl-NL" sz="2800" b="1">
                <a:latin typeface="Arial" panose="020B0604020202020204" pitchFamily="34" charset="0"/>
                <a:cs typeface="Arial" panose="020B0604020202020204" pitchFamily="34" charset="0"/>
              </a:rPr>
              <a:t>snel </a:t>
            </a:r>
            <a:r>
              <a:rPr lang="nl-NL" sz="2800">
                <a:latin typeface="Arial" panose="020B0604020202020204" pitchFamily="34" charset="0"/>
                <a:cs typeface="Arial" panose="020B0604020202020204" pitchFamily="34" charset="0"/>
              </a:rPr>
              <a:t>(‘</a:t>
            </a:r>
            <a:r>
              <a:rPr lang="nl-NL" sz="2800" err="1">
                <a:latin typeface="Arial" panose="020B0604020202020204" pitchFamily="34" charset="0"/>
                <a:cs typeface="Arial" panose="020B0604020202020204" pitchFamily="34" charset="0"/>
              </a:rPr>
              <a:t>quick</a:t>
            </a:r>
            <a:r>
              <a:rPr lang="nl-NL" sz="2800">
                <a:latin typeface="Arial" panose="020B0604020202020204" pitchFamily="34" charset="0"/>
                <a:cs typeface="Arial" panose="020B0604020202020204" pitchFamily="34" charset="0"/>
              </a:rPr>
              <a:t> scan’): handmatig door expert met gebruik van tools, beperkte scope, om enkele snelle verbeteringen te realiseren</a:t>
            </a:r>
          </a:p>
          <a:p>
            <a:endParaRPr lang="nl-NL" sz="2800">
              <a:latin typeface="Arial" panose="020B0604020202020204" pitchFamily="34" charset="0"/>
              <a:cs typeface="Arial" panose="020B0604020202020204" pitchFamily="34" charset="0"/>
            </a:endParaRPr>
          </a:p>
          <a:p>
            <a:r>
              <a:rPr lang="nl-NL" sz="2800" b="1">
                <a:latin typeface="Arial" panose="020B0604020202020204" pitchFamily="34" charset="0"/>
                <a:cs typeface="Arial" panose="020B0604020202020204" pitchFamily="34" charset="0"/>
              </a:rPr>
              <a:t>formeel </a:t>
            </a:r>
            <a:r>
              <a:rPr lang="nl-NL" sz="2800">
                <a:latin typeface="Arial" panose="020B0604020202020204" pitchFamily="34" charset="0"/>
                <a:cs typeface="Arial" panose="020B0604020202020204" pitchFamily="34" charset="0"/>
              </a:rPr>
              <a:t>(audit): handmatig door expert met gebruik van tools, uitgebreide scope, volgens vereiste methode</a:t>
            </a:r>
          </a:p>
          <a:p>
            <a:r>
              <a:rPr lang="nl-NL" sz="2800" b="1">
                <a:latin typeface="Arial" panose="020B0604020202020204" pitchFamily="34" charset="0"/>
                <a:cs typeface="Arial" panose="020B0604020202020204" pitchFamily="34" charset="0"/>
              </a:rPr>
              <a:t>holistisch </a:t>
            </a:r>
            <a:r>
              <a:rPr lang="nl-NL" sz="2800">
                <a:latin typeface="Arial" panose="020B0604020202020204" pitchFamily="34" charset="0"/>
                <a:cs typeface="Arial" panose="020B0604020202020204" pitchFamily="34" charset="0"/>
              </a:rPr>
              <a:t>(audit): handmatig door expert met gebruik van tools, uitgebreide scope en met gebruikers, hulptechnologie en verschillende browsers, applicaties</a:t>
            </a:r>
          </a:p>
        </p:txBody>
      </p:sp>
      <p:pic>
        <p:nvPicPr>
          <p:cNvPr id="4" name="Afbeelding 3">
            <a:extLst>
              <a:ext uri="{FF2B5EF4-FFF2-40B4-BE49-F238E27FC236}">
                <a16:creationId xmlns:a16="http://schemas.microsoft.com/office/drawing/2014/main" id="{3B0B63CE-DAF6-4146-B744-90111DCCC64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410051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 calcmode="lin" valueType="num">
                                      <p:cBhvr additive="base">
                                        <p:cTn id="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anim calcmode="lin" valueType="num">
                                      <p:cBhvr additive="base">
                                        <p:cTn id="1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nl-NL" sz="4000" b="1">
                <a:latin typeface="Arial Black" panose="020B0A04020102020204" pitchFamily="34" charset="0"/>
                <a:ea typeface="+mn-ea"/>
                <a:cs typeface="+mn-cs"/>
              </a:rPr>
              <a:t>v</a:t>
            </a:r>
            <a:r>
              <a:rPr kumimoji="0" lang="nl-NL" sz="4000" b="1" i="0" u="none" strike="noStrike" kern="1200" cap="none" spc="0" normalizeH="0" baseline="0" noProof="0" err="1">
                <a:ln>
                  <a:noFill/>
                </a:ln>
                <a:solidFill>
                  <a:schemeClr val="tx1"/>
                </a:solidFill>
                <a:effectLst/>
                <a:uLnTx/>
                <a:uFillTx/>
                <a:latin typeface="Arial Black" panose="020B0A04020102020204" pitchFamily="34" charset="0"/>
                <a:ea typeface="+mn-ea"/>
                <a:cs typeface="+mn-cs"/>
              </a:rPr>
              <a:t>erklaringen</a:t>
            </a:r>
            <a:r>
              <a:rPr kumimoji="0" lang="nl-NL" sz="4000" b="1" i="0" u="none" strike="noStrike" kern="1200" cap="none" spc="0" normalizeH="0" baseline="0" noProof="0">
                <a:ln>
                  <a:noFill/>
                </a:ln>
                <a:solidFill>
                  <a:schemeClr val="tx1"/>
                </a:solidFill>
                <a:effectLst/>
                <a:uLnTx/>
                <a:uFillTx/>
                <a:latin typeface="Arial Black" panose="020B0A04020102020204" pitchFamily="34" charset="0"/>
                <a:ea typeface="+mn-ea"/>
                <a:cs typeface="+mn-cs"/>
              </a:rPr>
              <a:t> toegankelijkheid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120842"/>
          </a:xfrm>
        </p:spPr>
        <p:txBody>
          <a:bodyPr>
            <a:normAutofit/>
          </a:bodyPr>
          <a:lstStyle/>
          <a:p>
            <a:pPr marL="0" indent="0">
              <a:buNone/>
            </a:pPr>
            <a:endParaRPr lang="nl-NL" sz="3200" b="1">
              <a:latin typeface="Arial" panose="020B0604020202020204" pitchFamily="34" charset="0"/>
              <a:cs typeface="Arial" panose="020B0604020202020204" pitchFamily="34" charset="0"/>
            </a:endParaRPr>
          </a:p>
          <a:p>
            <a:pPr marL="0" indent="0">
              <a:buNone/>
            </a:pPr>
            <a:r>
              <a:rPr lang="nl-NL" sz="3200" b="1">
                <a:latin typeface="Arial" panose="020B0604020202020204" pitchFamily="34" charset="0"/>
                <a:cs typeface="Arial" panose="020B0604020202020204" pitchFamily="34" charset="0"/>
              </a:rPr>
              <a:t>web en app </a:t>
            </a:r>
            <a:r>
              <a:rPr lang="nl-NL" sz="3200">
                <a:latin typeface="Arial" panose="020B0604020202020204" pitchFamily="34" charset="0"/>
                <a:cs typeface="Arial" panose="020B0604020202020204" pitchFamily="34" charset="0"/>
              </a:rPr>
              <a:t>(voor overheidsinstanties verplicht)</a:t>
            </a:r>
            <a:endParaRPr lang="nl-NL" sz="3200" b="1">
              <a:latin typeface="Arial" panose="020B0604020202020204" pitchFamily="34" charset="0"/>
              <a:cs typeface="Arial" panose="020B0604020202020204" pitchFamily="34" charset="0"/>
            </a:endParaRPr>
          </a:p>
          <a:p>
            <a:r>
              <a:rPr lang="nl-NL" sz="3200">
                <a:latin typeface="Arial" panose="020B0604020202020204" pitchFamily="34" charset="0"/>
                <a:cs typeface="Arial" panose="020B0604020202020204" pitchFamily="34" charset="0"/>
              </a:rPr>
              <a:t>pagina met verklaring van status toegankelijkheid</a:t>
            </a:r>
          </a:p>
          <a:p>
            <a:r>
              <a:rPr lang="nl-NL" sz="3200">
                <a:latin typeface="Arial" panose="020B0604020202020204" pitchFamily="34" charset="0"/>
                <a:cs typeface="Arial" panose="020B0604020202020204" pitchFamily="34" charset="0"/>
              </a:rPr>
              <a:t>volgens een vast format met onderzoeksrapport als bewijs</a:t>
            </a:r>
          </a:p>
          <a:p>
            <a:r>
              <a:rPr lang="nl-NL" sz="3200">
                <a:latin typeface="Arial" panose="020B0604020202020204" pitchFamily="34" charset="0"/>
                <a:cs typeface="Arial" panose="020B0604020202020204" pitchFamily="34" charset="0"/>
              </a:rPr>
              <a:t>feedback mechanisme voor gebruikers</a:t>
            </a:r>
          </a:p>
          <a:p>
            <a:endParaRPr lang="nl-NL" sz="3200" b="1">
              <a:latin typeface="Arial" panose="020B0604020202020204" pitchFamily="34" charset="0"/>
              <a:cs typeface="Arial" panose="020B0604020202020204" pitchFamily="34" charset="0"/>
            </a:endParaRPr>
          </a:p>
          <a:p>
            <a:pPr marL="0" indent="0">
              <a:buNone/>
            </a:pPr>
            <a:r>
              <a:rPr lang="nl-NL" sz="3200" b="1">
                <a:latin typeface="Arial" panose="020B0604020202020204" pitchFamily="34" charset="0"/>
                <a:cs typeface="Arial" panose="020B0604020202020204" pitchFamily="34" charset="0"/>
              </a:rPr>
              <a:t>EPUB</a:t>
            </a:r>
          </a:p>
          <a:p>
            <a:r>
              <a:rPr lang="nl-NL" sz="3200">
                <a:latin typeface="Arial" panose="020B0604020202020204" pitchFamily="34" charset="0"/>
                <a:cs typeface="Arial" panose="020B0604020202020204" pitchFamily="34" charset="0"/>
              </a:rPr>
              <a:t>in metadata bekend maken (‘accessibility summary’)</a:t>
            </a:r>
          </a:p>
          <a:p>
            <a:r>
              <a:rPr lang="nl-NL" sz="3200">
                <a:latin typeface="Arial" panose="020B0604020202020204" pitchFamily="34" charset="0"/>
                <a:cs typeface="Arial" panose="020B0604020202020204" pitchFamily="34" charset="0"/>
              </a:rPr>
              <a:t>formeel gecertificeerd? Dan vermelden in metadata met link</a:t>
            </a:r>
          </a:p>
          <a:p>
            <a:endParaRPr lang="nl-NL" sz="3200">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3B0B63CE-DAF6-4146-B744-90111DCCC64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2254944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jdelijke aanduiding voor tekst 2" descr="Introductie toegankelijkheid&#10;"/>
          <p:cNvSpPr>
            <a:spLocks noGrp="1"/>
          </p:cNvSpPr>
          <p:nvPr>
            <p:ph type="title" idx="4294967295"/>
          </p:nvPr>
        </p:nvSpPr>
        <p:spPr>
          <a:xfrm>
            <a:off x="6746628" y="1783959"/>
            <a:ext cx="4645250" cy="2889114"/>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marL="0" marR="0" lvl="0" indent="0" fontAlgn="auto">
              <a:spcAft>
                <a:spcPts val="0"/>
              </a:spcAft>
              <a:buClrTx/>
              <a:buSzTx/>
              <a:tabLst/>
              <a:defRPr/>
            </a:pPr>
            <a:r>
              <a:rPr lang="en-US" sz="2900" b="1"/>
              <a:t>Workshop</a:t>
            </a:r>
            <a:r>
              <a:rPr kumimoji="0" lang="en-US" sz="2900" b="1" i="0" u="none" strike="noStrike" cap="none" spc="0" normalizeH="0" baseline="0" noProof="0">
                <a:ln>
                  <a:noFill/>
                </a:ln>
                <a:effectLst/>
                <a:uLnTx/>
                <a:uFillTx/>
              </a:rPr>
              <a:t> 2a:</a:t>
            </a:r>
            <a:br>
              <a:rPr kumimoji="0" lang="en-US" sz="2900" b="1" i="0" u="none" strike="noStrike" cap="none" spc="0" normalizeH="0" baseline="0" noProof="0">
                <a:ln>
                  <a:noFill/>
                </a:ln>
                <a:effectLst/>
                <a:uLnTx/>
                <a:uFillTx/>
              </a:rPr>
            </a:br>
            <a:br>
              <a:rPr kumimoji="0" lang="en-US" sz="2900" b="1" i="0" u="none" strike="noStrike" cap="none" spc="0" normalizeH="0" baseline="0" noProof="0">
                <a:ln>
                  <a:noFill/>
                </a:ln>
                <a:effectLst/>
                <a:uLnTx/>
                <a:uFillTx/>
              </a:rPr>
            </a:br>
            <a:r>
              <a:rPr kumimoji="0" lang="en-US" sz="2900" b="1" i="0" u="none" strike="noStrike" cap="none" spc="0" normalizeH="0" baseline="0" noProof="0" err="1">
                <a:ln>
                  <a:noFill/>
                </a:ln>
                <a:effectLst/>
                <a:uLnTx/>
                <a:uFillTx/>
              </a:rPr>
              <a:t>basiskennis</a:t>
            </a:r>
            <a:r>
              <a:rPr kumimoji="0" lang="en-US" sz="2900" b="1" i="0" u="none" strike="noStrike" cap="none" spc="0" normalizeH="0" baseline="0" noProof="0">
                <a:ln>
                  <a:noFill/>
                </a:ln>
                <a:effectLst/>
                <a:uLnTx/>
                <a:uFillTx/>
              </a:rPr>
              <a:t> </a:t>
            </a:r>
            <a:r>
              <a:rPr kumimoji="0" lang="en-US" sz="2900" b="1" i="0" u="none" strike="noStrike" cap="none" spc="0" normalizeH="0" baseline="0" noProof="0" err="1">
                <a:ln>
                  <a:noFill/>
                </a:ln>
                <a:effectLst/>
                <a:uLnTx/>
                <a:uFillTx/>
              </a:rPr>
              <a:t>en</a:t>
            </a:r>
            <a:r>
              <a:rPr kumimoji="0" lang="en-US" sz="2900" b="1" i="0" u="none" strike="noStrike" cap="none" spc="0" normalizeH="0" baseline="0" noProof="0">
                <a:ln>
                  <a:noFill/>
                </a:ln>
                <a:effectLst/>
                <a:uLnTx/>
                <a:uFillTx/>
              </a:rPr>
              <a:t> -</a:t>
            </a:r>
            <a:r>
              <a:rPr kumimoji="0" lang="en-US" sz="2900" b="1" i="0" u="none" strike="noStrike" cap="none" spc="0" normalizeH="0" baseline="0" noProof="0" err="1">
                <a:ln>
                  <a:noFill/>
                </a:ln>
                <a:effectLst/>
                <a:uLnTx/>
                <a:uFillTx/>
              </a:rPr>
              <a:t>vaardigheden</a:t>
            </a:r>
            <a:br>
              <a:rPr kumimoji="0" lang="en-US" sz="2900" b="1" i="0" u="none" strike="noStrike" cap="none" spc="0" normalizeH="0" baseline="0" noProof="0">
                <a:ln>
                  <a:noFill/>
                </a:ln>
                <a:effectLst/>
                <a:uLnTx/>
                <a:uFillTx/>
              </a:rPr>
            </a:br>
            <a:br>
              <a:rPr kumimoji="0" lang="en-US" sz="2900" b="1" i="0" u="none" strike="noStrike" cap="none" spc="0" normalizeH="0" baseline="0" noProof="0">
                <a:ln>
                  <a:noFill/>
                </a:ln>
                <a:effectLst/>
                <a:uLnTx/>
                <a:uFillTx/>
              </a:rPr>
            </a:br>
            <a:r>
              <a:rPr kumimoji="0" lang="en-US" sz="2900" b="1" i="0" u="none" strike="noStrike" cap="none" spc="0" normalizeH="0" baseline="0" noProof="0">
                <a:ln>
                  <a:noFill/>
                </a:ln>
                <a:effectLst/>
                <a:uLnTx/>
                <a:uFillTx/>
              </a:rPr>
              <a:t>Hans Beerens (Dedicon)</a:t>
            </a:r>
            <a:br>
              <a:rPr kumimoji="0" lang="en-US" sz="2900" b="1" i="0" u="none" strike="noStrike" cap="none" spc="0" normalizeH="0" baseline="0" noProof="0">
                <a:ln>
                  <a:noFill/>
                </a:ln>
                <a:effectLst/>
                <a:uLnTx/>
                <a:uFillTx/>
              </a:rPr>
            </a:br>
            <a:r>
              <a:rPr kumimoji="0" lang="en-US" sz="2900" b="1" i="0" u="none" strike="noStrike" cap="none" spc="0" normalizeH="0" baseline="0" noProof="0">
                <a:ln>
                  <a:noFill/>
                </a:ln>
                <a:effectLst/>
                <a:uLnTx/>
                <a:uFillTx/>
              </a:rPr>
              <a:t>Rieke </a:t>
            </a:r>
            <a:r>
              <a:rPr lang="en-US" sz="2900" b="1"/>
              <a:t>Vullings (Dedicon)</a:t>
            </a:r>
            <a:endParaRPr kumimoji="0" lang="en-US" sz="2900" b="1" i="0" u="none" strike="noStrike" cap="none" spc="0" normalizeH="0" baseline="0" noProof="0">
              <a:ln>
                <a:noFill/>
              </a:ln>
              <a:effectLst/>
              <a:uLnTx/>
              <a:uFillTx/>
            </a:endParaRPr>
          </a:p>
        </p:txBody>
      </p:sp>
      <p:sp>
        <p:nvSpPr>
          <p:cNvPr id="18" name="Freeform: Shape 1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fbeelding 3">
            <a:extLst>
              <a:ext uri="{FF2B5EF4-FFF2-40B4-BE49-F238E27FC236}">
                <a16:creationId xmlns:a16="http://schemas.microsoft.com/office/drawing/2014/main" id="{11179A18-4E29-4F88-97F5-EA0466E237D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0045" r="21320" b="-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237217458"/>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kumimoji="0" lang="nl-NL" sz="4000" b="1" i="0" u="none" strike="noStrike" kern="1200" cap="none" spc="0" normalizeH="0" baseline="0" noProof="0">
                <a:ln>
                  <a:noFill/>
                </a:ln>
                <a:solidFill>
                  <a:schemeClr val="tx1"/>
                </a:solidFill>
                <a:effectLst/>
                <a:uLnTx/>
                <a:uFillTx/>
                <a:latin typeface="Arial Black" panose="020B0A04020102020204" pitchFamily="34" charset="0"/>
                <a:ea typeface="+mn-ea"/>
                <a:cs typeface="+mn-cs"/>
              </a:rPr>
              <a:t>geautomatiseerd toetsen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120842"/>
          </a:xfrm>
        </p:spPr>
        <p:txBody>
          <a:bodyPr>
            <a:normAutofit/>
          </a:bodyPr>
          <a:lstStyle/>
          <a:p>
            <a:pPr marL="0" indent="0">
              <a:buNone/>
            </a:pPr>
            <a:r>
              <a:rPr lang="nl-NL" sz="3200" b="1">
                <a:latin typeface="Arial" panose="020B0604020202020204" pitchFamily="34" charset="0"/>
                <a:cs typeface="Arial" panose="020B0604020202020204" pitchFamily="34" charset="0"/>
              </a:rPr>
              <a:t>voordelen</a:t>
            </a:r>
          </a:p>
          <a:p>
            <a:r>
              <a:rPr lang="nl-NL" sz="3200">
                <a:latin typeface="Arial" panose="020B0604020202020204" pitchFamily="34" charset="0"/>
                <a:cs typeface="Arial" panose="020B0604020202020204" pitchFamily="34" charset="0"/>
              </a:rPr>
              <a:t>tools ruim voorhanden, vaak gratis, snel toepasbaar</a:t>
            </a:r>
          </a:p>
          <a:p>
            <a:r>
              <a:rPr lang="nl-NL" sz="3200">
                <a:latin typeface="Arial" panose="020B0604020202020204" pitchFamily="34" charset="0"/>
                <a:cs typeface="Arial" panose="020B0604020202020204" pitchFamily="34" charset="0"/>
              </a:rPr>
              <a:t>fungeren ook als leermiddel</a:t>
            </a:r>
          </a:p>
          <a:p>
            <a:endParaRPr lang="nl-NL" sz="3200" b="1">
              <a:latin typeface="Arial" panose="020B0604020202020204" pitchFamily="34" charset="0"/>
              <a:cs typeface="Arial" panose="020B0604020202020204" pitchFamily="34" charset="0"/>
            </a:endParaRPr>
          </a:p>
          <a:p>
            <a:pPr marL="0" indent="0">
              <a:buNone/>
            </a:pPr>
            <a:r>
              <a:rPr lang="nl-NL" sz="3200" b="1">
                <a:latin typeface="Arial" panose="020B0604020202020204" pitchFamily="34" charset="0"/>
                <a:cs typeface="Arial" panose="020B0604020202020204" pitchFamily="34" charset="0"/>
              </a:rPr>
              <a:t>kanttekeningen</a:t>
            </a:r>
          </a:p>
          <a:p>
            <a:r>
              <a:rPr lang="nl-NL" sz="3200">
                <a:latin typeface="Arial" panose="020B0604020202020204" pitchFamily="34" charset="0"/>
                <a:cs typeface="Arial" panose="020B0604020202020204" pitchFamily="34" charset="0"/>
              </a:rPr>
              <a:t>verschillende tools geven verschillende resultaten</a:t>
            </a:r>
          </a:p>
          <a:p>
            <a:r>
              <a:rPr lang="nl-NL" sz="3200">
                <a:latin typeface="Arial" panose="020B0604020202020204" pitchFamily="34" charset="0"/>
                <a:cs typeface="Arial" panose="020B0604020202020204" pitchFamily="34" charset="0"/>
              </a:rPr>
              <a:t>tools ontdekken 20% van de problemen</a:t>
            </a:r>
          </a:p>
          <a:p>
            <a:r>
              <a:rPr lang="nl-NL" sz="3200">
                <a:latin typeface="Arial" panose="020B0604020202020204" pitchFamily="34" charset="0"/>
                <a:cs typeface="Arial" panose="020B0604020202020204" pitchFamily="34" charset="0"/>
              </a:rPr>
              <a:t>kunnen </a:t>
            </a:r>
            <a:r>
              <a:rPr lang="nl-NL" sz="3200" err="1">
                <a:latin typeface="Arial" panose="020B0604020202020204" pitchFamily="34" charset="0"/>
                <a:cs typeface="Arial" panose="020B0604020202020204" pitchFamily="34" charset="0"/>
              </a:rPr>
              <a:t>false</a:t>
            </a:r>
            <a:r>
              <a:rPr lang="nl-NL" sz="3200">
                <a:latin typeface="Arial" panose="020B0604020202020204" pitchFamily="34" charset="0"/>
                <a:cs typeface="Arial" panose="020B0604020202020204" pitchFamily="34" charset="0"/>
              </a:rPr>
              <a:t> </a:t>
            </a:r>
            <a:r>
              <a:rPr lang="nl-NL" sz="3200" err="1">
                <a:latin typeface="Arial" panose="020B0604020202020204" pitchFamily="34" charset="0"/>
                <a:cs typeface="Arial" panose="020B0604020202020204" pitchFamily="34" charset="0"/>
              </a:rPr>
              <a:t>positives</a:t>
            </a:r>
            <a:r>
              <a:rPr lang="nl-NL" sz="3200">
                <a:latin typeface="Arial" panose="020B0604020202020204" pitchFamily="34" charset="0"/>
                <a:cs typeface="Arial" panose="020B0604020202020204" pitchFamily="34" charset="0"/>
              </a:rPr>
              <a:t> en </a:t>
            </a:r>
            <a:r>
              <a:rPr lang="nl-NL" sz="3200" err="1">
                <a:latin typeface="Arial" panose="020B0604020202020204" pitchFamily="34" charset="0"/>
                <a:cs typeface="Arial" panose="020B0604020202020204" pitchFamily="34" charset="0"/>
              </a:rPr>
              <a:t>false</a:t>
            </a:r>
            <a:r>
              <a:rPr lang="nl-NL" sz="3200">
                <a:latin typeface="Arial" panose="020B0604020202020204" pitchFamily="34" charset="0"/>
                <a:cs typeface="Arial" panose="020B0604020202020204" pitchFamily="34" charset="0"/>
              </a:rPr>
              <a:t> </a:t>
            </a:r>
            <a:r>
              <a:rPr lang="nl-NL" sz="3200" err="1">
                <a:latin typeface="Arial" panose="020B0604020202020204" pitchFamily="34" charset="0"/>
                <a:cs typeface="Arial" panose="020B0604020202020204" pitchFamily="34" charset="0"/>
              </a:rPr>
              <a:t>negatives</a:t>
            </a:r>
            <a:r>
              <a:rPr lang="nl-NL" sz="3200">
                <a:latin typeface="Arial" panose="020B0604020202020204" pitchFamily="34" charset="0"/>
                <a:cs typeface="Arial" panose="020B0604020202020204" pitchFamily="34" charset="0"/>
              </a:rPr>
              <a:t> geven</a:t>
            </a:r>
          </a:p>
          <a:p>
            <a:r>
              <a:rPr lang="nl-NL" sz="3200">
                <a:latin typeface="Arial" panose="020B0604020202020204" pitchFamily="34" charset="0"/>
                <a:cs typeface="Arial" panose="020B0604020202020204" pitchFamily="34" charset="0"/>
              </a:rPr>
              <a:t>vergen kennis om de resultaten te interpreteren</a:t>
            </a:r>
          </a:p>
          <a:p>
            <a:endParaRPr lang="nl-NL" sz="3200">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3B0B63CE-DAF6-4146-B744-90111DCCC64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11214582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tools</a:t>
            </a:r>
            <a:endParaRPr kumimoji="0" lang="nl-NL" sz="4000" b="1" i="0" u="none" strike="noStrike" kern="1200" cap="none" spc="0" normalizeH="0" baseline="0" noProof="0">
              <a:ln>
                <a:noFill/>
              </a:ln>
              <a:solidFill>
                <a:schemeClr val="tx1"/>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120842"/>
          </a:xfrm>
        </p:spPr>
        <p:txBody>
          <a:bodyPr>
            <a:normAutofit/>
          </a:bodyPr>
          <a:lstStyle/>
          <a:p>
            <a:pPr marL="0" indent="0">
              <a:buNone/>
            </a:pPr>
            <a:r>
              <a:rPr lang="nl-NL" sz="3200">
                <a:latin typeface="Arial" panose="020B0604020202020204" pitchFamily="34" charset="0"/>
                <a:cs typeface="Arial" panose="020B0604020202020204" pitchFamily="34" charset="0"/>
              </a:rPr>
              <a:t>voor o.a. </a:t>
            </a:r>
          </a:p>
          <a:p>
            <a:r>
              <a:rPr lang="nl-NL" sz="3200">
                <a:latin typeface="Arial" panose="020B0604020202020204" pitchFamily="34" charset="0"/>
                <a:cs typeface="Arial" panose="020B0604020202020204" pitchFamily="34" charset="0"/>
              </a:rPr>
              <a:t>web</a:t>
            </a:r>
          </a:p>
          <a:p>
            <a:r>
              <a:rPr lang="nl-NL" sz="3200">
                <a:latin typeface="Arial" panose="020B0604020202020204" pitchFamily="34" charset="0"/>
                <a:cs typeface="Arial" panose="020B0604020202020204" pitchFamily="34" charset="0"/>
              </a:rPr>
              <a:t>PDF</a:t>
            </a:r>
          </a:p>
          <a:p>
            <a:r>
              <a:rPr lang="nl-NL" sz="3200">
                <a:latin typeface="Arial" panose="020B0604020202020204" pitchFamily="34" charset="0"/>
                <a:cs typeface="Arial" panose="020B0604020202020204" pitchFamily="34" charset="0"/>
              </a:rPr>
              <a:t>EPUB </a:t>
            </a:r>
          </a:p>
          <a:p>
            <a:r>
              <a:rPr lang="nl-NL" sz="3200">
                <a:latin typeface="Arial" panose="020B0604020202020204" pitchFamily="34" charset="0"/>
                <a:cs typeface="Arial" panose="020B0604020202020204" pitchFamily="34" charset="0"/>
              </a:rPr>
              <a:t>Tekstalternatieven</a:t>
            </a:r>
          </a:p>
          <a:p>
            <a:r>
              <a:rPr lang="nl-NL" sz="3200">
                <a:latin typeface="Arial" panose="020B0604020202020204" pitchFamily="34" charset="0"/>
                <a:cs typeface="Arial" panose="020B0604020202020204" pitchFamily="34" charset="0"/>
              </a:rPr>
              <a:t>Contrast</a:t>
            </a:r>
          </a:p>
          <a:p>
            <a:pPr marL="0" indent="0">
              <a:buNone/>
            </a:pPr>
            <a:endParaRPr lang="nl-NL" sz="3200">
              <a:latin typeface="Arial" panose="020B0604020202020204" pitchFamily="34" charset="0"/>
              <a:cs typeface="Arial" panose="020B0604020202020204" pitchFamily="34" charset="0"/>
            </a:endParaRPr>
          </a:p>
          <a:p>
            <a:pPr marL="0" indent="0">
              <a:buNone/>
            </a:pPr>
            <a:r>
              <a:rPr lang="nl-NL" sz="3200">
                <a:latin typeface="Arial" panose="020B0604020202020204" pitchFamily="34" charset="0"/>
                <a:cs typeface="Arial" panose="020B0604020202020204" pitchFamily="34" charset="0"/>
              </a:rPr>
              <a:t>Zie: </a:t>
            </a:r>
            <a:r>
              <a:rPr lang="nl-NL" sz="3200">
                <a:latin typeface="Arial" panose="020B0604020202020204" pitchFamily="34" charset="0"/>
                <a:cs typeface="Arial" panose="020B0604020202020204" pitchFamily="34" charset="0"/>
                <a:hlinkClick r:id="rId3"/>
              </a:rPr>
              <a:t>Inclusiefpubliceren.nl - bronnen</a:t>
            </a:r>
            <a:endParaRPr lang="nl-NL" sz="3200">
              <a:latin typeface="Arial" panose="020B0604020202020204" pitchFamily="34" charset="0"/>
              <a:cs typeface="Arial" panose="020B0604020202020204" pitchFamily="34" charset="0"/>
            </a:endParaRPr>
          </a:p>
          <a:p>
            <a:pPr marL="0" indent="0">
              <a:buNone/>
            </a:pPr>
            <a:endParaRPr lang="nl-NL" sz="3200">
              <a:latin typeface="Arial" panose="020B0604020202020204" pitchFamily="34" charset="0"/>
              <a:cs typeface="Arial" panose="020B0604020202020204" pitchFamily="34" charset="0"/>
            </a:endParaRPr>
          </a:p>
          <a:p>
            <a:pPr marL="0" indent="0">
              <a:buNone/>
            </a:pPr>
            <a:endParaRPr lang="nl-NL" sz="3200">
              <a:latin typeface="Arial" panose="020B0604020202020204" pitchFamily="34" charset="0"/>
              <a:cs typeface="Arial" panose="020B0604020202020204" pitchFamily="34" charset="0"/>
            </a:endParaRPr>
          </a:p>
          <a:p>
            <a:pPr marL="0" indent="0">
              <a:buNone/>
            </a:pPr>
            <a:endParaRPr lang="nl-NL" sz="3200">
              <a:latin typeface="Arial" panose="020B0604020202020204" pitchFamily="34" charset="0"/>
              <a:cs typeface="Arial" panose="020B0604020202020204" pitchFamily="34" charset="0"/>
            </a:endParaRPr>
          </a:p>
          <a:p>
            <a:pPr marL="0" indent="0">
              <a:buNone/>
            </a:pPr>
            <a:endParaRPr lang="nl-NL" sz="3200">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3B0B63CE-DAF6-4146-B744-90111DCCC64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pic>
        <p:nvPicPr>
          <p:cNvPr id="6" name="Afbeelding 5">
            <a:extLst>
              <a:ext uri="{FF2B5EF4-FFF2-40B4-BE49-F238E27FC236}">
                <a16:creationId xmlns:a16="http://schemas.microsoft.com/office/drawing/2014/main" id="{83D1B16E-EAF9-4F75-AAEE-7C4F71D91B6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871488" y="4239491"/>
            <a:ext cx="3887743" cy="1642237"/>
          </a:xfrm>
          <a:prstGeom prst="rect">
            <a:avLst/>
          </a:prstGeom>
        </p:spPr>
      </p:pic>
    </p:spTree>
    <p:extLst>
      <p:ext uri="{BB962C8B-B14F-4D97-AF65-F5344CB8AC3E}">
        <p14:creationId xmlns:p14="http://schemas.microsoft.com/office/powerpoint/2010/main" val="12469633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jdelijke aanduiding voor tekst 2"/>
          <p:cNvSpPr>
            <a:spLocks noGrp="1"/>
          </p:cNvSpPr>
          <p:nvPr>
            <p:ph type="title" idx="4294967295"/>
          </p:nvPr>
        </p:nvSpPr>
        <p:spPr>
          <a:xfrm>
            <a:off x="330020" y="2699581"/>
            <a:ext cx="3378563" cy="307190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defRPr/>
            </a:pPr>
            <a:r>
              <a:rPr kumimoji="0" lang="en-US" sz="4000" b="1" i="0" u="none" strike="noStrike" kern="1200" cap="none" spc="0" normalizeH="0" baseline="0" noProof="0">
                <a:ln>
                  <a:noFill/>
                </a:ln>
                <a:solidFill>
                  <a:srgbClr val="FFFFFF"/>
                </a:solidFill>
                <a:effectLst/>
                <a:uLnTx/>
                <a:uFillTx/>
                <a:latin typeface="+mj-lt"/>
                <a:ea typeface="+mj-ea"/>
                <a:cs typeface="+mj-cs"/>
              </a:rPr>
              <a:t>Snelstartgids #3</a:t>
            </a:r>
          </a:p>
          <a:p>
            <a:pPr marL="0" marR="0" lvl="0" indent="0" fontAlgn="auto">
              <a:spcAft>
                <a:spcPts val="0"/>
              </a:spcAft>
              <a:buClrTx/>
              <a:buSzTx/>
              <a:tabLst/>
              <a:defRPr/>
            </a:pPr>
            <a:endParaRPr kumimoji="0" lang="en-US" sz="4000" b="1" i="0" u="none" strike="noStrike" kern="1200" cap="none" spc="0" normalizeH="0" baseline="0" noProof="0">
              <a:ln>
                <a:noFill/>
              </a:ln>
              <a:solidFill>
                <a:srgbClr val="FFFFFF"/>
              </a:solidFill>
              <a:effectLst/>
              <a:uLnTx/>
              <a:uFillTx/>
              <a:latin typeface="+mj-lt"/>
              <a:ea typeface="+mj-ea"/>
              <a:cs typeface="+mj-cs"/>
            </a:endParaRPr>
          </a:p>
        </p:txBody>
      </p:sp>
      <p:pic>
        <p:nvPicPr>
          <p:cNvPr id="4" name="Afbeelding 3">
            <a:extLst>
              <a:ext uri="{FF2B5EF4-FFF2-40B4-BE49-F238E27FC236}">
                <a16:creationId xmlns:a16="http://schemas.microsoft.com/office/drawing/2014/main" id="{3B0B63CE-DAF6-4146-B744-90111DCCC64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pic>
        <p:nvPicPr>
          <p:cNvPr id="10" name="Afbeelding 9" descr="De hele pagina is felgeel. In het midden staat een tekening van een Atari joystick. De tekening is zwart en geel gekleurd.&#10;De joystick ziet eruit als een vierkant, zwart kastje met in het midden een rechtopstaand cilindervormig handvat. Rond de onderkant van de cilinder staan cirkelvormige lijnen. Dit is het rubberen gedeelte dat kan meebewegen als het handvat wordt bewogen.&#10;Op de hoek linksvoor zit een ronde knop met een vinkje erop.&#10;Vlak voor de joystick staat een handje dat is getekend alsof het is opgebouwd uit pixels. De wijsvinger is uitgestoken en beweegt richting de knop. De andere vingers zijn gebogen.">
            <a:extLst>
              <a:ext uri="{FF2B5EF4-FFF2-40B4-BE49-F238E27FC236}">
                <a16:creationId xmlns:a16="http://schemas.microsoft.com/office/drawing/2014/main" id="{F7FF277C-C202-431E-BB99-378C5449E50D}"/>
              </a:ext>
            </a:extLst>
          </p:cNvPr>
          <p:cNvPicPr>
            <a:picLocks noChangeAspect="1"/>
          </p:cNvPicPr>
          <p:nvPr/>
        </p:nvPicPr>
        <p:blipFill>
          <a:blip r:embed="rId4"/>
          <a:stretch>
            <a:fillRect/>
          </a:stretch>
        </p:blipFill>
        <p:spPr>
          <a:xfrm>
            <a:off x="5310440" y="549974"/>
            <a:ext cx="3800572" cy="5363825"/>
          </a:xfrm>
          <a:prstGeom prst="rect">
            <a:avLst/>
          </a:prstGeom>
        </p:spPr>
      </p:pic>
      <p:sp>
        <p:nvSpPr>
          <p:cNvPr id="2" name="Tekstvak 1">
            <a:extLst>
              <a:ext uri="{FF2B5EF4-FFF2-40B4-BE49-F238E27FC236}">
                <a16:creationId xmlns:a16="http://schemas.microsoft.com/office/drawing/2014/main" id="{FAE3091B-9776-425B-AD0C-656414445A2E}"/>
              </a:ext>
            </a:extLst>
          </p:cNvPr>
          <p:cNvSpPr txBox="1"/>
          <p:nvPr/>
        </p:nvSpPr>
        <p:spPr>
          <a:xfrm>
            <a:off x="5310440" y="6252882"/>
            <a:ext cx="6186795" cy="369332"/>
          </a:xfrm>
          <a:prstGeom prst="rect">
            <a:avLst/>
          </a:prstGeom>
          <a:noFill/>
        </p:spPr>
        <p:txBody>
          <a:bodyPr wrap="square" rtlCol="0">
            <a:spAutoFit/>
          </a:bodyPr>
          <a:lstStyle/>
          <a:p>
            <a:r>
              <a:rPr lang="nl-NL">
                <a:latin typeface="Arial" panose="020B0604020202020204" pitchFamily="34" charset="0"/>
                <a:cs typeface="Arial" panose="020B0604020202020204" pitchFamily="34" charset="0"/>
              </a:rPr>
              <a:t>Gedrukte versie? </a:t>
            </a:r>
            <a:r>
              <a:rPr lang="nl-NL">
                <a:latin typeface="Arial" panose="020B0604020202020204" pitchFamily="34" charset="0"/>
                <a:cs typeface="Arial" panose="020B0604020202020204" pitchFamily="34" charset="0"/>
                <a:hlinkClick r:id="rId5"/>
              </a:rPr>
              <a:t>communicatie@inclusiefpubliceren.nl</a:t>
            </a:r>
            <a:r>
              <a:rPr lang="nl-N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58693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464614" y="1783959"/>
            <a:ext cx="4087306" cy="2889114"/>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defRPr/>
            </a:pPr>
            <a:r>
              <a:rPr lang="en-US" sz="5400">
                <a:latin typeface="Arial" panose="020B0604020202020204" pitchFamily="34" charset="0"/>
                <a:cs typeface="Arial" panose="020B0604020202020204" pitchFamily="34" charset="0"/>
              </a:rPr>
              <a:t>PRAKTIJK:</a:t>
            </a:r>
            <a:br>
              <a:rPr lang="en-US" sz="5400">
                <a:latin typeface="Arial" panose="020B0604020202020204" pitchFamily="34" charset="0"/>
                <a:cs typeface="Arial" panose="020B0604020202020204" pitchFamily="34" charset="0"/>
              </a:rPr>
            </a:br>
            <a:r>
              <a:rPr lang="en-US" sz="5400">
                <a:latin typeface="Arial" panose="020B0604020202020204" pitchFamily="34" charset="0"/>
                <a:cs typeface="Arial" panose="020B0604020202020204" pitchFamily="34" charset="0"/>
              </a:rPr>
              <a:t>contrast</a:t>
            </a:r>
            <a:endParaRPr kumimoji="0" lang="en-US" sz="5400" b="1" i="0" u="none" strike="noStrike" cap="none" spc="0" normalizeH="0" baseline="0" noProof="0">
              <a:ln>
                <a:noFill/>
              </a:ln>
              <a:effectLst/>
              <a:uLnTx/>
              <a:uFillTx/>
              <a:latin typeface="Arial" panose="020B0604020202020204" pitchFamily="34" charset="0"/>
              <a:cs typeface="Arial" panose="020B0604020202020204" pitchFamily="34" charset="0"/>
            </a:endParaRPr>
          </a:p>
        </p:txBody>
      </p:sp>
      <p:sp>
        <p:nvSpPr>
          <p:cNvPr id="8"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Afbeelding 5">
            <a:extLst>
              <a:ext uri="{FF2B5EF4-FFF2-40B4-BE49-F238E27FC236}">
                <a16:creationId xmlns:a16="http://schemas.microsoft.com/office/drawing/2014/main" id="{D65C6F2F-0B0C-40D1-A736-F1818E0BC77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8685" r="7531" b="-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1121919577"/>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0" y="-1568701"/>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a:t>
            </a:r>
            <a:r>
              <a:rPr lang="en-US" sz="4000" err="1">
                <a:latin typeface="Arial Black" panose="020B0A04020102020204" pitchFamily="34" charset="0"/>
                <a:cs typeface="Arial" panose="020B0604020202020204" pitchFamily="34" charset="0"/>
              </a:rPr>
              <a:t>voorbeeld</a:t>
            </a:r>
            <a:r>
              <a:rPr lang="en-US" sz="4000">
                <a:latin typeface="Arial Black" panose="020B0A04020102020204" pitchFamily="34" charset="0"/>
                <a:cs typeface="Arial" panose="020B0604020202020204" pitchFamily="34" charset="0"/>
              </a:rPr>
              <a:t> 1</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pic>
        <p:nvPicPr>
          <p:cNvPr id="8" name="Afbeelding 7">
            <a:extLst>
              <a:ext uri="{FF2B5EF4-FFF2-40B4-BE49-F238E27FC236}">
                <a16:creationId xmlns:a16="http://schemas.microsoft.com/office/drawing/2014/main" id="{90B0FAEC-FB42-4B09-B071-C9ABB0A25A0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
        <p:nvSpPr>
          <p:cNvPr id="9" name="Tijdelijke aanduiding voor tekst 8">
            <a:extLst>
              <a:ext uri="{FF2B5EF4-FFF2-40B4-BE49-F238E27FC236}">
                <a16:creationId xmlns:a16="http://schemas.microsoft.com/office/drawing/2014/main" id="{686552A4-BA05-43F1-AC17-9624BF2C67F1}"/>
              </a:ext>
              <a:ext uri="{C183D7F6-B498-43B3-948B-1728B52AA6E4}">
                <adec:decorative xmlns:adec="http://schemas.microsoft.com/office/drawing/2017/decorative" val="1"/>
              </a:ext>
            </a:extLst>
          </p:cNvPr>
          <p:cNvSpPr>
            <a:spLocks noGrp="1"/>
          </p:cNvSpPr>
          <p:nvPr>
            <p:ph type="body" sz="quarter" idx="10"/>
          </p:nvPr>
        </p:nvSpPr>
        <p:spPr/>
        <p:txBody>
          <a:bodyPr/>
          <a:lstStyle/>
          <a:p>
            <a:endParaRPr lang="nl-NL"/>
          </a:p>
        </p:txBody>
      </p:sp>
    </p:spTree>
    <p:extLst>
      <p:ext uri="{BB962C8B-B14F-4D97-AF65-F5344CB8AC3E}">
        <p14:creationId xmlns:p14="http://schemas.microsoft.com/office/powerpoint/2010/main" val="19241950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C183D7F6-B498-43B3-948B-1728B52AA6E4}">
                <adec:decorative xmlns:adec="http://schemas.microsoft.com/office/drawing/2017/decorative" val="1"/>
              </a:ext>
            </a:extLst>
          </p:cNvPr>
          <p:cNvSpPr>
            <a:spLocks noGrp="1"/>
          </p:cNvSpPr>
          <p:nvPr>
            <p:ph type="body" sz="quarter" idx="10"/>
          </p:nvPr>
        </p:nvSpPr>
        <p:spPr>
          <a:xfrm>
            <a:off x="723715" y="1293606"/>
            <a:ext cx="11246612" cy="5407445"/>
          </a:xfrm>
        </p:spPr>
        <p:txBody>
          <a:bodyPr>
            <a:noAutofit/>
          </a:bodyPr>
          <a:lstStyle/>
          <a:p>
            <a:pPr marL="0" lvl="0" indent="0">
              <a:buNone/>
            </a:pPr>
            <a:endParaRPr lang="nl-NL" sz="2800">
              <a:latin typeface="Arial" panose="020B0604020202020204" pitchFamily="34" charset="0"/>
              <a:cs typeface="Arial" panose="020B0604020202020204" pitchFamily="34" charset="0"/>
            </a:endParaRPr>
          </a:p>
          <a:p>
            <a:pPr marL="0" lvl="0" indent="0">
              <a:buNone/>
            </a:pPr>
            <a:endParaRPr lang="nl-NL" sz="2800">
              <a:latin typeface="Arial" panose="020B0604020202020204" pitchFamily="34" charset="0"/>
              <a:cs typeface="Arial" panose="020B0604020202020204" pitchFamily="34" charset="0"/>
            </a:endParaRPr>
          </a:p>
        </p:txBody>
      </p:sp>
      <p:sp>
        <p:nvSpPr>
          <p:cNvPr id="3" name="Tijdelijke aanduiding voor tekst 2"/>
          <p:cNvSpPr>
            <a:spLocks noGrp="1"/>
          </p:cNvSpPr>
          <p:nvPr>
            <p:ph type="title" idx="4294967295"/>
          </p:nvPr>
        </p:nvSpPr>
        <p:spPr>
          <a:xfrm>
            <a:off x="0" y="-1568701"/>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a:t>
            </a:r>
            <a:r>
              <a:rPr lang="en-US" sz="4000" err="1">
                <a:latin typeface="Arial Black" panose="020B0A04020102020204" pitchFamily="34" charset="0"/>
                <a:cs typeface="Arial" panose="020B0604020202020204" pitchFamily="34" charset="0"/>
              </a:rPr>
              <a:t>voorbeeld</a:t>
            </a:r>
            <a:r>
              <a:rPr lang="en-US" sz="4000">
                <a:latin typeface="Arial Black" panose="020B0A04020102020204" pitchFamily="34" charset="0"/>
                <a:cs typeface="Arial" panose="020B0604020202020204" pitchFamily="34" charset="0"/>
              </a:rPr>
              <a:t> 2</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pic>
        <p:nvPicPr>
          <p:cNvPr id="6" name="Afbeelding 5">
            <a:extLst>
              <a:ext uri="{FF2B5EF4-FFF2-40B4-BE49-F238E27FC236}">
                <a16:creationId xmlns:a16="http://schemas.microsoft.com/office/drawing/2014/main" id="{60BD5EAD-CB2C-4071-9A93-34BDC320776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602184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contrast (1)</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800">
              <a:latin typeface="Arial" panose="020B0604020202020204" pitchFamily="34" charset="0"/>
              <a:cs typeface="Arial" panose="020B0604020202020204" pitchFamily="34" charset="0"/>
            </a:endParaRPr>
          </a:p>
          <a:p>
            <a:pPr marL="0" lvl="0" indent="0">
              <a:buNone/>
            </a:pPr>
            <a:r>
              <a:rPr lang="nl-NL" sz="2800" b="1">
                <a:latin typeface="Arial" panose="020B0604020202020204" pitchFamily="34" charset="0"/>
                <a:cs typeface="Arial" panose="020B0604020202020204" pitchFamily="34" charset="0"/>
              </a:rPr>
              <a:t>Opdracht</a:t>
            </a:r>
          </a:p>
          <a:p>
            <a:pPr lvl="0"/>
            <a:r>
              <a:rPr lang="nl-NL" sz="2800">
                <a:latin typeface="Arial" panose="020B0604020202020204" pitchFamily="34" charset="0"/>
                <a:cs typeface="Arial" panose="020B0604020202020204" pitchFamily="34" charset="0"/>
              </a:rPr>
              <a:t>Welk voorbeeld heeft de laagste contrastverhouding tussen tekst en achtergrond? Noteer het nummer in de chat.</a:t>
            </a: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pic>
        <p:nvPicPr>
          <p:cNvPr id="11" name="Afbeelding 10" descr="Drie voorbeelden van kleurcontrast: voorbeeld 1 heeft groene tekst op een rode achtergrond, 2 gele tekst op zwart en 3 zwarte tekst op wit">
            <a:extLst>
              <a:ext uri="{FF2B5EF4-FFF2-40B4-BE49-F238E27FC236}">
                <a16:creationId xmlns:a16="http://schemas.microsoft.com/office/drawing/2014/main" id="{FC72EAEF-1078-44EA-AA26-CE5D288B802B}"/>
              </a:ext>
            </a:extLst>
          </p:cNvPr>
          <p:cNvPicPr>
            <a:picLocks noChangeAspect="1"/>
          </p:cNvPicPr>
          <p:nvPr/>
        </p:nvPicPr>
        <p:blipFill>
          <a:blip r:embed="rId4"/>
          <a:stretch>
            <a:fillRect/>
          </a:stretch>
        </p:blipFill>
        <p:spPr>
          <a:xfrm>
            <a:off x="221673" y="4148328"/>
            <a:ext cx="11760641" cy="1978152"/>
          </a:xfrm>
          <a:prstGeom prst="rect">
            <a:avLst/>
          </a:prstGeom>
        </p:spPr>
      </p:pic>
    </p:spTree>
    <p:extLst>
      <p:ext uri="{BB962C8B-B14F-4D97-AF65-F5344CB8AC3E}">
        <p14:creationId xmlns:p14="http://schemas.microsoft.com/office/powerpoint/2010/main" val="714692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contrast (2)</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800">
              <a:latin typeface="Arial" panose="020B0604020202020204" pitchFamily="34" charset="0"/>
              <a:cs typeface="Arial" panose="020B0604020202020204" pitchFamily="34" charset="0"/>
            </a:endParaRPr>
          </a:p>
          <a:p>
            <a:pPr marL="0" lvl="0" indent="0">
              <a:buNone/>
            </a:pPr>
            <a:r>
              <a:rPr lang="nl-NL" sz="2800" b="1">
                <a:latin typeface="Arial" panose="020B0604020202020204" pitchFamily="34" charset="0"/>
                <a:cs typeface="Arial" panose="020B0604020202020204" pitchFamily="34" charset="0"/>
              </a:rPr>
              <a:t>Opdracht</a:t>
            </a:r>
          </a:p>
          <a:p>
            <a:pPr lvl="0"/>
            <a:r>
              <a:rPr lang="nl-NL" sz="2800">
                <a:latin typeface="Arial" panose="020B0604020202020204" pitchFamily="34" charset="0"/>
                <a:cs typeface="Arial" panose="020B0604020202020204" pitchFamily="34" charset="0"/>
              </a:rPr>
              <a:t>De voorbeelden hebben dezelfde contrastverhouding. Eén voldoet </a:t>
            </a:r>
            <a:r>
              <a:rPr lang="nl-NL" sz="2800" b="1">
                <a:latin typeface="Arial" panose="020B0604020202020204" pitchFamily="34" charset="0"/>
                <a:cs typeface="Arial" panose="020B0604020202020204" pitchFamily="34" charset="0"/>
              </a:rPr>
              <a:t>niet</a:t>
            </a:r>
            <a:r>
              <a:rPr lang="nl-NL" sz="2800">
                <a:latin typeface="Arial" panose="020B0604020202020204" pitchFamily="34" charset="0"/>
                <a:cs typeface="Arial" panose="020B0604020202020204" pitchFamily="34" charset="0"/>
              </a:rPr>
              <a:t> aan de formele richtlijnen. Welk voorbeeld? Noteer in de chat.</a:t>
            </a:r>
          </a:p>
          <a:p>
            <a:pPr lvl="0"/>
            <a:endParaRPr lang="nl-NL" sz="2800">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pic>
        <p:nvPicPr>
          <p:cNvPr id="5" name="Afbeelding 4" descr="Drie voorbeelden van tekst op een groene achtergrond. Voorbeeld 1 heeft een voorbeeldtekst in 14 punts, 2 een voorbeeldtekst in 14 punts vetgedrukt, voorbeeld 3 een tekst in 18 punts grootte.">
            <a:extLst>
              <a:ext uri="{FF2B5EF4-FFF2-40B4-BE49-F238E27FC236}">
                <a16:creationId xmlns:a16="http://schemas.microsoft.com/office/drawing/2014/main" id="{C4941CA3-D65C-4FA0-AF6E-405BBDB8CE9B}"/>
              </a:ext>
            </a:extLst>
          </p:cNvPr>
          <p:cNvPicPr>
            <a:picLocks noChangeAspect="1"/>
          </p:cNvPicPr>
          <p:nvPr/>
        </p:nvPicPr>
        <p:blipFill>
          <a:blip r:embed="rId4"/>
          <a:stretch>
            <a:fillRect/>
          </a:stretch>
        </p:blipFill>
        <p:spPr>
          <a:xfrm>
            <a:off x="168402" y="4408807"/>
            <a:ext cx="11742460" cy="2007233"/>
          </a:xfrm>
          <a:prstGeom prst="rect">
            <a:avLst/>
          </a:prstGeom>
        </p:spPr>
      </p:pic>
    </p:spTree>
    <p:extLst>
      <p:ext uri="{BB962C8B-B14F-4D97-AF65-F5344CB8AC3E}">
        <p14:creationId xmlns:p14="http://schemas.microsoft.com/office/powerpoint/2010/main" val="21090807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contrast (3)</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800">
              <a:latin typeface="Arial" panose="020B0604020202020204" pitchFamily="34" charset="0"/>
              <a:cs typeface="Arial" panose="020B0604020202020204" pitchFamily="34" charset="0"/>
            </a:endParaRPr>
          </a:p>
          <a:p>
            <a:pPr marL="0" lvl="0" indent="0">
              <a:buNone/>
            </a:pPr>
            <a:r>
              <a:rPr lang="nl-NL" sz="2800" b="1">
                <a:latin typeface="Arial" panose="020B0604020202020204" pitchFamily="34" charset="0"/>
                <a:cs typeface="Arial" panose="020B0604020202020204" pitchFamily="34" charset="0"/>
              </a:rPr>
              <a:t>Richtlijnen</a:t>
            </a:r>
          </a:p>
          <a:p>
            <a:r>
              <a:rPr lang="nl-NL" sz="2800">
                <a:latin typeface="Arial" panose="020B0604020202020204" pitchFamily="34" charset="0"/>
                <a:cs typeface="Arial" panose="020B0604020202020204" pitchFamily="34" charset="0"/>
              </a:rPr>
              <a:t>Tekst moet voldoende contrast hebben tegen de achtergrond. Bij kleine tekst minimaal 4.5:1, bij grote tekst 3:1.</a:t>
            </a:r>
          </a:p>
          <a:p>
            <a:r>
              <a:rPr lang="nl-NL" sz="2800">
                <a:latin typeface="Arial" panose="020B0604020202020204" pitchFamily="34" charset="0"/>
                <a:cs typeface="Arial" panose="020B0604020202020204" pitchFamily="34" charset="0"/>
              </a:rPr>
              <a:t>Visuele objecten moeten een contrast ratio hebben van minimaal 3:1 met aangrenzende kleuren.</a:t>
            </a:r>
          </a:p>
          <a:p>
            <a:pPr marL="0" lvl="0" indent="0">
              <a:buNone/>
            </a:pPr>
            <a:endParaRPr lang="nl-NL" sz="2800">
              <a:latin typeface="Arial" panose="020B0604020202020204" pitchFamily="34" charset="0"/>
              <a:cs typeface="Arial" panose="020B0604020202020204" pitchFamily="34" charset="0"/>
            </a:endParaRPr>
          </a:p>
          <a:p>
            <a:pPr marL="0" lvl="0" indent="0">
              <a:buNone/>
            </a:pPr>
            <a:r>
              <a:rPr lang="nl-NL" sz="2800">
                <a:latin typeface="Arial" panose="020B0604020202020204" pitchFamily="34" charset="0"/>
                <a:cs typeface="Arial" panose="020B0604020202020204" pitchFamily="34" charset="0"/>
              </a:rPr>
              <a:t>betreft</a:t>
            </a:r>
          </a:p>
          <a:p>
            <a:r>
              <a:rPr lang="nl-NL" sz="2800">
                <a:latin typeface="Arial" panose="020B0604020202020204" pitchFamily="34" charset="0"/>
                <a:cs typeface="Arial" panose="020B0604020202020204" pitchFamily="34" charset="0"/>
              </a:rPr>
              <a:t>(afbeeldingen van) tekst, componenten, grafische objecten (diagrammen ed.); niet: logo, decoratieve componenten</a:t>
            </a:r>
          </a:p>
          <a:p>
            <a:r>
              <a:rPr lang="nl-NL" sz="2800">
                <a:latin typeface="Arial" panose="020B0604020202020204" pitchFamily="34" charset="0"/>
                <a:cs typeface="Arial" panose="020B0604020202020204" pitchFamily="34" charset="0"/>
              </a:rPr>
              <a:t>web, e-books, documenten, nieuwsbrieven, mailings, drukwerk.</a:t>
            </a:r>
            <a:endParaRPr lang="nl-NL" sz="2800" b="1">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27319390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C183D7F6-B498-43B3-948B-1728B52AA6E4}">
                <adec:decorative xmlns:adec="http://schemas.microsoft.com/office/drawing/2017/decorative" val="1"/>
              </a:ext>
            </a:extLst>
          </p:cNvPr>
          <p:cNvSpPr>
            <a:spLocks noGrp="1"/>
          </p:cNvSpPr>
          <p:nvPr>
            <p:ph type="body" sz="quarter" idx="10"/>
          </p:nvPr>
        </p:nvSpPr>
        <p:spPr>
          <a:xfrm>
            <a:off x="723715" y="1293606"/>
            <a:ext cx="11246612" cy="5407445"/>
          </a:xfrm>
        </p:spPr>
        <p:txBody>
          <a:bodyPr>
            <a:noAutofit/>
          </a:bodyPr>
          <a:lstStyle/>
          <a:p>
            <a:pPr marL="0" indent="0">
              <a:buNone/>
            </a:pPr>
            <a:endParaRPr lang="nl-NL" sz="2800">
              <a:latin typeface="Arial" panose="020B0604020202020204" pitchFamily="34" charset="0"/>
              <a:cs typeface="Arial" panose="020B0604020202020204" pitchFamily="34" charset="0"/>
            </a:endParaRPr>
          </a:p>
          <a:p>
            <a:pPr marL="457200" lvl="1" indent="0">
              <a:buNone/>
            </a:pPr>
            <a:endParaRPr lang="nl-NL" sz="2800">
              <a:latin typeface="Arial" panose="020B0604020202020204" pitchFamily="34" charset="0"/>
              <a:cs typeface="Arial" panose="020B0604020202020204" pitchFamily="34" charset="0"/>
            </a:endParaRPr>
          </a:p>
          <a:p>
            <a:pPr marL="457200" lvl="1" indent="0">
              <a:buNone/>
            </a:pPr>
            <a:endParaRPr lang="nl-NL" sz="2800">
              <a:latin typeface="Arial" panose="020B0604020202020204" pitchFamily="34" charset="0"/>
              <a:cs typeface="Arial" panose="020B0604020202020204" pitchFamily="34" charset="0"/>
            </a:endParaRPr>
          </a:p>
          <a:p>
            <a:pPr marL="457200" lvl="1" indent="0">
              <a:buNone/>
            </a:pPr>
            <a:endParaRPr lang="nl-NL" sz="2800">
              <a:latin typeface="Arial" panose="020B0604020202020204" pitchFamily="34" charset="0"/>
              <a:cs typeface="Arial" panose="020B0604020202020204" pitchFamily="34" charset="0"/>
            </a:endParaRPr>
          </a:p>
          <a:p>
            <a:pPr lvl="1"/>
            <a:endParaRPr lang="nl-NL" sz="2400"/>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
        <p:nvSpPr>
          <p:cNvPr id="10" name="Tijdelijke aanduiding voor tekst 2">
            <a:extLst>
              <a:ext uri="{FF2B5EF4-FFF2-40B4-BE49-F238E27FC236}">
                <a16:creationId xmlns:a16="http://schemas.microsoft.com/office/drawing/2014/main" id="{CFD4C97E-589D-4842-9A05-04E58A3FB399}"/>
              </a:ext>
            </a:extLst>
          </p:cNvPr>
          <p:cNvSpPr txBox="1">
            <a:spLocks noGrp="1"/>
          </p:cNvSpPr>
          <p:nvPr>
            <p:ph type="title" idx="4294967295"/>
          </p:nvPr>
        </p:nvSpPr>
        <p:spPr>
          <a:xfrm>
            <a:off x="723715" y="46612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Arial Black" panose="020B0A04020102020204" pitchFamily="34" charset="0"/>
                <a:ea typeface="+mj-ea"/>
                <a:cs typeface="Arial" panose="020B0604020202020204" pitchFamily="34" charset="0"/>
              </a:rPr>
              <a:t>PRAKTIJK: contrast (4)</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8" name="Tekstvak 7" descr="Schema dat de structuur van WCAG 2.1 visualiseert met in de linker kolom de principes 1. Waarneembaar, 2. Bedienbaar, 3. Begrijpelijk en 4. Robuust. Daarnaast de richtlijnen die bij het prinicpe horen. Daarnaast staan de nummers van bijbehorende succescriteria genoemd. Deze nummers zijn verdeel over drie kolommen: Niveau A; Niveau AA en Niveau AAA. In het schema is het volgende benadrukt: Principe 3. Begrijpelijk, richtlijn 3.1 Leesbaar, Criterium 3.1.1 onder Niveau A en 3.1.2 onder Niveau AA. ">
            <a:extLst>
              <a:ext uri="{FF2B5EF4-FFF2-40B4-BE49-F238E27FC236}">
                <a16:creationId xmlns:a16="http://schemas.microsoft.com/office/drawing/2014/main" id="{ADF5D1C2-9FE3-469C-AD3B-3169B812E1A0}"/>
              </a:ext>
            </a:extLst>
          </p:cNvPr>
          <p:cNvSpPr txBox="1"/>
          <p:nvPr/>
        </p:nvSpPr>
        <p:spPr>
          <a:xfrm>
            <a:off x="723715" y="1100632"/>
            <a:ext cx="11080092" cy="1159676"/>
          </a:xfrm>
          <a:prstGeom prst="rect">
            <a:avLst/>
          </a:prstGeom>
          <a:noFill/>
        </p:spPr>
        <p:txBody>
          <a:bodyPr wrap="square" rtlCol="0">
            <a:spAutoFit/>
          </a:bodyPr>
          <a:lstStyle/>
          <a:p>
            <a:pPr lvl="0">
              <a:lnSpc>
                <a:spcPct val="107000"/>
              </a:lnSpc>
            </a:pPr>
            <a:r>
              <a:rPr lang="nl-NL" sz="2400" b="1">
                <a:effectLst/>
                <a:latin typeface="Arial" panose="020B0604020202020204" pitchFamily="34" charset="0"/>
                <a:ea typeface="Calibri" panose="020F0502020204030204" pitchFamily="34" charset="0"/>
                <a:cs typeface="Arial" panose="020B0604020202020204" pitchFamily="34" charset="0"/>
              </a:rPr>
              <a:t>WCAG 2.1</a:t>
            </a:r>
          </a:p>
          <a:p>
            <a:pPr lvl="0">
              <a:lnSpc>
                <a:spcPct val="107000"/>
              </a:lnSpc>
            </a:pPr>
            <a:r>
              <a:rPr lang="nl-NL" sz="2400">
                <a:latin typeface="Arial" panose="020B0604020202020204" pitchFamily="34" charset="0"/>
                <a:cs typeface="Arial" panose="020B0604020202020204" pitchFamily="34" charset="0"/>
              </a:rPr>
              <a:t>Criteria 1.4.3 contrast (minimum) en </a:t>
            </a:r>
            <a:r>
              <a:rPr lang="nl-NL" sz="2400">
                <a:effectLst/>
                <a:latin typeface="Arial" panose="020B0604020202020204" pitchFamily="34" charset="0"/>
                <a:ea typeface="Calibri" panose="020F0502020204030204" pitchFamily="34" charset="0"/>
                <a:cs typeface="Arial" panose="020B0604020202020204" pitchFamily="34" charset="0"/>
              </a:rPr>
              <a:t>1.4.11 contrast niet-tekstuele content</a:t>
            </a:r>
            <a:endParaRPr lang="nl-NL" sz="2400">
              <a:latin typeface="Arial" panose="020B0604020202020204" pitchFamily="34" charset="0"/>
              <a:cs typeface="Arial" panose="020B0604020202020204" pitchFamily="34" charset="0"/>
            </a:endParaRPr>
          </a:p>
          <a:p>
            <a:endParaRPr lang="nl-NL"/>
          </a:p>
        </p:txBody>
      </p:sp>
      <p:pic>
        <p:nvPicPr>
          <p:cNvPr id="5" name="Afbeelding 4" descr="Schema dat de structuur van WCAG 2.1 visualiseert met in de linker kolom de principes 1. Waarneembaar, 2. Bedienbaar, 3. Begrijpelijk en 4. Robuust. Daarnaast de richtlijnen die bij het prinicpe horen. Daarnaast staan de nummers van bijbehorende succescriteria genoemd. Deze nummers zijn verdeel over drie kolommen: Niveau A; Niveau AA en Niveau AAA. In het schema is het volgende benadrukt: Principe 1 Waarneembaar, richtlijn 1.4 Onderscheidbaar, Criteria 1.4.3 contrast (minimum) en 1.4.11 contrast niet-tekstuele content onder Niveau AA.">
            <a:extLst>
              <a:ext uri="{FF2B5EF4-FFF2-40B4-BE49-F238E27FC236}">
                <a16:creationId xmlns:a16="http://schemas.microsoft.com/office/drawing/2014/main" id="{534A648D-F9DB-4B8C-B000-348338DDA7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715" y="2160269"/>
            <a:ext cx="10738972" cy="4231606"/>
          </a:xfrm>
          <a:prstGeom prst="rect">
            <a:avLst/>
          </a:prstGeom>
        </p:spPr>
      </p:pic>
    </p:spTree>
    <p:extLst>
      <p:ext uri="{BB962C8B-B14F-4D97-AF65-F5344CB8AC3E}">
        <p14:creationId xmlns:p14="http://schemas.microsoft.com/office/powerpoint/2010/main" val="917822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descr="Introductie toegankelijkheid&#10;"/>
          <p:cNvSpPr>
            <a:spLocks noGrp="1"/>
          </p:cNvSpPr>
          <p:nvPr>
            <p:ph type="title" idx="4294967295"/>
          </p:nvPr>
        </p:nvSpPr>
        <p:spPr>
          <a:xfrm>
            <a:off x="600076" y="2028826"/>
            <a:ext cx="4494438" cy="287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sz="3600">
                <a:latin typeface="Arial Black" panose="020B0A04020102020204" pitchFamily="34" charset="0"/>
                <a:ea typeface="+mn-ea"/>
                <a:cs typeface="+mn-cs"/>
              </a:rPr>
              <a:t>workshop</a:t>
            </a:r>
            <a:r>
              <a:rPr kumimoji="0" lang="nl-NL" sz="3600" b="0" i="0" u="none" strike="noStrike" kern="1200" cap="none" spc="0" normalizeH="0" baseline="0" noProof="0">
                <a:ln>
                  <a:noFill/>
                </a:ln>
                <a:solidFill>
                  <a:schemeClr val="tx1"/>
                </a:solidFill>
                <a:effectLst/>
                <a:uLnTx/>
                <a:uFillTx/>
                <a:latin typeface="Arial Black" panose="020B0A04020102020204" pitchFamily="34" charset="0"/>
                <a:ea typeface="+mn-ea"/>
                <a:cs typeface="+mn-cs"/>
              </a:rPr>
              <a:t> 2a:</a:t>
            </a:r>
            <a:br>
              <a:rPr kumimoji="0" lang="nl-NL" sz="3600" b="0" i="0" u="none" strike="noStrike" kern="1200" cap="none" spc="0" normalizeH="0" baseline="0" noProof="0">
                <a:ln>
                  <a:noFill/>
                </a:ln>
                <a:solidFill>
                  <a:schemeClr val="tx1"/>
                </a:solidFill>
                <a:effectLst/>
                <a:uLnTx/>
                <a:uFillTx/>
                <a:latin typeface="Arial Black" panose="020B0A04020102020204" pitchFamily="34" charset="0"/>
                <a:ea typeface="+mn-ea"/>
                <a:cs typeface="+mn-cs"/>
              </a:rPr>
            </a:br>
            <a:br>
              <a:rPr kumimoji="0" lang="nl-NL" sz="3600" b="0" i="0" u="none" strike="noStrike" kern="1200" cap="none" spc="0" normalizeH="0" baseline="0" noProof="0">
                <a:ln>
                  <a:noFill/>
                </a:ln>
                <a:solidFill>
                  <a:schemeClr val="tx1"/>
                </a:solidFill>
                <a:effectLst/>
                <a:uLnTx/>
                <a:uFillTx/>
                <a:latin typeface="Arial Black" panose="020B0A04020102020204" pitchFamily="34" charset="0"/>
                <a:ea typeface="+mn-ea"/>
                <a:cs typeface="+mn-cs"/>
              </a:rPr>
            </a:br>
            <a:r>
              <a:rPr kumimoji="0" lang="nl-NL" sz="3600" b="0" i="0" u="none" strike="noStrike" kern="1200" cap="none" spc="0" normalizeH="0" baseline="0" noProof="0">
                <a:ln>
                  <a:noFill/>
                </a:ln>
                <a:solidFill>
                  <a:schemeClr val="tx1"/>
                </a:solidFill>
                <a:effectLst/>
                <a:uLnTx/>
                <a:uFillTx/>
                <a:latin typeface="Arial Black" panose="020B0A04020102020204" pitchFamily="34" charset="0"/>
                <a:ea typeface="+mn-ea"/>
                <a:cs typeface="+mn-cs"/>
              </a:rPr>
              <a:t>doelen</a:t>
            </a:r>
            <a:endParaRPr kumimoji="0" lang="nl-NL" sz="2400" b="0" i="0" u="none" strike="noStrike" kern="1200" cap="none" spc="0" normalizeH="0" baseline="0" noProof="0">
              <a:ln>
                <a:noFill/>
              </a:ln>
              <a:solidFill>
                <a:schemeClr val="tx1"/>
              </a:solidFill>
              <a:effectLst/>
              <a:uLnTx/>
              <a:uFillTx/>
              <a:latin typeface="Arial Black" panose="020B0A04020102020204" pitchFamily="34" charset="0"/>
              <a:ea typeface="+mn-ea"/>
              <a:cs typeface="+mn-cs"/>
            </a:endParaRPr>
          </a:p>
        </p:txBody>
      </p:sp>
      <p:sp>
        <p:nvSpPr>
          <p:cNvPr id="4" name="Tijdelijke aanduiding voor tekst 3">
            <a:extLst>
              <a:ext uri="{FF2B5EF4-FFF2-40B4-BE49-F238E27FC236}">
                <a16:creationId xmlns:a16="http://schemas.microsoft.com/office/drawing/2014/main" id="{4CCC822C-D9CE-4055-B5A0-D046FE45F236}"/>
              </a:ext>
            </a:extLst>
          </p:cNvPr>
          <p:cNvSpPr txBox="1">
            <a:spLocks/>
          </p:cNvSpPr>
          <p:nvPr/>
        </p:nvSpPr>
        <p:spPr>
          <a:xfrm>
            <a:off x="5094515" y="1009650"/>
            <a:ext cx="7097486" cy="53638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ct val="107000"/>
              </a:lnSpc>
              <a:buFont typeface="Symbol" panose="05050102010706020507" pitchFamily="18" charset="2"/>
              <a:buChar char=""/>
            </a:pPr>
            <a:r>
              <a:rPr lang="nl-NL">
                <a:effectLst/>
                <a:latin typeface="Arial" panose="020B0604020202020204" pitchFamily="34" charset="0"/>
                <a:ea typeface="Calibri" panose="020F0502020204030204" pitchFamily="34" charset="0"/>
                <a:cs typeface="Arial" panose="020B0604020202020204" pitchFamily="34" charset="0"/>
              </a:rPr>
              <a:t>enkele eenvoudige richtlijnen (laten) toepassen</a:t>
            </a:r>
          </a:p>
          <a:p>
            <a:pPr marL="342900" lvl="0" indent="-342900">
              <a:lnSpc>
                <a:spcPct val="107000"/>
              </a:lnSpc>
              <a:buFont typeface="Symbol" panose="05050102010706020507" pitchFamily="18" charset="2"/>
              <a:buChar char=""/>
            </a:pPr>
            <a:r>
              <a:rPr lang="nl-NL">
                <a:effectLst/>
                <a:latin typeface="Arial" panose="020B0604020202020204" pitchFamily="34" charset="0"/>
                <a:ea typeface="Calibri" panose="020F0502020204030204" pitchFamily="34" charset="0"/>
                <a:cs typeface="Arial" panose="020B0604020202020204" pitchFamily="34" charset="0"/>
              </a:rPr>
              <a:t>richtlijnen raadplegen in de standaard WCAG</a:t>
            </a:r>
          </a:p>
          <a:p>
            <a:pPr marL="342900" lvl="0" indent="-342900">
              <a:lnSpc>
                <a:spcPct val="107000"/>
              </a:lnSpc>
              <a:buFont typeface="Symbol" panose="05050102010706020507" pitchFamily="18" charset="2"/>
              <a:buChar char=""/>
            </a:pPr>
            <a:r>
              <a:rPr lang="nl-NL">
                <a:effectLst/>
                <a:latin typeface="Arial" panose="020B0604020202020204" pitchFamily="34" charset="0"/>
                <a:ea typeface="Calibri" panose="020F0502020204030204" pitchFamily="34" charset="0"/>
                <a:cs typeface="Arial" panose="020B0604020202020204" pitchFamily="34" charset="0"/>
              </a:rPr>
              <a:t>gelaagde structuur WCAG beschrijven</a:t>
            </a:r>
          </a:p>
          <a:p>
            <a:pPr marL="342900" lvl="0" indent="-342900">
              <a:lnSpc>
                <a:spcPct val="107000"/>
              </a:lnSpc>
              <a:spcAft>
                <a:spcPts val="800"/>
              </a:spcAft>
              <a:buFont typeface="Symbol" panose="05050102010706020507" pitchFamily="18" charset="2"/>
              <a:buChar char=""/>
            </a:pPr>
            <a:r>
              <a:rPr lang="nl-NL">
                <a:effectLst/>
                <a:latin typeface="Arial" panose="020B0604020202020204" pitchFamily="34" charset="0"/>
                <a:ea typeface="Calibri" panose="020F0502020204030204" pitchFamily="34" charset="0"/>
                <a:cs typeface="Arial" panose="020B0604020202020204" pitchFamily="34" charset="0"/>
              </a:rPr>
              <a:t>verschillende onderzoeksmethodes benoemen</a:t>
            </a:r>
          </a:p>
          <a:p>
            <a:pPr marL="342900" lvl="0" indent="-342900">
              <a:lnSpc>
                <a:spcPct val="107000"/>
              </a:lnSpc>
              <a:spcAft>
                <a:spcPts val="800"/>
              </a:spcAft>
              <a:buFont typeface="Symbol" panose="05050102010706020507" pitchFamily="18" charset="2"/>
              <a:buChar char=""/>
            </a:pPr>
            <a:r>
              <a:rPr lang="nl-NL">
                <a:effectLst/>
                <a:latin typeface="Arial" panose="020B0604020202020204" pitchFamily="34" charset="0"/>
                <a:ea typeface="Calibri" panose="020F0502020204030204" pitchFamily="34" charset="0"/>
                <a:cs typeface="Arial" panose="020B0604020202020204" pitchFamily="34" charset="0"/>
              </a:rPr>
              <a:t>relevante standaarden en wetgeving benoemen</a:t>
            </a:r>
            <a:endParaRPr lang="nl-NL" sz="3200">
              <a:latin typeface="Arial" panose="020B0604020202020204" pitchFamily="34" charset="0"/>
              <a:cs typeface="Arial" panose="020B0604020202020204" pitchFamily="34" charset="0"/>
            </a:endParaRPr>
          </a:p>
        </p:txBody>
      </p:sp>
      <p:pic>
        <p:nvPicPr>
          <p:cNvPr id="6" name="Afbeelding 5">
            <a:extLst>
              <a:ext uri="{FF2B5EF4-FFF2-40B4-BE49-F238E27FC236}">
                <a16:creationId xmlns:a16="http://schemas.microsoft.com/office/drawing/2014/main" id="{A809E218-DFBF-4E1A-9E42-3891CCDF0A4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27796241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contrast (5)</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800" b="1">
              <a:latin typeface="Arial" panose="020B0604020202020204" pitchFamily="34" charset="0"/>
              <a:cs typeface="Arial" panose="020B0604020202020204" pitchFamily="34" charset="0"/>
            </a:endParaRPr>
          </a:p>
          <a:p>
            <a:pPr marL="0" lvl="0" indent="0">
              <a:buNone/>
            </a:pPr>
            <a:r>
              <a:rPr lang="nl-NL" sz="2800" b="1">
                <a:latin typeface="Arial" panose="020B0604020202020204" pitchFamily="34" charset="0"/>
                <a:cs typeface="Arial" panose="020B0604020202020204" pitchFamily="34" charset="0"/>
              </a:rPr>
              <a:t>Waarom?</a:t>
            </a:r>
          </a:p>
          <a:p>
            <a:r>
              <a:rPr lang="nl-NL" sz="2800">
                <a:latin typeface="Arial" panose="020B0604020202020204" pitchFamily="34" charset="0"/>
                <a:cs typeface="Arial" panose="020B0604020202020204" pitchFamily="34" charset="0"/>
              </a:rPr>
              <a:t>voorkomt niet kunnen begrijpen en onderscheiden van informatie</a:t>
            </a:r>
          </a:p>
          <a:p>
            <a:r>
              <a:rPr lang="nl-NL" sz="2800">
                <a:latin typeface="Arial" panose="020B0604020202020204" pitchFamily="34" charset="0"/>
                <a:cs typeface="Arial" panose="020B0604020202020204" pitchFamily="34" charset="0"/>
              </a:rPr>
              <a:t>helpt vooral slechtzienden, kleurenblinden, mensen met dyslexie </a:t>
            </a:r>
          </a:p>
          <a:p>
            <a:r>
              <a:rPr lang="nl-NL" sz="2800">
                <a:latin typeface="Arial" panose="020B0604020202020204" pitchFamily="34" charset="0"/>
                <a:cs typeface="Arial" panose="020B0604020202020204" pitchFamily="34" charset="0"/>
              </a:rPr>
              <a:t>helpt iedereen, </a:t>
            </a:r>
          </a:p>
          <a:p>
            <a:pPr lvl="1"/>
            <a:r>
              <a:rPr lang="nl-NL" sz="2800">
                <a:latin typeface="Arial" panose="020B0604020202020204" pitchFamily="34" charset="0"/>
                <a:cs typeface="Arial" panose="020B0604020202020204" pitchFamily="34" charset="0"/>
              </a:rPr>
              <a:t>ook bij tijdelijke beperkingen (</a:t>
            </a:r>
            <a:r>
              <a:rPr lang="nl-NL" sz="2800" err="1">
                <a:latin typeface="Arial" panose="020B0604020202020204" pitchFamily="34" charset="0"/>
                <a:cs typeface="Arial" panose="020B0604020202020204" pitchFamily="34" charset="0"/>
              </a:rPr>
              <a:t>vb</a:t>
            </a:r>
            <a:r>
              <a:rPr lang="nl-NL" sz="2800">
                <a:latin typeface="Arial" panose="020B0604020202020204" pitchFamily="34" charset="0"/>
                <a:cs typeface="Arial" panose="020B0604020202020204" pitchFamily="34" charset="0"/>
              </a:rPr>
              <a:t>: ontstoken oog) </a:t>
            </a:r>
          </a:p>
          <a:p>
            <a:pPr lvl="1"/>
            <a:r>
              <a:rPr lang="nl-NL" sz="2800">
                <a:latin typeface="Arial" panose="020B0604020202020204" pitchFamily="34" charset="0"/>
                <a:cs typeface="Arial" panose="020B0604020202020204" pitchFamily="34" charset="0"/>
              </a:rPr>
              <a:t>en situationele beperkingen (</a:t>
            </a:r>
            <a:r>
              <a:rPr lang="nl-NL" sz="2800" err="1">
                <a:latin typeface="Arial" panose="020B0604020202020204" pitchFamily="34" charset="0"/>
                <a:cs typeface="Arial" panose="020B0604020202020204" pitchFamily="34" charset="0"/>
              </a:rPr>
              <a:t>vb</a:t>
            </a:r>
            <a:r>
              <a:rPr lang="nl-NL" sz="2800">
                <a:latin typeface="Arial" panose="020B0604020202020204" pitchFamily="34" charset="0"/>
                <a:cs typeface="Arial" panose="020B0604020202020204" pitchFamily="34" charset="0"/>
              </a:rPr>
              <a:t>: felle zon op het scherm)</a:t>
            </a:r>
          </a:p>
          <a:p>
            <a:endParaRPr lang="nl-NL" sz="2800">
              <a:latin typeface="Arial" panose="020B0604020202020204" pitchFamily="34" charset="0"/>
              <a:cs typeface="Arial" panose="020B0604020202020204" pitchFamily="34" charset="0"/>
            </a:endParaRPr>
          </a:p>
          <a:p>
            <a:endParaRPr lang="nl-NL" sz="2800">
              <a:latin typeface="Arial" panose="020B0604020202020204" pitchFamily="34" charset="0"/>
              <a:cs typeface="Arial" panose="020B0604020202020204" pitchFamily="34" charset="0"/>
            </a:endParaRPr>
          </a:p>
          <a:p>
            <a:endParaRPr lang="nl-NL" sz="2800">
              <a:latin typeface="Arial" panose="020B0604020202020204" pitchFamily="34" charset="0"/>
              <a:cs typeface="Arial" panose="020B0604020202020204" pitchFamily="34" charset="0"/>
            </a:endParaRPr>
          </a:p>
          <a:p>
            <a:pPr marL="0" lvl="0" indent="0">
              <a:buNone/>
            </a:pPr>
            <a:endParaRPr lang="nl-NL" sz="2800" b="1">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23928478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contrast (6)</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800">
              <a:latin typeface="Arial" panose="020B0604020202020204" pitchFamily="34" charset="0"/>
              <a:cs typeface="Arial" panose="020B0604020202020204" pitchFamily="34" charset="0"/>
            </a:endParaRPr>
          </a:p>
          <a:p>
            <a:pPr marL="0" lvl="0" indent="0">
              <a:buNone/>
            </a:pPr>
            <a:r>
              <a:rPr lang="nl-NL" sz="2800" b="1">
                <a:latin typeface="Arial" panose="020B0604020202020204" pitchFamily="34" charset="0"/>
                <a:cs typeface="Arial" panose="020B0604020202020204" pitchFamily="34" charset="0"/>
              </a:rPr>
              <a:t>Opdracht (3 minuten)</a:t>
            </a:r>
          </a:p>
          <a:p>
            <a:pPr>
              <a:lnSpc>
                <a:spcPct val="107000"/>
              </a:lnSpc>
              <a:spcAft>
                <a:spcPts val="800"/>
              </a:spcAft>
            </a:pPr>
            <a:r>
              <a:rPr lang="nl-NL" sz="2800">
                <a:latin typeface="Arial" panose="020B0604020202020204" pitchFamily="34" charset="0"/>
                <a:cs typeface="Arial" panose="020B0604020202020204" pitchFamily="34" charset="0"/>
              </a:rPr>
              <a:t>Ga naar </a:t>
            </a:r>
            <a:r>
              <a:rPr lang="en-GB" sz="2800"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contrast-ratio.com</a:t>
            </a:r>
            <a:endParaRPr lang="nl-NL" sz="2800">
              <a:effectLst/>
              <a:latin typeface="Arial" panose="020B0604020202020204" pitchFamily="34" charset="0"/>
              <a:ea typeface="Calibri" panose="020F0502020204030204" pitchFamily="34" charset="0"/>
              <a:cs typeface="Arial" panose="020B0604020202020204" pitchFamily="34" charset="0"/>
            </a:endParaRPr>
          </a:p>
          <a:p>
            <a:r>
              <a:rPr lang="nl-NL" sz="2800">
                <a:latin typeface="Arial" panose="020B0604020202020204" pitchFamily="34" charset="0"/>
                <a:cs typeface="Arial" panose="020B0604020202020204" pitchFamily="34" charset="0"/>
              </a:rPr>
              <a:t>Experimenteer met kleurcontrasten. </a:t>
            </a:r>
          </a:p>
          <a:p>
            <a:pPr lvl="2"/>
            <a:r>
              <a:rPr lang="nl-NL" sz="2800">
                <a:latin typeface="Arial" panose="020B0604020202020204" pitchFamily="34" charset="0"/>
                <a:cs typeface="Arial" panose="020B0604020202020204" pitchFamily="34" charset="0"/>
              </a:rPr>
              <a:t>Vul Engelse namen van kleuren in en kijk wat er gebeurt. </a:t>
            </a:r>
          </a:p>
          <a:p>
            <a:pPr lvl="2"/>
            <a:r>
              <a:rPr lang="nl-NL" sz="2800">
                <a:latin typeface="Arial" panose="020B0604020202020204" pitchFamily="34" charset="0"/>
                <a:cs typeface="Arial" panose="020B0604020202020204" pitchFamily="34" charset="0"/>
              </a:rPr>
              <a:t>Wissel kleuren om. </a:t>
            </a:r>
          </a:p>
          <a:p>
            <a:pPr lvl="1"/>
            <a:endParaRPr lang="nl-NL" sz="2800">
              <a:latin typeface="Arial" panose="020B0604020202020204" pitchFamily="34" charset="0"/>
              <a:cs typeface="Arial" panose="020B0604020202020204" pitchFamily="34" charset="0"/>
            </a:endParaRPr>
          </a:p>
          <a:p>
            <a:r>
              <a:rPr lang="nl-NL" sz="2800">
                <a:latin typeface="Arial" panose="020B0604020202020204" pitchFamily="34" charset="0"/>
                <a:cs typeface="Arial" panose="020B0604020202020204" pitchFamily="34" charset="0"/>
              </a:rPr>
              <a:t>Wat zijn je ervaringen en ontdekkingen?</a:t>
            </a:r>
          </a:p>
          <a:p>
            <a:pPr lvl="1"/>
            <a:endParaRPr lang="nl-NL" sz="2400">
              <a:latin typeface="Arial" panose="020B0604020202020204" pitchFamily="34" charset="0"/>
              <a:cs typeface="Arial" panose="020B0604020202020204" pitchFamily="34" charset="0"/>
            </a:endParaRPr>
          </a:p>
          <a:p>
            <a:pPr marL="0" lvl="0" indent="0">
              <a:buNone/>
            </a:pPr>
            <a:endParaRPr lang="nl-NL" sz="180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24435624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contrast (7)</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pic>
        <p:nvPicPr>
          <p:cNvPr id="5" name="Afbeelding 4" descr="screenshot van de contrast ratio checker toont zwarte tekst op een oranje achtergrond en voldoet met 1 : 10.63 aan de vereiste contrast ratio ">
            <a:extLst>
              <a:ext uri="{FF2B5EF4-FFF2-40B4-BE49-F238E27FC236}">
                <a16:creationId xmlns:a16="http://schemas.microsoft.com/office/drawing/2014/main" id="{958BB6AC-0814-43D1-8D58-1CD07252DA89}"/>
              </a:ext>
            </a:extLst>
          </p:cNvPr>
          <p:cNvPicPr/>
          <p:nvPr/>
        </p:nvPicPr>
        <p:blipFill>
          <a:blip r:embed="rId4"/>
          <a:stretch>
            <a:fillRect/>
          </a:stretch>
        </p:blipFill>
        <p:spPr>
          <a:xfrm>
            <a:off x="335280" y="1514058"/>
            <a:ext cx="5594362" cy="2017710"/>
          </a:xfrm>
          <a:prstGeom prst="rect">
            <a:avLst/>
          </a:prstGeom>
          <a:ln w="12700">
            <a:solidFill>
              <a:schemeClr val="tx1"/>
            </a:solidFill>
          </a:ln>
        </p:spPr>
      </p:pic>
      <p:pic>
        <p:nvPicPr>
          <p:cNvPr id="7" name="Afbeelding 6" descr="screenshot van de contrast ratio checker toont witte tekst op een oranje achtergrond en voldoet met 1 : 1.97 niet aan de vereiste contrast ratio ">
            <a:extLst>
              <a:ext uri="{FF2B5EF4-FFF2-40B4-BE49-F238E27FC236}">
                <a16:creationId xmlns:a16="http://schemas.microsoft.com/office/drawing/2014/main" id="{14826CD3-E366-4933-9D58-9A52529168C6}"/>
              </a:ext>
            </a:extLst>
          </p:cNvPr>
          <p:cNvPicPr/>
          <p:nvPr/>
        </p:nvPicPr>
        <p:blipFill>
          <a:blip r:embed="rId5"/>
          <a:stretch>
            <a:fillRect/>
          </a:stretch>
        </p:blipFill>
        <p:spPr>
          <a:xfrm>
            <a:off x="335280" y="3906134"/>
            <a:ext cx="5594362" cy="2017710"/>
          </a:xfrm>
          <a:prstGeom prst="rect">
            <a:avLst/>
          </a:prstGeom>
          <a:ln w="12700">
            <a:solidFill>
              <a:schemeClr val="tx1"/>
            </a:solidFill>
          </a:ln>
        </p:spPr>
      </p:pic>
    </p:spTree>
    <p:extLst>
      <p:ext uri="{BB962C8B-B14F-4D97-AF65-F5344CB8AC3E}">
        <p14:creationId xmlns:p14="http://schemas.microsoft.com/office/powerpoint/2010/main" val="4881688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contrast (8)</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800">
              <a:latin typeface="Arial" panose="020B0604020202020204" pitchFamily="34" charset="0"/>
              <a:cs typeface="Arial" panose="020B0604020202020204" pitchFamily="34" charset="0"/>
            </a:endParaRPr>
          </a:p>
          <a:p>
            <a:pPr marL="0" lvl="0" indent="0">
              <a:buNone/>
            </a:pPr>
            <a:r>
              <a:rPr lang="nl-NL" sz="2800" b="1">
                <a:latin typeface="Arial" panose="020B0604020202020204" pitchFamily="34" charset="0"/>
                <a:cs typeface="Arial" panose="020B0604020202020204" pitchFamily="34" charset="0"/>
              </a:rPr>
              <a:t>Hoe?</a:t>
            </a:r>
          </a:p>
          <a:p>
            <a:pPr marL="0" lvl="0" indent="0">
              <a:buNone/>
            </a:pPr>
            <a:r>
              <a:rPr lang="nl-NL" sz="2800">
                <a:latin typeface="Arial" panose="020B0604020202020204" pitchFamily="34" charset="0"/>
                <a:cs typeface="Arial" panose="020B0604020202020204" pitchFamily="34" charset="0"/>
              </a:rPr>
              <a:t>Contrast is meetbaar. Om dat nauwkeurig te doen zijn waarden nodig</a:t>
            </a:r>
          </a:p>
          <a:p>
            <a:pPr marL="0" lvl="0" indent="0">
              <a:buNone/>
            </a:pPr>
            <a:endParaRPr lang="nl-NL" sz="2800">
              <a:latin typeface="Arial" panose="020B0604020202020204" pitchFamily="34" charset="0"/>
              <a:cs typeface="Arial" panose="020B0604020202020204" pitchFamily="34" charset="0"/>
            </a:endParaRPr>
          </a:p>
          <a:p>
            <a:pPr marL="0" lvl="0" indent="0">
              <a:buNone/>
            </a:pPr>
            <a:r>
              <a:rPr lang="nl-NL" sz="2800">
                <a:latin typeface="Arial" panose="020B0604020202020204" pitchFamily="34" charset="0"/>
                <a:cs typeface="Arial" panose="020B0604020202020204" pitchFamily="34" charset="0"/>
              </a:rPr>
              <a:t>Voorbeeld: groen</a:t>
            </a:r>
          </a:p>
          <a:p>
            <a:pPr marL="742950" lvl="1" indent="-285750">
              <a:lnSpc>
                <a:spcPct val="107000"/>
              </a:lnSpc>
              <a:buFont typeface="Courier New" panose="02070309020205020404" pitchFamily="49" charset="0"/>
              <a:buChar char="o"/>
            </a:pPr>
            <a:r>
              <a:rPr lang="nl-NL" sz="2800" err="1">
                <a:effectLst/>
                <a:latin typeface="Arial" panose="020B0604020202020204" pitchFamily="34" charset="0"/>
                <a:ea typeface="Calibri" panose="020F0502020204030204" pitchFamily="34" charset="0"/>
                <a:cs typeface="Arial" panose="020B0604020202020204" pitchFamily="34" charset="0"/>
              </a:rPr>
              <a:t>hsla</a:t>
            </a:r>
            <a:r>
              <a:rPr lang="nl-NL" sz="2800">
                <a:effectLst/>
                <a:latin typeface="Arial" panose="020B0604020202020204" pitchFamily="34" charset="0"/>
                <a:ea typeface="Calibri" panose="020F0502020204030204" pitchFamily="34" charset="0"/>
                <a:cs typeface="Arial" panose="020B0604020202020204" pitchFamily="34" charset="0"/>
              </a:rPr>
              <a:t>(120,100%,50%,0.3)</a:t>
            </a:r>
          </a:p>
          <a:p>
            <a:pPr marL="742950" lvl="1" indent="-285750">
              <a:lnSpc>
                <a:spcPct val="107000"/>
              </a:lnSpc>
              <a:buFont typeface="Courier New" panose="02070309020205020404" pitchFamily="49" charset="0"/>
              <a:buChar char="o"/>
            </a:pPr>
            <a:r>
              <a:rPr lang="nl-NL" sz="2800">
                <a:effectLst/>
                <a:latin typeface="Arial" panose="020B0604020202020204" pitchFamily="34" charset="0"/>
                <a:ea typeface="Calibri" panose="020F0502020204030204" pitchFamily="34" charset="0"/>
                <a:cs typeface="Arial" panose="020B0604020202020204" pitchFamily="34" charset="0"/>
              </a:rPr>
              <a:t>hexadecimaal: #00FF00 </a:t>
            </a:r>
          </a:p>
          <a:p>
            <a:pPr marL="742950" lvl="1" indent="-285750">
              <a:lnSpc>
                <a:spcPct val="107000"/>
              </a:lnSpc>
              <a:spcAft>
                <a:spcPts val="800"/>
              </a:spcAft>
              <a:buFont typeface="Courier New" panose="02070309020205020404" pitchFamily="49" charset="0"/>
              <a:buChar char="o"/>
            </a:pPr>
            <a:r>
              <a:rPr lang="nl-NL" sz="2800" err="1">
                <a:effectLst/>
                <a:latin typeface="Arial" panose="020B0604020202020204" pitchFamily="34" charset="0"/>
                <a:ea typeface="Calibri" panose="020F0502020204030204" pitchFamily="34" charset="0"/>
                <a:cs typeface="Arial" panose="020B0604020202020204" pitchFamily="34" charset="0"/>
              </a:rPr>
              <a:t>rgb</a:t>
            </a:r>
            <a:r>
              <a:rPr lang="nl-NL" sz="2800">
                <a:effectLst/>
                <a:latin typeface="Arial" panose="020B0604020202020204" pitchFamily="34" charset="0"/>
                <a:ea typeface="Calibri" panose="020F0502020204030204" pitchFamily="34" charset="0"/>
                <a:cs typeface="Arial" panose="020B0604020202020204" pitchFamily="34" charset="0"/>
              </a:rPr>
              <a:t>(0,255,0)</a:t>
            </a:r>
            <a:endParaRPr lang="nl-NL" sz="2400">
              <a:latin typeface="Arial" panose="020B0604020202020204" pitchFamily="34" charset="0"/>
              <a:cs typeface="Arial" panose="020B0604020202020204" pitchFamily="34" charset="0"/>
            </a:endParaRPr>
          </a:p>
          <a:p>
            <a:pPr marL="0" lvl="0" indent="0">
              <a:buNone/>
            </a:pPr>
            <a:endParaRPr lang="nl-NL" sz="180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42555783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contrast (9)</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800">
              <a:latin typeface="Arial" panose="020B0604020202020204" pitchFamily="34" charset="0"/>
              <a:cs typeface="Arial" panose="020B0604020202020204" pitchFamily="34" charset="0"/>
            </a:endParaRPr>
          </a:p>
          <a:p>
            <a:pPr marL="0" lvl="0" indent="0">
              <a:buNone/>
            </a:pPr>
            <a:r>
              <a:rPr lang="nl-NL" sz="2800" b="1">
                <a:latin typeface="Arial" panose="020B0604020202020204" pitchFamily="34" charset="0"/>
                <a:cs typeface="Arial" panose="020B0604020202020204" pitchFamily="34" charset="0"/>
              </a:rPr>
              <a:t>Controleren (automatisch)</a:t>
            </a:r>
          </a:p>
          <a:p>
            <a:r>
              <a:rPr lang="nl-NL" sz="2800">
                <a:latin typeface="Arial" panose="020B0604020202020204" pitchFamily="34" charset="0"/>
                <a:cs typeface="Arial" panose="020B0604020202020204" pitchFamily="34" charset="0"/>
              </a:rPr>
              <a:t>Checkers kunnen fouten maken (</a:t>
            </a:r>
            <a:r>
              <a:rPr lang="nl-NL" sz="2800" err="1">
                <a:latin typeface="Arial" panose="020B0604020202020204" pitchFamily="34" charset="0"/>
                <a:cs typeface="Arial" panose="020B0604020202020204" pitchFamily="34" charset="0"/>
              </a:rPr>
              <a:t>false</a:t>
            </a:r>
            <a:r>
              <a:rPr lang="nl-NL" sz="2800">
                <a:latin typeface="Arial" panose="020B0604020202020204" pitchFamily="34" charset="0"/>
                <a:cs typeface="Arial" panose="020B0604020202020204" pitchFamily="34" charset="0"/>
              </a:rPr>
              <a:t> </a:t>
            </a:r>
            <a:r>
              <a:rPr lang="nl-NL" sz="2800" err="1">
                <a:latin typeface="Arial" panose="020B0604020202020204" pitchFamily="34" charset="0"/>
                <a:cs typeface="Arial" panose="020B0604020202020204" pitchFamily="34" charset="0"/>
              </a:rPr>
              <a:t>positive</a:t>
            </a:r>
            <a:r>
              <a:rPr lang="nl-NL" sz="2800">
                <a:latin typeface="Arial" panose="020B0604020202020204" pitchFamily="34" charset="0"/>
                <a:cs typeface="Arial" panose="020B0604020202020204" pitchFamily="34" charset="0"/>
              </a:rPr>
              <a:t>/</a:t>
            </a:r>
            <a:r>
              <a:rPr lang="nl-NL" sz="2800" err="1">
                <a:latin typeface="Arial" panose="020B0604020202020204" pitchFamily="34" charset="0"/>
                <a:cs typeface="Arial" panose="020B0604020202020204" pitchFamily="34" charset="0"/>
              </a:rPr>
              <a:t>negative</a:t>
            </a:r>
            <a:r>
              <a:rPr lang="nl-NL" sz="2800">
                <a:latin typeface="Arial" panose="020B0604020202020204" pitchFamily="34" charset="0"/>
                <a:cs typeface="Arial" panose="020B0604020202020204" pitchFamily="34" charset="0"/>
              </a:rPr>
              <a:t>) </a:t>
            </a:r>
          </a:p>
          <a:p>
            <a:r>
              <a:rPr lang="nl-NL" sz="2800">
                <a:latin typeface="Arial" panose="020B0604020202020204" pitchFamily="34" charset="0"/>
                <a:cs typeface="Arial" panose="020B0604020202020204" pitchFamily="34" charset="0"/>
              </a:rPr>
              <a:t>Checkers kunnen soms kleuren niet meten</a:t>
            </a:r>
          </a:p>
          <a:p>
            <a:r>
              <a:rPr lang="nl-NL" sz="2800">
                <a:latin typeface="Arial" panose="020B0604020202020204" pitchFamily="34" charset="0"/>
                <a:cs typeface="Arial" panose="020B0604020202020204" pitchFamily="34" charset="0"/>
              </a:rPr>
              <a:t>Verschillende checkers kunnen verschillende resultaten geven</a:t>
            </a:r>
          </a:p>
          <a:p>
            <a:endParaRPr lang="nl-NL" sz="2800">
              <a:latin typeface="Arial" panose="020B0604020202020204" pitchFamily="34" charset="0"/>
              <a:cs typeface="Arial" panose="020B0604020202020204" pitchFamily="34" charset="0"/>
            </a:endParaRPr>
          </a:p>
          <a:p>
            <a:pPr marL="0" indent="0">
              <a:buNone/>
            </a:pPr>
            <a:r>
              <a:rPr lang="nl-NL" sz="2800" b="1">
                <a:latin typeface="Arial" panose="020B0604020202020204" pitchFamily="34" charset="0"/>
                <a:cs typeface="Arial" panose="020B0604020202020204" pitchFamily="34" charset="0"/>
              </a:rPr>
              <a:t>Controleren (visueel)</a:t>
            </a:r>
          </a:p>
          <a:p>
            <a:r>
              <a:rPr lang="nl-NL" sz="2800">
                <a:latin typeface="Arial" panose="020B0604020202020204" pitchFamily="34" charset="0"/>
                <a:cs typeface="Arial" panose="020B0604020202020204" pitchFamily="34" charset="0"/>
              </a:rPr>
              <a:t>Handmatig, ook in verschillende situaties controleren</a:t>
            </a:r>
          </a:p>
          <a:p>
            <a:r>
              <a:rPr lang="nl-NL" sz="2800">
                <a:latin typeface="Arial" panose="020B0604020202020204" pitchFamily="34" charset="0"/>
                <a:cs typeface="Arial" panose="020B0604020202020204" pitchFamily="34" charset="0"/>
              </a:rPr>
              <a:t>Verschil perceptie van kleur op scherm en in drukwerk</a:t>
            </a:r>
          </a:p>
          <a:p>
            <a:pPr marL="0" lvl="0" indent="0">
              <a:buNone/>
            </a:pPr>
            <a:endParaRPr lang="nl-NL" sz="2800">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35602708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err="1">
                <a:latin typeface="Arial Black" panose="020B0A04020102020204" pitchFamily="34" charset="0"/>
                <a:cs typeface="Arial" panose="020B0604020202020204" pitchFamily="34" charset="0"/>
              </a:rPr>
              <a:t>Voorbeeld</a:t>
            </a:r>
            <a:r>
              <a:rPr lang="en-US" sz="4000">
                <a:latin typeface="Arial Black" panose="020B0A04020102020204" pitchFamily="34" charset="0"/>
                <a:cs typeface="Arial" panose="020B0604020202020204" pitchFamily="34" charset="0"/>
              </a:rPr>
              <a:t> 1: </a:t>
            </a:r>
            <a:r>
              <a:rPr lang="en-US" sz="4000" err="1">
                <a:latin typeface="Arial Black" panose="020B0A04020102020204" pitchFamily="34" charset="0"/>
                <a:cs typeface="Arial" panose="020B0604020202020204" pitchFamily="34" charset="0"/>
              </a:rPr>
              <a:t>slecht</a:t>
            </a:r>
            <a:r>
              <a:rPr lang="en-US" sz="4000">
                <a:latin typeface="Arial Black" panose="020B0A04020102020204" pitchFamily="34" charset="0"/>
                <a:cs typeface="Arial" panose="020B0604020202020204" pitchFamily="34" charset="0"/>
              </a:rPr>
              <a:t> contrast</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pic>
        <p:nvPicPr>
          <p:cNvPr id="5" name="Picture 9">
            <a:extLst>
              <a:ext uri="{FF2B5EF4-FFF2-40B4-BE49-F238E27FC236}">
                <a16:creationId xmlns:a16="http://schemas.microsoft.com/office/drawing/2014/main" id="{BF6109D6-AB43-4016-85A0-2323AAD4DFDA}"/>
              </a:ext>
              <a:ext uri="{C183D7F6-B498-43B3-948B-1728B52AA6E4}">
                <adec:decorative xmlns:adec="http://schemas.microsoft.com/office/drawing/2017/decorative" val="1"/>
              </a:ext>
            </a:extLst>
          </p:cNvPr>
          <p:cNvPicPr/>
          <p:nvPr/>
        </p:nvPicPr>
        <p:blipFill>
          <a:blip r:embed="rId4">
            <a:extLst>
              <a:ext uri="{28A0092B-C50C-407E-A947-70E740481C1C}">
                <a14:useLocalDpi xmlns:a14="http://schemas.microsoft.com/office/drawing/2010/main" val="0"/>
              </a:ext>
            </a:extLst>
          </a:blip>
          <a:stretch>
            <a:fillRect/>
          </a:stretch>
        </p:blipFill>
        <p:spPr>
          <a:xfrm>
            <a:off x="221673" y="2260289"/>
            <a:ext cx="2772093" cy="4009366"/>
          </a:xfrm>
          <a:prstGeom prst="rect">
            <a:avLst/>
          </a:prstGeom>
        </p:spPr>
      </p:pic>
      <p:pic>
        <p:nvPicPr>
          <p:cNvPr id="6" name="Picture 10" descr="Page with a bright red sample text over an intense blue background">
            <a:extLst>
              <a:ext uri="{FF2B5EF4-FFF2-40B4-BE49-F238E27FC236}">
                <a16:creationId xmlns:a16="http://schemas.microsoft.com/office/drawing/2014/main" id="{7161A57C-8BE2-4858-A68F-5FCAE1C205AD}"/>
              </a:ext>
            </a:extLst>
          </p:cNvPr>
          <p:cNvPicPr/>
          <p:nvPr/>
        </p:nvPicPr>
        <p:blipFill>
          <a:blip r:embed="rId5">
            <a:extLst>
              <a:ext uri="{28A0092B-C50C-407E-A947-70E740481C1C}">
                <a14:useLocalDpi xmlns:a14="http://schemas.microsoft.com/office/drawing/2010/main" val="0"/>
              </a:ext>
            </a:extLst>
          </a:blip>
          <a:stretch>
            <a:fillRect/>
          </a:stretch>
        </p:blipFill>
        <p:spPr>
          <a:xfrm>
            <a:off x="3266755" y="2260288"/>
            <a:ext cx="2772093" cy="4047061"/>
          </a:xfrm>
          <a:prstGeom prst="rect">
            <a:avLst/>
          </a:prstGeom>
        </p:spPr>
      </p:pic>
      <p:pic>
        <p:nvPicPr>
          <p:cNvPr id="7" name="Picture 10">
            <a:extLst>
              <a:ext uri="{FF2B5EF4-FFF2-40B4-BE49-F238E27FC236}">
                <a16:creationId xmlns:a16="http://schemas.microsoft.com/office/drawing/2014/main" id="{AB999F64-9EC8-4E6E-A281-606A220ACE51}"/>
              </a:ext>
              <a:ext uri="{C183D7F6-B498-43B3-948B-1728B52AA6E4}">
                <adec:decorative xmlns:adec="http://schemas.microsoft.com/office/drawing/2017/decorative" val="1"/>
              </a:ext>
            </a:extLst>
          </p:cNvPr>
          <p:cNvPicPr/>
          <p:nvPr/>
        </p:nvPicPr>
        <p:blipFill>
          <a:blip r:embed="rId6">
            <a:extLst>
              <a:ext uri="{28A0092B-C50C-407E-A947-70E740481C1C}">
                <a14:useLocalDpi xmlns:a14="http://schemas.microsoft.com/office/drawing/2010/main" val="0"/>
              </a:ext>
            </a:extLst>
          </a:blip>
          <a:stretch>
            <a:fillRect/>
          </a:stretch>
        </p:blipFill>
        <p:spPr>
          <a:xfrm>
            <a:off x="6248078" y="2260287"/>
            <a:ext cx="2772093" cy="4047061"/>
          </a:xfrm>
          <a:prstGeom prst="rect">
            <a:avLst/>
          </a:prstGeom>
        </p:spPr>
      </p:pic>
      <p:pic>
        <p:nvPicPr>
          <p:cNvPr id="8" name="Picture 4">
            <a:extLst>
              <a:ext uri="{FF2B5EF4-FFF2-40B4-BE49-F238E27FC236}">
                <a16:creationId xmlns:a16="http://schemas.microsoft.com/office/drawing/2014/main" id="{075BC012-CD38-41C0-AB9F-A9D3381569F6}"/>
              </a:ext>
              <a:ext uri="{C183D7F6-B498-43B3-948B-1728B52AA6E4}">
                <adec:decorative xmlns:adec="http://schemas.microsoft.com/office/drawing/2017/decorative" val="1"/>
              </a:ext>
            </a:extLst>
          </p:cNvPr>
          <p:cNvPicPr/>
          <p:nvPr/>
        </p:nvPicPr>
        <p:blipFill>
          <a:blip r:embed="rId7">
            <a:extLst>
              <a:ext uri="{28A0092B-C50C-407E-A947-70E740481C1C}">
                <a14:useLocalDpi xmlns:a14="http://schemas.microsoft.com/office/drawing/2010/main" val="0"/>
              </a:ext>
            </a:extLst>
          </a:blip>
          <a:stretch>
            <a:fillRect/>
          </a:stretch>
        </p:blipFill>
        <p:spPr>
          <a:xfrm>
            <a:off x="9200825" y="2260287"/>
            <a:ext cx="2772093" cy="4047061"/>
          </a:xfrm>
          <a:prstGeom prst="rect">
            <a:avLst/>
          </a:prstGeom>
        </p:spPr>
      </p:pic>
    </p:spTree>
    <p:extLst>
      <p:ext uri="{BB962C8B-B14F-4D97-AF65-F5344CB8AC3E}">
        <p14:creationId xmlns:p14="http://schemas.microsoft.com/office/powerpoint/2010/main" val="34757475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err="1">
                <a:latin typeface="Arial Black" panose="020B0A04020102020204" pitchFamily="34" charset="0"/>
                <a:cs typeface="Arial" panose="020B0604020202020204" pitchFamily="34" charset="0"/>
              </a:rPr>
              <a:t>Voorbeeld</a:t>
            </a:r>
            <a:r>
              <a:rPr lang="en-US" sz="4000">
                <a:latin typeface="Arial Black" panose="020B0A04020102020204" pitchFamily="34" charset="0"/>
                <a:cs typeface="Arial" panose="020B0604020202020204" pitchFamily="34" charset="0"/>
              </a:rPr>
              <a:t> 2: </a:t>
            </a:r>
            <a:r>
              <a:rPr lang="en-US" sz="4000" err="1">
                <a:latin typeface="Arial Black" panose="020B0A04020102020204" pitchFamily="34" charset="0"/>
                <a:cs typeface="Arial" panose="020B0604020202020204" pitchFamily="34" charset="0"/>
              </a:rPr>
              <a:t>goed</a:t>
            </a:r>
            <a:r>
              <a:rPr lang="en-US" sz="4000">
                <a:latin typeface="Arial Black" panose="020B0A04020102020204" pitchFamily="34" charset="0"/>
                <a:cs typeface="Arial" panose="020B0604020202020204" pitchFamily="34" charset="0"/>
              </a:rPr>
              <a:t> contrast</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pic>
        <p:nvPicPr>
          <p:cNvPr id="9" name="Picture 16">
            <a:extLst>
              <a:ext uri="{FF2B5EF4-FFF2-40B4-BE49-F238E27FC236}">
                <a16:creationId xmlns:a16="http://schemas.microsoft.com/office/drawing/2014/main" id="{54BE759C-AC42-4E70-92F7-27FEC4D705E4}"/>
              </a:ext>
              <a:ext uri="{C183D7F6-B498-43B3-948B-1728B52AA6E4}">
                <adec:decorative xmlns:adec="http://schemas.microsoft.com/office/drawing/2017/decorative" val="1"/>
              </a:ext>
            </a:extLst>
          </p:cNvPr>
          <p:cNvPicPr/>
          <p:nvPr/>
        </p:nvPicPr>
        <p:blipFill>
          <a:blip r:embed="rId4">
            <a:extLst>
              <a:ext uri="{28A0092B-C50C-407E-A947-70E740481C1C}">
                <a14:useLocalDpi xmlns:a14="http://schemas.microsoft.com/office/drawing/2010/main" val="0"/>
              </a:ext>
            </a:extLst>
          </a:blip>
          <a:stretch>
            <a:fillRect/>
          </a:stretch>
        </p:blipFill>
        <p:spPr>
          <a:xfrm>
            <a:off x="723715" y="1687182"/>
            <a:ext cx="3119623" cy="4385004"/>
          </a:xfrm>
          <a:prstGeom prst="rect">
            <a:avLst/>
          </a:prstGeom>
        </p:spPr>
      </p:pic>
      <p:pic>
        <p:nvPicPr>
          <p:cNvPr id="10" name="Picture 11">
            <a:extLst>
              <a:ext uri="{FF2B5EF4-FFF2-40B4-BE49-F238E27FC236}">
                <a16:creationId xmlns:a16="http://schemas.microsoft.com/office/drawing/2014/main" id="{B51B5BD8-2501-4E58-A300-AD2C30EF74FC}"/>
              </a:ext>
              <a:ext uri="{C183D7F6-B498-43B3-948B-1728B52AA6E4}">
                <adec:decorative xmlns:adec="http://schemas.microsoft.com/office/drawing/2017/decorative" val="1"/>
              </a:ext>
            </a:extLst>
          </p:cNvPr>
          <p:cNvPicPr/>
          <p:nvPr/>
        </p:nvPicPr>
        <p:blipFill>
          <a:blip r:embed="rId5">
            <a:extLst>
              <a:ext uri="{28A0092B-C50C-407E-A947-70E740481C1C}">
                <a14:useLocalDpi xmlns:a14="http://schemas.microsoft.com/office/drawing/2010/main" val="0"/>
              </a:ext>
            </a:extLst>
          </a:blip>
          <a:stretch>
            <a:fillRect/>
          </a:stretch>
        </p:blipFill>
        <p:spPr>
          <a:xfrm>
            <a:off x="4922649" y="1687183"/>
            <a:ext cx="2984183" cy="4385003"/>
          </a:xfrm>
          <a:prstGeom prst="rect">
            <a:avLst/>
          </a:prstGeom>
        </p:spPr>
      </p:pic>
      <p:sp>
        <p:nvSpPr>
          <p:cNvPr id="11" name="Tekstvak 10">
            <a:extLst>
              <a:ext uri="{FF2B5EF4-FFF2-40B4-BE49-F238E27FC236}">
                <a16:creationId xmlns:a16="http://schemas.microsoft.com/office/drawing/2014/main" id="{8EAB5EB9-3F04-4663-8088-3D53189F9F24}"/>
              </a:ext>
            </a:extLst>
          </p:cNvPr>
          <p:cNvSpPr txBox="1"/>
          <p:nvPr/>
        </p:nvSpPr>
        <p:spPr>
          <a:xfrm>
            <a:off x="723715" y="6286497"/>
            <a:ext cx="3448235" cy="369332"/>
          </a:xfrm>
          <a:prstGeom prst="rect">
            <a:avLst/>
          </a:prstGeom>
          <a:noFill/>
        </p:spPr>
        <p:txBody>
          <a:bodyPr wrap="square" rtlCol="0">
            <a:spAutoFit/>
          </a:bodyPr>
          <a:lstStyle/>
          <a:p>
            <a:r>
              <a:rPr lang="nl-NL"/>
              <a:t>Zwarte tekst op crème achtergrond</a:t>
            </a:r>
          </a:p>
        </p:txBody>
      </p:sp>
      <p:sp>
        <p:nvSpPr>
          <p:cNvPr id="12" name="Tekstvak 11">
            <a:extLst>
              <a:ext uri="{FF2B5EF4-FFF2-40B4-BE49-F238E27FC236}">
                <a16:creationId xmlns:a16="http://schemas.microsoft.com/office/drawing/2014/main" id="{F9A9A446-AFC8-48E6-9DE3-487611231B7C}"/>
              </a:ext>
            </a:extLst>
          </p:cNvPr>
          <p:cNvSpPr txBox="1"/>
          <p:nvPr/>
        </p:nvSpPr>
        <p:spPr>
          <a:xfrm>
            <a:off x="4922649" y="6253026"/>
            <a:ext cx="3448235" cy="369332"/>
          </a:xfrm>
          <a:prstGeom prst="rect">
            <a:avLst/>
          </a:prstGeom>
          <a:noFill/>
        </p:spPr>
        <p:txBody>
          <a:bodyPr wrap="square" rtlCol="0">
            <a:spAutoFit/>
          </a:bodyPr>
          <a:lstStyle/>
          <a:p>
            <a:r>
              <a:rPr lang="nl-NL"/>
              <a:t>Zwarte tekst op witte achtergrond</a:t>
            </a:r>
          </a:p>
        </p:txBody>
      </p:sp>
    </p:spTree>
    <p:extLst>
      <p:ext uri="{BB962C8B-B14F-4D97-AF65-F5344CB8AC3E}">
        <p14:creationId xmlns:p14="http://schemas.microsoft.com/office/powerpoint/2010/main" val="6088695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err="1">
                <a:latin typeface="Arial Black" panose="020B0A04020102020204" pitchFamily="34" charset="0"/>
                <a:cs typeface="Arial" panose="020B0604020202020204" pitchFamily="34" charset="0"/>
              </a:rPr>
              <a:t>Voorbeeld</a:t>
            </a:r>
            <a:r>
              <a:rPr lang="en-US" sz="4000">
                <a:latin typeface="Arial Black" panose="020B0A04020102020204" pitchFamily="34" charset="0"/>
                <a:cs typeface="Arial" panose="020B0604020202020204" pitchFamily="34" charset="0"/>
              </a:rPr>
              <a:t> 3: </a:t>
            </a:r>
            <a:r>
              <a:rPr lang="en-US" sz="4000" err="1">
                <a:latin typeface="Arial Black" panose="020B0A04020102020204" pitchFamily="34" charset="0"/>
                <a:cs typeface="Arial" panose="020B0604020202020204" pitchFamily="34" charset="0"/>
              </a:rPr>
              <a:t>slecht</a:t>
            </a:r>
            <a:r>
              <a:rPr lang="en-US" sz="4000">
                <a:latin typeface="Arial Black" panose="020B0A04020102020204" pitchFamily="34" charset="0"/>
                <a:cs typeface="Arial" panose="020B0604020202020204" pitchFamily="34" charset="0"/>
              </a:rPr>
              <a:t> </a:t>
            </a:r>
            <a:r>
              <a:rPr lang="en-US" sz="4000" err="1">
                <a:latin typeface="Arial Black" panose="020B0A04020102020204" pitchFamily="34" charset="0"/>
                <a:cs typeface="Arial" panose="020B0604020202020204" pitchFamily="34" charset="0"/>
              </a:rPr>
              <a:t>en</a:t>
            </a:r>
            <a:r>
              <a:rPr lang="en-US" sz="4000">
                <a:latin typeface="Arial Black" panose="020B0A04020102020204" pitchFamily="34" charset="0"/>
                <a:cs typeface="Arial" panose="020B0604020202020204" pitchFamily="34" charset="0"/>
              </a:rPr>
              <a:t> goed</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pic>
        <p:nvPicPr>
          <p:cNvPr id="9" name="Picture 14">
            <a:extLst>
              <a:ext uri="{FF2B5EF4-FFF2-40B4-BE49-F238E27FC236}">
                <a16:creationId xmlns:a16="http://schemas.microsoft.com/office/drawing/2014/main" id="{DE46D21F-A54B-4ED9-BA18-09200BDD7DA0}"/>
              </a:ext>
              <a:ext uri="{C183D7F6-B498-43B3-948B-1728B52AA6E4}">
                <adec:decorative xmlns:adec="http://schemas.microsoft.com/office/drawing/2017/decorative" val="1"/>
              </a:ext>
            </a:extLst>
          </p:cNvPr>
          <p:cNvPicPr/>
          <p:nvPr/>
        </p:nvPicPr>
        <p:blipFill>
          <a:blip r:embed="rId4">
            <a:extLst>
              <a:ext uri="{28A0092B-C50C-407E-A947-70E740481C1C}">
                <a14:useLocalDpi xmlns:a14="http://schemas.microsoft.com/office/drawing/2010/main" val="0"/>
              </a:ext>
            </a:extLst>
          </a:blip>
          <a:stretch>
            <a:fillRect/>
          </a:stretch>
        </p:blipFill>
        <p:spPr>
          <a:xfrm>
            <a:off x="723715" y="1588708"/>
            <a:ext cx="3032443" cy="4261863"/>
          </a:xfrm>
          <a:prstGeom prst="rect">
            <a:avLst/>
          </a:prstGeom>
        </p:spPr>
      </p:pic>
      <p:pic>
        <p:nvPicPr>
          <p:cNvPr id="12" name="Picture 15">
            <a:extLst>
              <a:ext uri="{FF2B5EF4-FFF2-40B4-BE49-F238E27FC236}">
                <a16:creationId xmlns:a16="http://schemas.microsoft.com/office/drawing/2014/main" id="{C3B88D83-5123-4983-9593-28814E632A40}"/>
              </a:ext>
              <a:ext uri="{C183D7F6-B498-43B3-948B-1728B52AA6E4}">
                <adec:decorative xmlns:adec="http://schemas.microsoft.com/office/drawing/2017/decorative" val="1"/>
              </a:ext>
            </a:extLst>
          </p:cNvPr>
          <p:cNvPicPr/>
          <p:nvPr/>
        </p:nvPicPr>
        <p:blipFill>
          <a:blip r:embed="rId5">
            <a:extLst>
              <a:ext uri="{28A0092B-C50C-407E-A947-70E740481C1C}">
                <a14:useLocalDpi xmlns:a14="http://schemas.microsoft.com/office/drawing/2010/main" val="0"/>
              </a:ext>
            </a:extLst>
          </a:blip>
          <a:stretch>
            <a:fillRect/>
          </a:stretch>
        </p:blipFill>
        <p:spPr>
          <a:xfrm>
            <a:off x="4716499" y="1588708"/>
            <a:ext cx="3261043" cy="4261863"/>
          </a:xfrm>
          <a:prstGeom prst="rect">
            <a:avLst/>
          </a:prstGeom>
        </p:spPr>
      </p:pic>
      <p:sp>
        <p:nvSpPr>
          <p:cNvPr id="13" name="Tekstvak 12">
            <a:extLst>
              <a:ext uri="{FF2B5EF4-FFF2-40B4-BE49-F238E27FC236}">
                <a16:creationId xmlns:a16="http://schemas.microsoft.com/office/drawing/2014/main" id="{30574D48-66B2-4061-8C87-4C52C411EAAC}"/>
              </a:ext>
            </a:extLst>
          </p:cNvPr>
          <p:cNvSpPr txBox="1"/>
          <p:nvPr/>
        </p:nvSpPr>
        <p:spPr>
          <a:xfrm>
            <a:off x="723715" y="6286497"/>
            <a:ext cx="3448235" cy="369332"/>
          </a:xfrm>
          <a:prstGeom prst="rect">
            <a:avLst/>
          </a:prstGeom>
          <a:noFill/>
        </p:spPr>
        <p:txBody>
          <a:bodyPr wrap="square" rtlCol="0">
            <a:spAutoFit/>
          </a:bodyPr>
          <a:lstStyle/>
          <a:p>
            <a:r>
              <a:rPr lang="nl-NL"/>
              <a:t>Slecht voorbeeld</a:t>
            </a:r>
          </a:p>
        </p:txBody>
      </p:sp>
      <p:sp>
        <p:nvSpPr>
          <p:cNvPr id="14" name="Tekstvak 13">
            <a:extLst>
              <a:ext uri="{FF2B5EF4-FFF2-40B4-BE49-F238E27FC236}">
                <a16:creationId xmlns:a16="http://schemas.microsoft.com/office/drawing/2014/main" id="{176DE09B-AD82-448B-9BDA-5657538A2F2C}"/>
              </a:ext>
            </a:extLst>
          </p:cNvPr>
          <p:cNvSpPr txBox="1"/>
          <p:nvPr/>
        </p:nvSpPr>
        <p:spPr>
          <a:xfrm>
            <a:off x="4716499" y="6190895"/>
            <a:ext cx="3448235" cy="369332"/>
          </a:xfrm>
          <a:prstGeom prst="rect">
            <a:avLst/>
          </a:prstGeom>
          <a:noFill/>
        </p:spPr>
        <p:txBody>
          <a:bodyPr wrap="square" rtlCol="0">
            <a:spAutoFit/>
          </a:bodyPr>
          <a:lstStyle/>
          <a:p>
            <a:r>
              <a:rPr lang="nl-NL"/>
              <a:t>goed voorbeeld </a:t>
            </a:r>
          </a:p>
        </p:txBody>
      </p:sp>
    </p:spTree>
    <p:extLst>
      <p:ext uri="{BB962C8B-B14F-4D97-AF65-F5344CB8AC3E}">
        <p14:creationId xmlns:p14="http://schemas.microsoft.com/office/powerpoint/2010/main" val="26133210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err="1">
                <a:latin typeface="Arial Black" panose="020B0A04020102020204" pitchFamily="34" charset="0"/>
                <a:cs typeface="Arial" panose="020B0604020202020204" pitchFamily="34" charset="0"/>
              </a:rPr>
              <a:t>Voorbeeld</a:t>
            </a:r>
            <a:r>
              <a:rPr lang="en-US" sz="4000">
                <a:latin typeface="Arial Black" panose="020B0A04020102020204" pitchFamily="34" charset="0"/>
                <a:cs typeface="Arial" panose="020B0604020202020204" pitchFamily="34" charset="0"/>
              </a:rPr>
              <a:t> 4: </a:t>
            </a:r>
            <a:r>
              <a:rPr lang="en-US" sz="4000" err="1">
                <a:latin typeface="Arial Black" panose="020B0A04020102020204" pitchFamily="34" charset="0"/>
                <a:cs typeface="Arial" panose="020B0604020202020204" pitchFamily="34" charset="0"/>
              </a:rPr>
              <a:t>slecht</a:t>
            </a:r>
            <a:r>
              <a:rPr lang="en-US" sz="4000">
                <a:latin typeface="Arial Black" panose="020B0A04020102020204" pitchFamily="34" charset="0"/>
                <a:cs typeface="Arial" panose="020B0604020202020204" pitchFamily="34" charset="0"/>
              </a:rPr>
              <a:t> </a:t>
            </a:r>
            <a:r>
              <a:rPr lang="en-US" sz="4000" err="1">
                <a:latin typeface="Arial Black" panose="020B0A04020102020204" pitchFamily="34" charset="0"/>
                <a:cs typeface="Arial" panose="020B0604020202020204" pitchFamily="34" charset="0"/>
              </a:rPr>
              <a:t>en</a:t>
            </a:r>
            <a:r>
              <a:rPr lang="en-US" sz="4000">
                <a:latin typeface="Arial Black" panose="020B0A04020102020204" pitchFamily="34" charset="0"/>
                <a:cs typeface="Arial" panose="020B0604020202020204" pitchFamily="34" charset="0"/>
              </a:rPr>
              <a:t> goed</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pic>
        <p:nvPicPr>
          <p:cNvPr id="6" name="Image 10">
            <a:extLst>
              <a:ext uri="{FF2B5EF4-FFF2-40B4-BE49-F238E27FC236}">
                <a16:creationId xmlns:a16="http://schemas.microsoft.com/office/drawing/2014/main" id="{A537B512-0718-4829-AF29-153DDCA98678}"/>
              </a:ext>
              <a:ext uri="{C183D7F6-B498-43B3-948B-1728B52AA6E4}">
                <adec:decorative xmlns:adec="http://schemas.microsoft.com/office/drawing/2017/decorative" val="1"/>
              </a:ext>
            </a:extLst>
          </p:cNvPr>
          <p:cNvPicPr/>
          <p:nvPr/>
        </p:nvPicPr>
        <p:blipFill>
          <a:blip r:embed="rId4">
            <a:extLst>
              <a:ext uri="{28A0092B-C50C-407E-A947-70E740481C1C}">
                <a14:useLocalDpi xmlns:a14="http://schemas.microsoft.com/office/drawing/2010/main" val="0"/>
              </a:ext>
            </a:extLst>
          </a:blip>
          <a:stretch>
            <a:fillRect/>
          </a:stretch>
        </p:blipFill>
        <p:spPr>
          <a:xfrm>
            <a:off x="1024698" y="1687183"/>
            <a:ext cx="4347401" cy="2408819"/>
          </a:xfrm>
          <a:prstGeom prst="rect">
            <a:avLst/>
          </a:prstGeom>
        </p:spPr>
      </p:pic>
      <p:pic>
        <p:nvPicPr>
          <p:cNvPr id="7" name="Image 11">
            <a:extLst>
              <a:ext uri="{FF2B5EF4-FFF2-40B4-BE49-F238E27FC236}">
                <a16:creationId xmlns:a16="http://schemas.microsoft.com/office/drawing/2014/main" id="{AF467545-CBC0-452A-A329-6ADDD222CE1E}"/>
              </a:ext>
              <a:ext uri="{C183D7F6-B498-43B3-948B-1728B52AA6E4}">
                <adec:decorative xmlns:adec="http://schemas.microsoft.com/office/drawing/2017/decorative" val="1"/>
              </a:ext>
            </a:extLst>
          </p:cNvPr>
          <p:cNvPicPr/>
          <p:nvPr/>
        </p:nvPicPr>
        <p:blipFill>
          <a:blip r:embed="rId5">
            <a:extLst>
              <a:ext uri="{28A0092B-C50C-407E-A947-70E740481C1C}">
                <a14:useLocalDpi xmlns:a14="http://schemas.microsoft.com/office/drawing/2010/main" val="0"/>
              </a:ext>
            </a:extLst>
          </a:blip>
          <a:stretch>
            <a:fillRect/>
          </a:stretch>
        </p:blipFill>
        <p:spPr>
          <a:xfrm>
            <a:off x="7532881" y="4096003"/>
            <a:ext cx="3634419" cy="2270454"/>
          </a:xfrm>
          <a:prstGeom prst="rect">
            <a:avLst/>
          </a:prstGeom>
        </p:spPr>
      </p:pic>
      <p:pic>
        <p:nvPicPr>
          <p:cNvPr id="8" name="Image 1">
            <a:extLst>
              <a:ext uri="{FF2B5EF4-FFF2-40B4-BE49-F238E27FC236}">
                <a16:creationId xmlns:a16="http://schemas.microsoft.com/office/drawing/2014/main" id="{E2762D0C-860B-4F83-8A0E-F83AE266A2D8}"/>
              </a:ext>
              <a:ext uri="{C183D7F6-B498-43B3-948B-1728B52AA6E4}">
                <adec:decorative xmlns:adec="http://schemas.microsoft.com/office/drawing/2017/decorative" val="1"/>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7532882" y="1631780"/>
            <a:ext cx="3634419" cy="2270454"/>
          </a:xfrm>
          <a:prstGeom prst="rect">
            <a:avLst/>
          </a:prstGeom>
        </p:spPr>
      </p:pic>
    </p:spTree>
    <p:extLst>
      <p:ext uri="{BB962C8B-B14F-4D97-AF65-F5344CB8AC3E}">
        <p14:creationId xmlns:p14="http://schemas.microsoft.com/office/powerpoint/2010/main" val="42276146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err="1">
                <a:latin typeface="Arial Black" panose="020B0A04020102020204" pitchFamily="34" charset="0"/>
                <a:cs typeface="Arial" panose="020B0604020202020204" pitchFamily="34" charset="0"/>
              </a:rPr>
              <a:t>Voorbeeld</a:t>
            </a:r>
            <a:r>
              <a:rPr lang="en-US" sz="4000">
                <a:latin typeface="Arial Black" panose="020B0A04020102020204" pitchFamily="34" charset="0"/>
                <a:cs typeface="Arial" panose="020B0604020202020204" pitchFamily="34" charset="0"/>
              </a:rPr>
              <a:t> 5: </a:t>
            </a:r>
            <a:r>
              <a:rPr lang="en-US" sz="4000" err="1">
                <a:latin typeface="Arial Black" panose="020B0A04020102020204" pitchFamily="34" charset="0"/>
                <a:cs typeface="Arial" panose="020B0604020202020204" pitchFamily="34" charset="0"/>
              </a:rPr>
              <a:t>slecht</a:t>
            </a:r>
            <a:r>
              <a:rPr lang="en-US" sz="4000">
                <a:latin typeface="Arial Black" panose="020B0A04020102020204" pitchFamily="34" charset="0"/>
                <a:cs typeface="Arial" panose="020B0604020202020204" pitchFamily="34" charset="0"/>
              </a:rPr>
              <a:t> </a:t>
            </a:r>
            <a:r>
              <a:rPr lang="en-US" sz="4000" err="1">
                <a:latin typeface="Arial Black" panose="020B0A04020102020204" pitchFamily="34" charset="0"/>
                <a:cs typeface="Arial" panose="020B0604020202020204" pitchFamily="34" charset="0"/>
              </a:rPr>
              <a:t>en</a:t>
            </a:r>
            <a:r>
              <a:rPr lang="en-US" sz="4000">
                <a:latin typeface="Arial Black" panose="020B0A04020102020204" pitchFamily="34" charset="0"/>
                <a:cs typeface="Arial" panose="020B0604020202020204" pitchFamily="34" charset="0"/>
              </a:rPr>
              <a:t> goed</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pic>
        <p:nvPicPr>
          <p:cNvPr id="9" name="Afbeelding 8">
            <a:extLst>
              <a:ext uri="{FF2B5EF4-FFF2-40B4-BE49-F238E27FC236}">
                <a16:creationId xmlns:a16="http://schemas.microsoft.com/office/drawing/2014/main" id="{B4CADD33-3583-4EB9-AD98-58E775271F5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5438" y="1834615"/>
            <a:ext cx="11026487" cy="3680360"/>
          </a:xfrm>
          <a:prstGeom prst="rect">
            <a:avLst/>
          </a:prstGeom>
        </p:spPr>
      </p:pic>
    </p:spTree>
    <p:extLst>
      <p:ext uri="{BB962C8B-B14F-4D97-AF65-F5344CB8AC3E}">
        <p14:creationId xmlns:p14="http://schemas.microsoft.com/office/powerpoint/2010/main" val="787208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descr="Introductie toegankelijkheid&#10;"/>
          <p:cNvSpPr>
            <a:spLocks noGrp="1"/>
          </p:cNvSpPr>
          <p:nvPr>
            <p:ph type="title" idx="4294967295"/>
          </p:nvPr>
        </p:nvSpPr>
        <p:spPr>
          <a:xfrm>
            <a:off x="600076" y="2028826"/>
            <a:ext cx="4494438" cy="287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sz="3600">
                <a:latin typeface="Arial Black" panose="020B0A04020102020204" pitchFamily="34" charset="0"/>
                <a:ea typeface="+mn-ea"/>
                <a:cs typeface="+mn-cs"/>
              </a:rPr>
              <a:t>workshop</a:t>
            </a:r>
            <a:r>
              <a:rPr kumimoji="0" lang="nl-NL" sz="3600" b="0" i="0" u="none" strike="noStrike" kern="1200" cap="none" spc="0" normalizeH="0" baseline="0" noProof="0">
                <a:ln>
                  <a:noFill/>
                </a:ln>
                <a:solidFill>
                  <a:schemeClr val="tx1"/>
                </a:solidFill>
                <a:effectLst/>
                <a:uLnTx/>
                <a:uFillTx/>
                <a:latin typeface="Arial Black" panose="020B0A04020102020204" pitchFamily="34" charset="0"/>
                <a:ea typeface="+mn-ea"/>
                <a:cs typeface="+mn-cs"/>
              </a:rPr>
              <a:t> 2a:</a:t>
            </a:r>
            <a:br>
              <a:rPr kumimoji="0" lang="nl-NL" sz="3600" b="0" i="0" u="none" strike="noStrike" kern="1200" cap="none" spc="0" normalizeH="0" baseline="0" noProof="0">
                <a:ln>
                  <a:noFill/>
                </a:ln>
                <a:solidFill>
                  <a:schemeClr val="tx1"/>
                </a:solidFill>
                <a:effectLst/>
                <a:uLnTx/>
                <a:uFillTx/>
                <a:latin typeface="Arial Black" panose="020B0A04020102020204" pitchFamily="34" charset="0"/>
                <a:ea typeface="+mn-ea"/>
                <a:cs typeface="+mn-cs"/>
              </a:rPr>
            </a:br>
            <a:br>
              <a:rPr kumimoji="0" lang="nl-NL" sz="3600" b="0" i="0" u="none" strike="noStrike" kern="1200" cap="none" spc="0" normalizeH="0" baseline="0" noProof="0">
                <a:ln>
                  <a:noFill/>
                </a:ln>
                <a:solidFill>
                  <a:schemeClr val="tx1"/>
                </a:solidFill>
                <a:effectLst/>
                <a:uLnTx/>
                <a:uFillTx/>
                <a:latin typeface="Arial Black" panose="020B0A04020102020204" pitchFamily="34" charset="0"/>
                <a:ea typeface="+mn-ea"/>
                <a:cs typeface="+mn-cs"/>
              </a:rPr>
            </a:br>
            <a:r>
              <a:rPr kumimoji="0" lang="nl-NL" sz="3600" b="0" i="0" u="none" strike="noStrike" kern="1200" cap="none" spc="0" normalizeH="0" baseline="0" noProof="0">
                <a:ln>
                  <a:noFill/>
                </a:ln>
                <a:solidFill>
                  <a:schemeClr val="tx1"/>
                </a:solidFill>
                <a:effectLst/>
                <a:uLnTx/>
                <a:uFillTx/>
                <a:latin typeface="Arial Black" panose="020B0A04020102020204" pitchFamily="34" charset="0"/>
                <a:ea typeface="+mn-ea"/>
                <a:cs typeface="+mn-cs"/>
              </a:rPr>
              <a:t>basiskennis en</a:t>
            </a:r>
            <a:br>
              <a:rPr kumimoji="0" lang="nl-NL" sz="3600" b="0" i="0" u="none" strike="noStrike" kern="1200" cap="none" spc="0" normalizeH="0" baseline="0" noProof="0">
                <a:ln>
                  <a:noFill/>
                </a:ln>
                <a:solidFill>
                  <a:schemeClr val="tx1"/>
                </a:solidFill>
                <a:effectLst/>
                <a:uLnTx/>
                <a:uFillTx/>
                <a:latin typeface="Arial Black" panose="020B0A04020102020204" pitchFamily="34" charset="0"/>
                <a:ea typeface="+mn-ea"/>
                <a:cs typeface="+mn-cs"/>
              </a:rPr>
            </a:br>
            <a:r>
              <a:rPr kumimoji="0" lang="nl-NL" sz="3600" b="0" i="0" u="none" strike="noStrike" kern="1200" cap="none" spc="0" normalizeH="0" baseline="0" noProof="0">
                <a:ln>
                  <a:noFill/>
                </a:ln>
                <a:solidFill>
                  <a:schemeClr val="tx1"/>
                </a:solidFill>
                <a:effectLst/>
                <a:uLnTx/>
                <a:uFillTx/>
                <a:latin typeface="Arial Black" panose="020B0A04020102020204" pitchFamily="34" charset="0"/>
                <a:ea typeface="+mn-ea"/>
                <a:cs typeface="+mn-cs"/>
              </a:rPr>
              <a:t>- vaardigheden</a:t>
            </a:r>
            <a:br>
              <a:rPr kumimoji="0" lang="nl-NL" sz="3600" b="0" i="0" u="none" strike="noStrike" kern="1200" cap="none" spc="0" normalizeH="0" baseline="0" noProof="0">
                <a:ln>
                  <a:noFill/>
                </a:ln>
                <a:solidFill>
                  <a:schemeClr val="tx1"/>
                </a:solidFill>
                <a:effectLst/>
                <a:uLnTx/>
                <a:uFillTx/>
                <a:latin typeface="Arial Black" panose="020B0A04020102020204" pitchFamily="34" charset="0"/>
                <a:ea typeface="+mn-ea"/>
                <a:cs typeface="+mn-cs"/>
              </a:rPr>
            </a:br>
            <a:endParaRPr kumimoji="0" lang="nl-NL" sz="2400" b="0" i="0" u="none" strike="noStrike" kern="1200" cap="none" spc="0" normalizeH="0" baseline="0" noProof="0">
              <a:ln>
                <a:noFill/>
              </a:ln>
              <a:solidFill>
                <a:schemeClr val="tx1"/>
              </a:solidFill>
              <a:effectLst/>
              <a:uLnTx/>
              <a:uFillTx/>
              <a:latin typeface="Arial Black" panose="020B0A04020102020204" pitchFamily="34" charset="0"/>
              <a:ea typeface="+mn-ea"/>
              <a:cs typeface="+mn-cs"/>
            </a:endParaRPr>
          </a:p>
        </p:txBody>
      </p:sp>
      <p:sp>
        <p:nvSpPr>
          <p:cNvPr id="4" name="Tijdelijke aanduiding voor tekst 3">
            <a:extLst>
              <a:ext uri="{FF2B5EF4-FFF2-40B4-BE49-F238E27FC236}">
                <a16:creationId xmlns:a16="http://schemas.microsoft.com/office/drawing/2014/main" id="{4CCC822C-D9CE-4055-B5A0-D046FE45F236}"/>
              </a:ext>
            </a:extLst>
          </p:cNvPr>
          <p:cNvSpPr txBox="1">
            <a:spLocks/>
          </p:cNvSpPr>
          <p:nvPr/>
        </p:nvSpPr>
        <p:spPr>
          <a:xfrm>
            <a:off x="5094515" y="1009650"/>
            <a:ext cx="7097486" cy="53638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nl-NL" b="1">
                <a:latin typeface="Arial" panose="020B0604020202020204" pitchFamily="34" charset="0"/>
                <a:cs typeface="Arial" panose="020B0604020202020204" pitchFamily="34" charset="0"/>
              </a:rPr>
              <a:t>theorie: wetgeving en standaarden</a:t>
            </a:r>
          </a:p>
          <a:p>
            <a:pPr lvl="1"/>
            <a:r>
              <a:rPr lang="nl-NL">
                <a:latin typeface="Arial" panose="020B0604020202020204" pitchFamily="34" charset="0"/>
                <a:cs typeface="Arial" panose="020B0604020202020204" pitchFamily="34" charset="0"/>
              </a:rPr>
              <a:t>WCAG 2.1 richtlijnen</a:t>
            </a:r>
          </a:p>
          <a:p>
            <a:pPr marL="514350" indent="-514350">
              <a:buFont typeface="+mj-lt"/>
              <a:buAutoNum type="arabicPeriod"/>
            </a:pPr>
            <a:r>
              <a:rPr lang="nl-NL" b="1">
                <a:latin typeface="Arial" panose="020B0604020202020204" pitchFamily="34" charset="0"/>
                <a:cs typeface="Arial" panose="020B0604020202020204" pitchFamily="34" charset="0"/>
              </a:rPr>
              <a:t>praktijk: richtlijnen</a:t>
            </a:r>
          </a:p>
          <a:p>
            <a:pPr lvl="1"/>
            <a:r>
              <a:rPr lang="nl-NL">
                <a:latin typeface="Arial" panose="020B0604020202020204" pitchFamily="34" charset="0"/>
                <a:cs typeface="Arial" panose="020B0604020202020204" pitchFamily="34" charset="0"/>
              </a:rPr>
              <a:t>paginatitel, gebruik van kleur, leesvolgorde, taalinstelling</a:t>
            </a:r>
          </a:p>
          <a:p>
            <a:pPr marL="514350" indent="-514350">
              <a:buFont typeface="+mj-lt"/>
              <a:buAutoNum type="arabicPeriod"/>
            </a:pPr>
            <a:r>
              <a:rPr lang="nl-NL" b="1">
                <a:latin typeface="Arial" panose="020B0604020202020204" pitchFamily="34" charset="0"/>
                <a:cs typeface="Arial" panose="020B0604020202020204" pitchFamily="34" charset="0"/>
              </a:rPr>
              <a:t>theorie: toegankelijkheid toetsen</a:t>
            </a:r>
          </a:p>
          <a:p>
            <a:pPr lvl="1"/>
            <a:r>
              <a:rPr lang="nl-NL">
                <a:latin typeface="Arial" panose="020B0604020202020204" pitchFamily="34" charset="0"/>
                <a:cs typeface="Arial" panose="020B0604020202020204" pitchFamily="34" charset="0"/>
              </a:rPr>
              <a:t>methodes, verklaringen, tools</a:t>
            </a:r>
          </a:p>
          <a:p>
            <a:pPr marL="514350" indent="-514350">
              <a:buFont typeface="+mj-lt"/>
              <a:buAutoNum type="arabicPeriod"/>
            </a:pPr>
            <a:r>
              <a:rPr lang="nl-NL" b="1">
                <a:latin typeface="Arial" panose="020B0604020202020204" pitchFamily="34" charset="0"/>
                <a:cs typeface="Arial" panose="020B0604020202020204" pitchFamily="34" charset="0"/>
              </a:rPr>
              <a:t>praktijk: richtlijnen</a:t>
            </a:r>
          </a:p>
          <a:p>
            <a:pPr lvl="1"/>
            <a:r>
              <a:rPr lang="nl-NL">
                <a:latin typeface="Arial" panose="020B0604020202020204" pitchFamily="34" charset="0"/>
                <a:cs typeface="Arial" panose="020B0604020202020204" pitchFamily="34" charset="0"/>
              </a:rPr>
              <a:t>contrast, linkteksten, tekstalternatieven</a:t>
            </a:r>
            <a:endParaRPr lang="nl-NL" b="1">
              <a:latin typeface="Arial" panose="020B0604020202020204" pitchFamily="34" charset="0"/>
              <a:cs typeface="Arial" panose="020B0604020202020204" pitchFamily="34" charset="0"/>
            </a:endParaRPr>
          </a:p>
          <a:p>
            <a:pPr lvl="1"/>
            <a:endParaRPr lang="nl-NL">
              <a:latin typeface="Arial" panose="020B0604020202020204" pitchFamily="34" charset="0"/>
              <a:cs typeface="Arial" panose="020B0604020202020204" pitchFamily="34" charset="0"/>
            </a:endParaRPr>
          </a:p>
        </p:txBody>
      </p:sp>
      <p:pic>
        <p:nvPicPr>
          <p:cNvPr id="6" name="Afbeelding 5">
            <a:extLst>
              <a:ext uri="{FF2B5EF4-FFF2-40B4-BE49-F238E27FC236}">
                <a16:creationId xmlns:a16="http://schemas.microsoft.com/office/drawing/2014/main" id="{A809E218-DFBF-4E1A-9E42-3891CCDF0A4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6083164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contrast (10)</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800">
              <a:latin typeface="Arial" panose="020B0604020202020204" pitchFamily="34" charset="0"/>
              <a:cs typeface="Arial" panose="020B0604020202020204" pitchFamily="34" charset="0"/>
            </a:endParaRPr>
          </a:p>
          <a:p>
            <a:pPr marL="0" lvl="0" indent="0">
              <a:buNone/>
            </a:pPr>
            <a:r>
              <a:rPr lang="nl-NL" sz="2800" b="1">
                <a:latin typeface="Arial" panose="020B0604020202020204" pitchFamily="34" charset="0"/>
                <a:cs typeface="Arial" panose="020B0604020202020204" pitchFamily="34" charset="0"/>
              </a:rPr>
              <a:t>Opdracht (2 minuten)</a:t>
            </a:r>
          </a:p>
          <a:p>
            <a:pPr lvl="0"/>
            <a:r>
              <a:rPr lang="nl-NL" sz="2800">
                <a:latin typeface="Arial" panose="020B0604020202020204" pitchFamily="34" charset="0"/>
                <a:cs typeface="Arial" panose="020B0604020202020204" pitchFamily="34" charset="0"/>
              </a:rPr>
              <a:t>open de online tool </a:t>
            </a:r>
            <a:r>
              <a:rPr lang="en-US" sz="2800">
                <a:latin typeface="Arial" panose="020B0604020202020204" pitchFamily="34" charset="0"/>
                <a:cs typeface="Arial" panose="020B0604020202020204" pitchFamily="34" charset="0"/>
                <a:hlinkClick r:id="rId3"/>
              </a:rPr>
              <a:t>WAVE</a:t>
            </a:r>
            <a:r>
              <a:rPr lang="en-US" sz="2800">
                <a:latin typeface="Arial" panose="020B0604020202020204" pitchFamily="34" charset="0"/>
                <a:cs typeface="Arial" panose="020B0604020202020204" pitchFamily="34" charset="0"/>
              </a:rPr>
              <a:t> (Web Accessibility Evaluation Tool)</a:t>
            </a:r>
            <a:endParaRPr lang="nl-NL" sz="2800">
              <a:latin typeface="Arial" panose="020B0604020202020204" pitchFamily="34" charset="0"/>
              <a:cs typeface="Arial" panose="020B0604020202020204" pitchFamily="34" charset="0"/>
            </a:endParaRPr>
          </a:p>
          <a:p>
            <a:pPr lvl="0"/>
            <a:r>
              <a:rPr lang="nl-NL" sz="2800">
                <a:latin typeface="Arial" panose="020B0604020202020204" pitchFamily="34" charset="0"/>
                <a:cs typeface="Arial" panose="020B0604020202020204" pitchFamily="34" charset="0"/>
              </a:rPr>
              <a:t>(webadres: </a:t>
            </a:r>
            <a:r>
              <a:rPr lang="nl-NL" sz="2800">
                <a:latin typeface="Arial" panose="020B0604020202020204" pitchFamily="34" charset="0"/>
                <a:cs typeface="Arial" panose="020B0604020202020204" pitchFamily="34" charset="0"/>
                <a:hlinkClick r:id="rId3"/>
              </a:rPr>
              <a:t>https://wave.webaim.org/</a:t>
            </a:r>
            <a:r>
              <a:rPr lang="nl-NL" sz="2800">
                <a:latin typeface="Arial" panose="020B0604020202020204" pitchFamily="34" charset="0"/>
                <a:cs typeface="Arial" panose="020B0604020202020204" pitchFamily="34" charset="0"/>
              </a:rPr>
              <a:t>)</a:t>
            </a:r>
          </a:p>
          <a:p>
            <a:pPr marL="0" lvl="0" indent="0">
              <a:buNone/>
            </a:pPr>
            <a:endParaRPr lang="nl-NL" sz="2800">
              <a:latin typeface="Arial" panose="020B0604020202020204" pitchFamily="34" charset="0"/>
              <a:cs typeface="Arial" panose="020B0604020202020204" pitchFamily="34" charset="0"/>
            </a:endParaRPr>
          </a:p>
          <a:p>
            <a:pPr marL="0" lvl="0" indent="0">
              <a:buNone/>
            </a:pPr>
            <a:endParaRPr lang="nl-NL" sz="2800">
              <a:latin typeface="Arial" panose="020B0604020202020204" pitchFamily="34" charset="0"/>
              <a:cs typeface="Arial" panose="020B0604020202020204" pitchFamily="34" charset="0"/>
            </a:endParaRPr>
          </a:p>
          <a:p>
            <a:pPr marL="514350" lvl="0" indent="-514350">
              <a:buFont typeface="+mj-lt"/>
              <a:buAutoNum type="arabicPeriod"/>
            </a:pPr>
            <a:r>
              <a:rPr lang="nl-NL" sz="2800">
                <a:latin typeface="Arial" panose="020B0604020202020204" pitchFamily="34" charset="0"/>
                <a:cs typeface="Arial" panose="020B0604020202020204" pitchFamily="34" charset="0"/>
              </a:rPr>
              <a:t>vul webadres in: </a:t>
            </a:r>
            <a:r>
              <a:rPr lang="nl-NL" sz="2800">
                <a:latin typeface="Arial" panose="020B0604020202020204" pitchFamily="34" charset="0"/>
                <a:cs typeface="Arial" panose="020B0604020202020204" pitchFamily="34" charset="0"/>
                <a:hlinkClick r:id="rId4"/>
              </a:rPr>
              <a:t>www.mediafederatie.nl</a:t>
            </a:r>
            <a:r>
              <a:rPr lang="nl-NL" sz="2800">
                <a:latin typeface="Arial" panose="020B0604020202020204" pitchFamily="34" charset="0"/>
                <a:cs typeface="Arial" panose="020B0604020202020204" pitchFamily="34" charset="0"/>
              </a:rPr>
              <a:t> (of van je uitgeverij)</a:t>
            </a:r>
          </a:p>
          <a:p>
            <a:pPr marL="514350" lvl="0" indent="-514350">
              <a:buFont typeface="+mj-lt"/>
              <a:buAutoNum type="arabicPeriod"/>
            </a:pPr>
            <a:r>
              <a:rPr lang="nl-NL" sz="2800">
                <a:latin typeface="Arial" panose="020B0604020202020204" pitchFamily="34" charset="0"/>
                <a:cs typeface="Arial" panose="020B0604020202020204" pitchFamily="34" charset="0"/>
              </a:rPr>
              <a:t>Klik op het tabblad Contrast</a:t>
            </a:r>
          </a:p>
          <a:p>
            <a:pPr marL="514350" lvl="0" indent="-514350">
              <a:buFont typeface="+mj-lt"/>
              <a:buAutoNum type="arabicPeriod"/>
            </a:pPr>
            <a:r>
              <a:rPr lang="nl-NL" sz="2800">
                <a:latin typeface="Arial" panose="020B0604020202020204" pitchFamily="34" charset="0"/>
                <a:cs typeface="Arial" panose="020B0604020202020204" pitchFamily="34" charset="0"/>
              </a:rPr>
              <a:t>Klik op het contrast icoon:</a:t>
            </a:r>
          </a:p>
          <a:p>
            <a:pPr marL="514350" lvl="0" indent="-514350">
              <a:buFont typeface="+mj-lt"/>
              <a:buAutoNum type="arabicPeriod"/>
            </a:pPr>
            <a:r>
              <a:rPr lang="nl-NL" sz="2800">
                <a:latin typeface="Arial" panose="020B0604020202020204" pitchFamily="34" charset="0"/>
                <a:cs typeface="Arial" panose="020B0604020202020204" pitchFamily="34" charset="0"/>
              </a:rPr>
              <a:t>Controleer de contrast ratio</a:t>
            </a:r>
          </a:p>
          <a:p>
            <a:pPr marL="514350" lvl="0" indent="-514350">
              <a:buFont typeface="+mj-lt"/>
              <a:buAutoNum type="arabicPeriod"/>
            </a:pPr>
            <a:endParaRPr lang="nl-NL" sz="2800">
              <a:latin typeface="Arial" panose="020B0604020202020204" pitchFamily="34" charset="0"/>
              <a:cs typeface="Arial" panose="020B0604020202020204" pitchFamily="34" charset="0"/>
            </a:endParaRPr>
          </a:p>
          <a:p>
            <a:pPr lvl="0"/>
            <a:endParaRPr lang="nl-NL" sz="2800">
              <a:latin typeface="Arial" panose="020B0604020202020204" pitchFamily="34" charset="0"/>
              <a:cs typeface="Arial" panose="020B0604020202020204" pitchFamily="34" charset="0"/>
            </a:endParaRPr>
          </a:p>
          <a:p>
            <a:pPr lvl="0"/>
            <a:endParaRPr lang="nl-NL" sz="2800">
              <a:latin typeface="Arial" panose="020B0604020202020204" pitchFamily="34" charset="0"/>
              <a:cs typeface="Arial" panose="020B0604020202020204" pitchFamily="34" charset="0"/>
            </a:endParaRPr>
          </a:p>
          <a:p>
            <a:endParaRPr lang="nl-NL" sz="2800" b="1">
              <a:latin typeface="Arial" panose="020B0604020202020204" pitchFamily="34" charset="0"/>
              <a:cs typeface="Arial" panose="020B0604020202020204" pitchFamily="34" charset="0"/>
            </a:endParaRPr>
          </a:p>
          <a:p>
            <a:pPr marL="0" lvl="0" indent="0">
              <a:buNone/>
            </a:pPr>
            <a:endParaRPr lang="nl-NL" sz="180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pic>
        <p:nvPicPr>
          <p:cNvPr id="6" name="Afbeelding 5">
            <a:extLst>
              <a:ext uri="{FF2B5EF4-FFF2-40B4-BE49-F238E27FC236}">
                <a16:creationId xmlns:a16="http://schemas.microsoft.com/office/drawing/2014/main" id="{05427C24-B966-4F9E-87FF-AE6AFD95FA1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757408" y="1140032"/>
            <a:ext cx="3055885" cy="1044030"/>
          </a:xfrm>
          <a:prstGeom prst="rect">
            <a:avLst/>
          </a:prstGeom>
        </p:spPr>
      </p:pic>
      <p:pic>
        <p:nvPicPr>
          <p:cNvPr id="10" name="Afbeelding 9">
            <a:extLst>
              <a:ext uri="{FF2B5EF4-FFF2-40B4-BE49-F238E27FC236}">
                <a16:creationId xmlns:a16="http://schemas.microsoft.com/office/drawing/2014/main" id="{33048104-CFED-4181-835F-0706B83CFF16}"/>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096000" y="5041454"/>
            <a:ext cx="969818" cy="1045880"/>
          </a:xfrm>
          <a:prstGeom prst="rect">
            <a:avLst/>
          </a:prstGeom>
        </p:spPr>
      </p:pic>
    </p:spTree>
    <p:extLst>
      <p:ext uri="{BB962C8B-B14F-4D97-AF65-F5344CB8AC3E}">
        <p14:creationId xmlns:p14="http://schemas.microsoft.com/office/powerpoint/2010/main" val="9860506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contrast (11)</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800">
              <a:latin typeface="Arial" panose="020B0604020202020204" pitchFamily="34" charset="0"/>
              <a:cs typeface="Arial" panose="020B0604020202020204" pitchFamily="34" charset="0"/>
            </a:endParaRPr>
          </a:p>
          <a:p>
            <a:pPr marL="0" lvl="0" indent="0">
              <a:buNone/>
            </a:pPr>
            <a:r>
              <a:rPr lang="nl-NL" sz="2800" b="1">
                <a:latin typeface="Arial" panose="020B0604020202020204" pitchFamily="34" charset="0"/>
                <a:cs typeface="Arial" panose="020B0604020202020204" pitchFamily="34" charset="0"/>
              </a:rPr>
              <a:t>Hoe verder?</a:t>
            </a:r>
          </a:p>
          <a:p>
            <a:pPr marL="0" lvl="0" indent="0">
              <a:buNone/>
            </a:pPr>
            <a:endParaRPr lang="nl-NL" sz="2800" b="1">
              <a:latin typeface="Arial" panose="020B0604020202020204" pitchFamily="34" charset="0"/>
              <a:cs typeface="Arial" panose="020B0604020202020204" pitchFamily="34" charset="0"/>
            </a:endParaRPr>
          </a:p>
          <a:p>
            <a:r>
              <a:rPr lang="nl-NL" sz="2800">
                <a:latin typeface="Arial" panose="020B0604020202020204" pitchFamily="34" charset="0"/>
                <a:cs typeface="Arial" panose="020B0604020202020204" pitchFamily="34" charset="0"/>
              </a:rPr>
              <a:t>toegankelijke kleurcombinaties (laten) selecteren</a:t>
            </a:r>
          </a:p>
          <a:p>
            <a:r>
              <a:rPr lang="nl-NL" sz="2800">
                <a:latin typeface="Arial" panose="020B0604020202020204" pitchFamily="34" charset="0"/>
                <a:cs typeface="Arial" panose="020B0604020202020204" pitchFamily="34" charset="0"/>
              </a:rPr>
              <a:t>toetsing kleurcombinaties onderdeel maken van proces</a:t>
            </a:r>
          </a:p>
          <a:p>
            <a:r>
              <a:rPr lang="nl-NL" sz="2800">
                <a:latin typeface="Arial" panose="020B0604020202020204" pitchFamily="34" charset="0"/>
                <a:cs typeface="Arial" panose="020B0604020202020204" pitchFamily="34" charset="0"/>
              </a:rPr>
              <a:t>functionele eisen eerst, dan esthetische eisen</a:t>
            </a:r>
          </a:p>
          <a:p>
            <a:r>
              <a:rPr lang="nl-NL" sz="2800">
                <a:latin typeface="Arial" panose="020B0604020202020204" pitchFamily="34" charset="0"/>
                <a:cs typeface="Arial" panose="020B0604020202020204" pitchFamily="34" charset="0"/>
              </a:rPr>
              <a:t>deel kennis over toegankelijke kleurcombinaties</a:t>
            </a:r>
          </a:p>
          <a:p>
            <a:endParaRPr lang="nl-NL" sz="2800" b="1">
              <a:latin typeface="Arial" panose="020B0604020202020204" pitchFamily="34" charset="0"/>
              <a:cs typeface="Arial" panose="020B0604020202020204" pitchFamily="34" charset="0"/>
            </a:endParaRPr>
          </a:p>
          <a:p>
            <a:pPr marL="0" lvl="0" indent="0">
              <a:buNone/>
            </a:pPr>
            <a:endParaRPr lang="nl-NL" sz="180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14305388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464614" y="1783959"/>
            <a:ext cx="4087306" cy="2889114"/>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defRPr/>
            </a:pPr>
            <a:r>
              <a:rPr lang="en-US" sz="5400">
                <a:latin typeface="Arial" panose="020B0604020202020204" pitchFamily="34" charset="0"/>
                <a:cs typeface="Arial" panose="020B0604020202020204" pitchFamily="34" charset="0"/>
              </a:rPr>
              <a:t>PRAKTIJK:</a:t>
            </a:r>
            <a:br>
              <a:rPr lang="en-US" sz="5400">
                <a:latin typeface="Arial" panose="020B0604020202020204" pitchFamily="34" charset="0"/>
                <a:cs typeface="Arial" panose="020B0604020202020204" pitchFamily="34" charset="0"/>
              </a:rPr>
            </a:br>
            <a:r>
              <a:rPr lang="en-US" sz="5400">
                <a:latin typeface="Arial" panose="020B0604020202020204" pitchFamily="34" charset="0"/>
                <a:cs typeface="Arial" panose="020B0604020202020204" pitchFamily="34" charset="0"/>
              </a:rPr>
              <a:t>linkteksten</a:t>
            </a:r>
            <a:endParaRPr kumimoji="0" lang="en-US" sz="5400" b="1" i="0" u="none" strike="noStrike" cap="none" spc="0" normalizeH="0" baseline="0" noProof="0">
              <a:ln>
                <a:noFill/>
              </a:ln>
              <a:effectLst/>
              <a:uLnTx/>
              <a:uFillTx/>
              <a:latin typeface="Arial" panose="020B0604020202020204" pitchFamily="34" charset="0"/>
              <a:cs typeface="Arial" panose="020B0604020202020204" pitchFamily="34" charset="0"/>
            </a:endParaRP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Afbeelding 5">
            <a:extLst>
              <a:ext uri="{FF2B5EF4-FFF2-40B4-BE49-F238E27FC236}">
                <a16:creationId xmlns:a16="http://schemas.microsoft.com/office/drawing/2014/main" id="{D65C6F2F-0B0C-40D1-A736-F1818E0BC77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8685" r="7531" b="-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2539113933"/>
      </p:ext>
    </p:extLst>
  </p:cSld>
  <p:clrMapOvr>
    <a:overrideClrMapping bg1="dk1" tx1="lt1" bg2="dk2" tx2="lt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linktekst (1)</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800">
              <a:latin typeface="Arial" panose="020B0604020202020204" pitchFamily="34" charset="0"/>
              <a:cs typeface="Arial" panose="020B0604020202020204" pitchFamily="34" charset="0"/>
            </a:endParaRPr>
          </a:p>
          <a:p>
            <a:pPr marL="0" lvl="0" indent="0">
              <a:buNone/>
            </a:pPr>
            <a:r>
              <a:rPr lang="nl-NL" sz="2800" b="1">
                <a:latin typeface="Arial" panose="020B0604020202020204" pitchFamily="34" charset="0"/>
                <a:cs typeface="Arial" panose="020B0604020202020204" pitchFamily="34" charset="0"/>
              </a:rPr>
              <a:t>Opdracht (3 minuten)</a:t>
            </a:r>
          </a:p>
          <a:p>
            <a:pPr lvl="0"/>
            <a:r>
              <a:rPr lang="nl-NL" sz="2800">
                <a:latin typeface="Arial" panose="020B0604020202020204" pitchFamily="34" charset="0"/>
                <a:cs typeface="Arial" panose="020B0604020202020204" pitchFamily="34" charset="0"/>
              </a:rPr>
              <a:t>Een Word-document over het Project Gutenberg bevat links. </a:t>
            </a:r>
          </a:p>
          <a:p>
            <a:pPr lvl="0"/>
            <a:r>
              <a:rPr lang="nl-NL" sz="2800">
                <a:latin typeface="Arial" panose="020B0604020202020204" pitchFamily="34" charset="0"/>
                <a:cs typeface="Arial" panose="020B0604020202020204" pitchFamily="34" charset="0"/>
              </a:rPr>
              <a:t>Beoordeel op de volgende dia de links en linkteksten. </a:t>
            </a:r>
          </a:p>
          <a:p>
            <a:pPr lvl="0"/>
            <a:r>
              <a:rPr lang="nl-NL" sz="2800">
                <a:latin typeface="Arial" panose="020B0604020202020204" pitchFamily="34" charset="0"/>
                <a:cs typeface="Arial" panose="020B0604020202020204" pitchFamily="34" charset="0"/>
              </a:rPr>
              <a:t>Noteer je bevindingen in steekwoorden in de chat. </a:t>
            </a: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3500041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0" y="-730894"/>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200">
                <a:latin typeface="Arial Black" panose="020B0A04020102020204" pitchFamily="34" charset="0"/>
                <a:cs typeface="Arial" panose="020B0604020202020204" pitchFamily="34" charset="0"/>
              </a:rPr>
              <a:t>PRAKTIJK: linktekst</a:t>
            </a:r>
            <a:endParaRPr kumimoji="0" lang="nl-NL" sz="32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0" y="22442"/>
            <a:ext cx="12170939" cy="6794366"/>
          </a:xfrm>
        </p:spPr>
        <p:txBody>
          <a:bodyPr>
            <a:noAutofit/>
          </a:bodyPr>
          <a:lstStyle/>
          <a:p>
            <a:pPr marL="0" indent="0">
              <a:lnSpc>
                <a:spcPct val="107000"/>
              </a:lnSpc>
              <a:spcAft>
                <a:spcPts val="800"/>
              </a:spcAft>
              <a:buNone/>
            </a:pPr>
            <a:r>
              <a:rPr lang="nl-NL" sz="16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Project Gutenberg</a:t>
            </a:r>
            <a:r>
              <a:rPr lang="nl-NL" sz="1600">
                <a:effectLst/>
                <a:latin typeface="Calibri" panose="020F0502020204030204" pitchFamily="34" charset="0"/>
                <a:ea typeface="Calibri" panose="020F0502020204030204" pitchFamily="34" charset="0"/>
                <a:cs typeface="Times New Roman" panose="02020603050405020304" pitchFamily="18" charset="0"/>
              </a:rPr>
              <a:t> is een digitale bibliotheek van zogenaamde e-books of elektronische boeken.</a:t>
            </a:r>
          </a:p>
          <a:p>
            <a:pPr marL="0" indent="0">
              <a:lnSpc>
                <a:spcPct val="107000"/>
              </a:lnSpc>
              <a:spcAft>
                <a:spcPts val="800"/>
              </a:spcAft>
              <a:buNone/>
            </a:pPr>
            <a:r>
              <a:rPr lang="nl-NL" sz="1600">
                <a:effectLst/>
                <a:latin typeface="Calibri" panose="020F0502020204030204" pitchFamily="34" charset="0"/>
                <a:ea typeface="Calibri" panose="020F0502020204030204" pitchFamily="34" charset="0"/>
                <a:cs typeface="Times New Roman" panose="02020603050405020304" pitchFamily="18" charset="0"/>
              </a:rPr>
              <a:t>Michael Hart startte in 1971 met dit project genoemd naar Johannes Gutenberg, die algemeen geldt als uitvinder van de boekdrukkunst met losse letters.</a:t>
            </a:r>
          </a:p>
          <a:p>
            <a:pPr marL="0" indent="0">
              <a:lnSpc>
                <a:spcPct val="107000"/>
              </a:lnSpc>
              <a:spcAft>
                <a:spcPts val="800"/>
              </a:spcAft>
              <a:buNone/>
            </a:pPr>
            <a:r>
              <a:rPr lang="nl-NL" sz="1600">
                <a:effectLst/>
                <a:latin typeface="Calibri" panose="020F0502020204030204" pitchFamily="34" charset="0"/>
                <a:ea typeface="Calibri" panose="020F0502020204030204" pitchFamily="34" charset="0"/>
                <a:cs typeface="Times New Roman" panose="02020603050405020304" pitchFamily="18" charset="0"/>
              </a:rPr>
              <a:t>De meeste door Project Gutenberg gepubliceerde teksten vallen in het publiek domein in de Verenigde Staten. Ofwel omdat ze nooit onder het auteursrecht vielen, ofwel omdat het auteursrecht verlopen is. Over publiek domein en auteursrechten lees je </a:t>
            </a:r>
            <a:r>
              <a:rPr lang="nl-NL" sz="16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hier</a:t>
            </a:r>
            <a:r>
              <a:rPr lang="nl-NL" sz="1600">
                <a:effectLst/>
                <a:latin typeface="Calibri" panose="020F0502020204030204" pitchFamily="34" charset="0"/>
                <a:ea typeface="Calibri" panose="020F0502020204030204" pitchFamily="34" charset="0"/>
                <a:cs typeface="Times New Roman" panose="02020603050405020304" pitchFamily="18" charset="0"/>
              </a:rPr>
              <a:t> en </a:t>
            </a:r>
            <a:r>
              <a:rPr lang="nl-NL" sz="16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hier</a:t>
            </a:r>
            <a:r>
              <a:rPr lang="nl-NL" sz="1600">
                <a:effectLst/>
                <a:latin typeface="Calibri" panose="020F0502020204030204" pitchFamily="34" charset="0"/>
                <a:ea typeface="Calibri" panose="020F0502020204030204" pitchFamily="34" charset="0"/>
                <a:cs typeface="Times New Roman" panose="02020603050405020304" pitchFamily="18" charset="0"/>
              </a:rPr>
              <a:t> meer.</a:t>
            </a:r>
          </a:p>
          <a:p>
            <a:pPr marL="0" indent="0">
              <a:lnSpc>
                <a:spcPct val="107000"/>
              </a:lnSpc>
              <a:spcAft>
                <a:spcPts val="800"/>
              </a:spcAft>
              <a:buNone/>
            </a:pPr>
            <a:r>
              <a:rPr lang="nl-NL" sz="1600">
                <a:effectLst/>
                <a:latin typeface="Calibri" panose="020F0502020204030204" pitchFamily="34" charset="0"/>
                <a:ea typeface="Calibri" panose="020F0502020204030204" pitchFamily="34" charset="0"/>
                <a:cs typeface="Times New Roman" panose="02020603050405020304" pitchFamily="18" charset="0"/>
              </a:rPr>
              <a:t>Enkele teksten vallen nog onder auteursrecht, maar zijn beschikbaar gesteld door de auteurs. Typische kandidaten voor Project Gutenberg zijn belangrijke of succesvolle boeken waarvan het auteursrecht inmiddels verlopen is, zoals veel oude filosofische teksten, maar b.v. ook de Sherlock Holmes-verhalen van Arthur Conan Doyle of de Tarzan-verhalen van Edgar Rice Burroughs. </a:t>
            </a:r>
            <a:r>
              <a:rPr lang="nl-NL" sz="16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Er zijn diverse readers (leesprogramma's) op het internet te vinden waarmee men de teksten op een plezierige manier op het computerscherm kan lezen</a:t>
            </a:r>
            <a:r>
              <a:rPr lang="nl-NL" sz="1600">
                <a:effectLst/>
                <a:latin typeface="Calibri" panose="020F0502020204030204" pitchFamily="34" charset="0"/>
                <a:ea typeface="Calibri" panose="020F0502020204030204" pitchFamily="34" charset="0"/>
                <a:cs typeface="Times New Roman" panose="02020603050405020304" pitchFamily="18" charset="0"/>
              </a:rPr>
              <a:t>.</a:t>
            </a:r>
          </a:p>
          <a:p>
            <a:pPr marL="0" indent="0">
              <a:lnSpc>
                <a:spcPct val="107000"/>
              </a:lnSpc>
              <a:spcAft>
                <a:spcPts val="800"/>
              </a:spcAft>
              <a:buNone/>
            </a:pPr>
            <a:r>
              <a:rPr lang="nl-NL" sz="1600">
                <a:effectLst/>
                <a:latin typeface="Calibri" panose="020F0502020204030204" pitchFamily="34" charset="0"/>
                <a:ea typeface="Calibri" panose="020F0502020204030204" pitchFamily="34" charset="0"/>
                <a:cs typeface="Times New Roman" panose="02020603050405020304" pitchFamily="18" charset="0"/>
              </a:rPr>
              <a:t>Hoewel het merendeel van de teksten Engelstalig is, zijn er ook veel werken in andere talen te vinden op Project Gutenberg, waaronder het Nederlands. </a:t>
            </a:r>
          </a:p>
          <a:p>
            <a:pPr marL="0" indent="0">
              <a:lnSpc>
                <a:spcPct val="107000"/>
              </a:lnSpc>
              <a:spcAft>
                <a:spcPts val="800"/>
              </a:spcAft>
              <a:buNone/>
            </a:pPr>
            <a:r>
              <a:rPr lang="nl-NL" sz="1600">
                <a:effectLst/>
                <a:latin typeface="Calibri" panose="020F0502020204030204" pitchFamily="34" charset="0"/>
                <a:ea typeface="Calibri" panose="020F0502020204030204" pitchFamily="34" charset="0"/>
                <a:cs typeface="Times New Roman" panose="02020603050405020304" pitchFamily="18" charset="0"/>
              </a:rPr>
              <a:t>Een vergelijkbaar Nederlandstalig project was het </a:t>
            </a:r>
            <a:r>
              <a:rPr lang="nl-NL" sz="1600">
                <a:solidFill>
                  <a:srgbClr val="A8D08D"/>
                </a:solidFill>
                <a:effectLst/>
                <a:latin typeface="Calibri" panose="020F0502020204030204" pitchFamily="34" charset="0"/>
                <a:ea typeface="Calibri" panose="020F0502020204030204" pitchFamily="34" charset="0"/>
                <a:cs typeface="Times New Roman" panose="02020603050405020304" pitchFamily="18" charset="0"/>
              </a:rPr>
              <a:t>Project Laurens Jz Coster</a:t>
            </a:r>
            <a:r>
              <a:rPr lang="nl-NL" sz="1600">
                <a:effectLst/>
                <a:latin typeface="Calibri" panose="020F0502020204030204" pitchFamily="34" charset="0"/>
                <a:ea typeface="Calibri" panose="020F0502020204030204" pitchFamily="34" charset="0"/>
                <a:cs typeface="Times New Roman" panose="02020603050405020304" pitchFamily="18" charset="0"/>
              </a:rPr>
              <a:t>, (genoemd naar degene die eeuwenlang in Nederland gold als uitvinder van de boekdrukkunst). </a:t>
            </a:r>
            <a:r>
              <a:rPr lang="nl-NL" sz="16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Lees daarover meer</a:t>
            </a:r>
            <a:r>
              <a:rPr lang="nl-NL" sz="1600">
                <a:effectLst/>
                <a:latin typeface="Calibri" panose="020F0502020204030204" pitchFamily="34" charset="0"/>
                <a:ea typeface="Calibri" panose="020F0502020204030204" pitchFamily="34" charset="0"/>
                <a:cs typeface="Times New Roman" panose="02020603050405020304" pitchFamily="18" charset="0"/>
              </a:rPr>
              <a:t>. Na beëindiging in 2001 is dit project opgevolgd door de Digitale Bibliotheek voor de Nederlandse Letteren. In Scandinavië is er het Project Runeberg.</a:t>
            </a:r>
          </a:p>
          <a:p>
            <a:pPr marL="0" indent="0">
              <a:lnSpc>
                <a:spcPct val="107000"/>
              </a:lnSpc>
              <a:spcAft>
                <a:spcPts val="800"/>
              </a:spcAft>
              <a:buNone/>
            </a:pPr>
            <a:r>
              <a:rPr lang="nl-NL" sz="1600">
                <a:effectLst/>
                <a:latin typeface="Calibri" panose="020F0502020204030204" pitchFamily="34" charset="0"/>
                <a:ea typeface="Calibri" panose="020F0502020204030204" pitchFamily="34" charset="0"/>
                <a:cs typeface="Times New Roman" panose="02020603050405020304" pitchFamily="18" charset="0"/>
              </a:rPr>
              <a:t>Een voorbeeld van een boek dat op Wikipedia beschreven staat en bij Project Gutenberg te vinden is </a:t>
            </a:r>
            <a:r>
              <a:rPr lang="nl-NL" sz="16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Dracula - Bram Stoker</a:t>
            </a:r>
            <a:r>
              <a:rPr lang="nl-NL" sz="16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nl-NL" sz="1600">
                <a:effectLst/>
                <a:latin typeface="Calibri" panose="020F0502020204030204" pitchFamily="34" charset="0"/>
                <a:ea typeface="Calibri" panose="020F0502020204030204" pitchFamily="34" charset="0"/>
                <a:cs typeface="Times New Roman" panose="02020603050405020304" pitchFamily="18" charset="0"/>
              </a:rPr>
              <a:t>Sinds enige tijd zijn er ook muziekwerken en gesproken woord te vinden. Het standaard formaat is nog steeds 'platte tekst' (ASCII), maar ook HTML en PDF winnen terrein, vooral als er afbeeldingen bij de tekst horen. Ook EPUB met en zonder afbeeldingen zijn automatisch gegeneerd. Lees meer </a:t>
            </a:r>
            <a:r>
              <a:rPr lang="nl-NL" sz="16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&gt;&gt;&gt;</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78440" y="41193"/>
            <a:ext cx="1792499" cy="913623"/>
          </a:xfrm>
          <a:prstGeom prst="rect">
            <a:avLst/>
          </a:prstGeom>
        </p:spPr>
      </p:pic>
    </p:spTree>
    <p:extLst>
      <p:ext uri="{BB962C8B-B14F-4D97-AF65-F5344CB8AC3E}">
        <p14:creationId xmlns:p14="http://schemas.microsoft.com/office/powerpoint/2010/main" val="7054820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linkteksten (2)</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400">
              <a:latin typeface="Arial" panose="020B0604020202020204" pitchFamily="34" charset="0"/>
              <a:cs typeface="Arial" panose="020B0604020202020204" pitchFamily="34" charset="0"/>
            </a:endParaRPr>
          </a:p>
          <a:p>
            <a:pPr marL="0" lvl="0" indent="0">
              <a:buNone/>
            </a:pPr>
            <a:r>
              <a:rPr lang="nl-NL" sz="2400" b="1">
                <a:latin typeface="Arial" panose="020B0604020202020204" pitchFamily="34" charset="0"/>
                <a:cs typeface="Arial" panose="020B0604020202020204" pitchFamily="34" charset="0"/>
              </a:rPr>
              <a:t>Slechte praktijkvoorbeelden</a:t>
            </a:r>
          </a:p>
          <a:p>
            <a:pPr marL="0" lvl="0" indent="0">
              <a:buNone/>
            </a:pPr>
            <a:endParaRPr lang="nl-NL" sz="2400" b="1">
              <a:latin typeface="Arial" panose="020B060402020202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nl-NL" sz="2400" u="sng">
                <a:solidFill>
                  <a:srgbClr val="0070C0"/>
                </a:solidFill>
                <a:effectLst/>
                <a:latin typeface="Arial" panose="020B0604020202020204" pitchFamily="34" charset="0"/>
                <a:ea typeface="Calibri" panose="020F0502020204030204" pitchFamily="34" charset="0"/>
                <a:cs typeface="Arial" panose="020B0604020202020204" pitchFamily="34" charset="0"/>
              </a:rPr>
              <a:t>klik hier</a:t>
            </a:r>
            <a:r>
              <a:rPr lang="nl-NL" sz="2400">
                <a:effectLst/>
                <a:latin typeface="Arial" panose="020B0604020202020204" pitchFamily="34" charset="0"/>
                <a:ea typeface="Calibri" panose="020F0502020204030204" pitchFamily="34" charset="0"/>
                <a:cs typeface="Arial" panose="020B0604020202020204" pitchFamily="34" charset="0"/>
              </a:rPr>
              <a:t>, </a:t>
            </a:r>
            <a:r>
              <a:rPr lang="nl-NL" sz="2400" u="sng">
                <a:solidFill>
                  <a:srgbClr val="0070C0"/>
                </a:solidFill>
                <a:effectLst/>
                <a:latin typeface="Arial" panose="020B0604020202020204" pitchFamily="34" charset="0"/>
                <a:ea typeface="Calibri" panose="020F0502020204030204" pitchFamily="34" charset="0"/>
                <a:cs typeface="Arial" panose="020B0604020202020204" pitchFamily="34" charset="0"/>
              </a:rPr>
              <a:t>hier</a:t>
            </a:r>
            <a:r>
              <a:rPr lang="nl-NL" sz="2400">
                <a:effectLst/>
                <a:latin typeface="Arial" panose="020B0604020202020204" pitchFamily="34" charset="0"/>
                <a:ea typeface="Calibri" panose="020F0502020204030204" pitchFamily="34" charset="0"/>
                <a:cs typeface="Arial" panose="020B0604020202020204" pitchFamily="34" charset="0"/>
              </a:rPr>
              <a:t>, </a:t>
            </a:r>
            <a:r>
              <a:rPr lang="nl-NL" sz="2400" u="sng">
                <a:solidFill>
                  <a:srgbClr val="0070C0"/>
                </a:solidFill>
                <a:effectLst/>
                <a:latin typeface="Arial" panose="020B0604020202020204" pitchFamily="34" charset="0"/>
                <a:ea typeface="Calibri" panose="020F0502020204030204" pitchFamily="34" charset="0"/>
                <a:cs typeface="Arial" panose="020B0604020202020204" pitchFamily="34" charset="0"/>
              </a:rPr>
              <a:t>lees meer</a:t>
            </a:r>
            <a:r>
              <a:rPr lang="nl-NL" sz="2400">
                <a:effectLst/>
                <a:latin typeface="Arial" panose="020B0604020202020204" pitchFamily="34" charset="0"/>
                <a:ea typeface="Calibri" panose="020F0502020204030204" pitchFamily="34" charset="0"/>
                <a:cs typeface="Arial" panose="020B0604020202020204" pitchFamily="34" charset="0"/>
              </a:rPr>
              <a:t>, </a:t>
            </a:r>
            <a:r>
              <a:rPr lang="nl-NL" sz="2400" u="sng">
                <a:solidFill>
                  <a:srgbClr val="0070C0"/>
                </a:solidFill>
                <a:effectLst/>
                <a:latin typeface="Arial" panose="020B0604020202020204" pitchFamily="34" charset="0"/>
                <a:ea typeface="Calibri" panose="020F0502020204030204" pitchFamily="34" charset="0"/>
                <a:cs typeface="Arial" panose="020B0604020202020204" pitchFamily="34" charset="0"/>
              </a:rPr>
              <a:t>downloaden</a:t>
            </a:r>
            <a:r>
              <a:rPr lang="nl-NL" sz="2400">
                <a:effectLst/>
                <a:latin typeface="Arial" panose="020B0604020202020204" pitchFamily="34" charset="0"/>
                <a:ea typeface="Calibri" panose="020F0502020204030204" pitchFamily="34" charset="0"/>
                <a:cs typeface="Arial" panose="020B0604020202020204" pitchFamily="34" charset="0"/>
              </a:rPr>
              <a:t>, </a:t>
            </a:r>
            <a:r>
              <a:rPr lang="nl-NL" sz="2400" u="sng">
                <a:solidFill>
                  <a:srgbClr val="0070C0"/>
                </a:solidFill>
                <a:effectLst/>
                <a:latin typeface="Arial" panose="020B0604020202020204" pitchFamily="34" charset="0"/>
                <a:ea typeface="Calibri" panose="020F0502020204030204" pitchFamily="34" charset="0"/>
                <a:cs typeface="Arial" panose="020B0604020202020204" pitchFamily="34" charset="0"/>
              </a:rPr>
              <a:t>deze koppeling</a:t>
            </a:r>
            <a:r>
              <a:rPr lang="nl-NL" sz="2400">
                <a:effectLst/>
                <a:latin typeface="Arial" panose="020B0604020202020204" pitchFamily="34" charset="0"/>
                <a:ea typeface="Calibri" panose="020F0502020204030204" pitchFamily="34" charset="0"/>
                <a:cs typeface="Arial" panose="020B0604020202020204" pitchFamily="34" charset="0"/>
              </a:rPr>
              <a:t>, </a:t>
            </a:r>
            <a:r>
              <a:rPr lang="nl-NL" sz="2400" u="sng">
                <a:solidFill>
                  <a:srgbClr val="0070C0"/>
                </a:solidFill>
                <a:effectLst/>
                <a:latin typeface="Arial" panose="020B0604020202020204" pitchFamily="34" charset="0"/>
                <a:ea typeface="Calibri" panose="020F0502020204030204" pitchFamily="34" charset="0"/>
                <a:cs typeface="Arial" panose="020B0604020202020204" pitchFamily="34" charset="0"/>
              </a:rPr>
              <a:t>&gt;&gt;&gt;</a:t>
            </a:r>
            <a:r>
              <a:rPr lang="nl-NL" sz="2400" u="sng">
                <a:effectLst/>
                <a:latin typeface="Arial" panose="020B0604020202020204" pitchFamily="34" charset="0"/>
                <a:ea typeface="Calibri" panose="020F0502020204030204" pitchFamily="34" charset="0"/>
                <a:cs typeface="Arial" panose="020B0604020202020204" pitchFamily="34" charset="0"/>
              </a:rPr>
              <a:t>, </a:t>
            </a:r>
          </a:p>
          <a:p>
            <a:pPr marL="342900" lvl="0" indent="-342900">
              <a:lnSpc>
                <a:spcPct val="107000"/>
              </a:lnSpc>
              <a:buFont typeface="Symbol" panose="05050102010706020507" pitchFamily="18" charset="2"/>
              <a:buChar char=""/>
            </a:pPr>
            <a:r>
              <a:rPr lang="nl-NL" sz="2400">
                <a:effectLst/>
                <a:latin typeface="Arial" panose="020B0604020202020204" pitchFamily="34" charset="0"/>
                <a:ea typeface="Calibri" panose="020F0502020204030204" pitchFamily="34" charset="0"/>
                <a:cs typeface="Arial" panose="020B0604020202020204" pitchFamily="34" charset="0"/>
              </a:rPr>
              <a:t>een volledig URL (is een hyperlink, niet een linktekst)</a:t>
            </a:r>
          </a:p>
          <a:p>
            <a:pPr marL="742950" lvl="1" indent="-285750">
              <a:lnSpc>
                <a:spcPct val="107000"/>
              </a:lnSpc>
              <a:buFont typeface="Courier New" panose="02070309020205020404" pitchFamily="49" charset="0"/>
              <a:buChar char="o"/>
            </a:pPr>
            <a:r>
              <a:rPr lang="nl-NL" sz="2400">
                <a:effectLst/>
                <a:latin typeface="Arial" panose="020B0604020202020204" pitchFamily="34" charset="0"/>
                <a:ea typeface="Calibri" panose="020F0502020204030204" pitchFamily="34" charset="0"/>
                <a:cs typeface="Arial" panose="020B0604020202020204" pitchFamily="34" charset="0"/>
              </a:rPr>
              <a:t>Niet: Ga naar </a:t>
            </a:r>
            <a:r>
              <a:rPr lang="nl-NL" sz="2400"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https://mediafederatie.nl/over-de-mediafederatie/</a:t>
            </a:r>
            <a:r>
              <a:rPr lang="nl-NL" sz="2400">
                <a:effectLst/>
                <a:latin typeface="Arial" panose="020B0604020202020204" pitchFamily="34" charset="0"/>
                <a:ea typeface="Calibri" panose="020F0502020204030204" pitchFamily="34" charset="0"/>
                <a:cs typeface="Arial" panose="020B0604020202020204" pitchFamily="34" charset="0"/>
              </a:rPr>
              <a:t> </a:t>
            </a:r>
          </a:p>
          <a:p>
            <a:pPr marL="742950" lvl="1" indent="-285750">
              <a:lnSpc>
                <a:spcPct val="107000"/>
              </a:lnSpc>
              <a:buFont typeface="Courier New" panose="02070309020205020404" pitchFamily="49" charset="0"/>
              <a:buChar char="o"/>
            </a:pPr>
            <a:r>
              <a:rPr lang="nl-NL" sz="2400">
                <a:effectLst/>
                <a:latin typeface="Arial" panose="020B0604020202020204" pitchFamily="34" charset="0"/>
                <a:ea typeface="Calibri" panose="020F0502020204030204" pitchFamily="34" charset="0"/>
                <a:cs typeface="Arial" panose="020B0604020202020204" pitchFamily="34" charset="0"/>
              </a:rPr>
              <a:t>Wel: Op onze website lees je alles </a:t>
            </a:r>
            <a:r>
              <a:rPr lang="nl-NL" sz="2400"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over de Mediafederatie</a:t>
            </a:r>
            <a:r>
              <a:rPr lang="nl-NL" sz="2400">
                <a:effectLst/>
                <a:latin typeface="Arial" panose="020B0604020202020204" pitchFamily="34" charset="0"/>
                <a:ea typeface="Calibri" panose="020F0502020204030204" pitchFamily="34" charset="0"/>
                <a:cs typeface="Arial" panose="020B0604020202020204" pitchFamily="34" charset="0"/>
              </a:rPr>
              <a:t>.</a:t>
            </a:r>
          </a:p>
          <a:p>
            <a:pPr marL="342900" lvl="0" indent="-342900">
              <a:lnSpc>
                <a:spcPct val="107000"/>
              </a:lnSpc>
              <a:buFont typeface="Symbol" panose="05050102010706020507" pitchFamily="18" charset="2"/>
              <a:buChar char=""/>
            </a:pPr>
            <a:r>
              <a:rPr lang="nl-NL" sz="2400">
                <a:effectLst/>
                <a:latin typeface="Arial" panose="020B0604020202020204" pitchFamily="34" charset="0"/>
                <a:ea typeface="Calibri" panose="020F0502020204030204" pitchFamily="34" charset="0"/>
                <a:cs typeface="Arial" panose="020B0604020202020204" pitchFamily="34" charset="0"/>
              </a:rPr>
              <a:t>zeer lange linkteksten</a:t>
            </a:r>
          </a:p>
          <a:p>
            <a:pPr marL="342900" lvl="0" indent="-342900">
              <a:lnSpc>
                <a:spcPct val="107000"/>
              </a:lnSpc>
              <a:buFont typeface="Symbol" panose="05050102010706020507" pitchFamily="18" charset="2"/>
              <a:buChar char=""/>
            </a:pPr>
            <a:r>
              <a:rPr lang="nl-NL" sz="2400">
                <a:effectLst/>
                <a:latin typeface="Arial" panose="020B0604020202020204" pitchFamily="34" charset="0"/>
                <a:ea typeface="Calibri" panose="020F0502020204030204" pitchFamily="34" charset="0"/>
                <a:cs typeface="Arial" panose="020B0604020202020204" pitchFamily="34" charset="0"/>
              </a:rPr>
              <a:t>zeer kleine linkteksten. Op een aanraakscherm moeilijk te activeren </a:t>
            </a:r>
          </a:p>
          <a:p>
            <a:pPr marL="742950" lvl="1" indent="-285750">
              <a:lnSpc>
                <a:spcPct val="107000"/>
              </a:lnSpc>
              <a:spcAft>
                <a:spcPts val="800"/>
              </a:spcAft>
              <a:buFont typeface="Courier New" panose="02070309020205020404" pitchFamily="49" charset="0"/>
              <a:buChar char="o"/>
            </a:pPr>
            <a:r>
              <a:rPr lang="nl-NL" sz="2400">
                <a:effectLst/>
                <a:latin typeface="Arial" panose="020B0604020202020204" pitchFamily="34" charset="0"/>
                <a:ea typeface="Calibri" panose="020F0502020204030204" pitchFamily="34" charset="0"/>
                <a:cs typeface="Arial" panose="020B0604020202020204" pitchFamily="34" charset="0"/>
              </a:rPr>
              <a:t>voorbeeld A </a:t>
            </a:r>
            <a:r>
              <a:rPr lang="nl-NL" sz="2400" u="sng">
                <a:solidFill>
                  <a:srgbClr val="0070C0"/>
                </a:solidFill>
                <a:effectLst/>
                <a:latin typeface="Arial" panose="020B0604020202020204" pitchFamily="34" charset="0"/>
                <a:ea typeface="Calibri" panose="020F0502020204030204" pitchFamily="34" charset="0"/>
                <a:cs typeface="Arial" panose="020B0604020202020204" pitchFamily="34" charset="0"/>
              </a:rPr>
              <a:t>B</a:t>
            </a:r>
            <a:r>
              <a:rPr lang="nl-NL" sz="2400">
                <a:effectLst/>
                <a:latin typeface="Arial" panose="020B0604020202020204" pitchFamily="34" charset="0"/>
                <a:ea typeface="Calibri" panose="020F0502020204030204" pitchFamily="34" charset="0"/>
                <a:cs typeface="Arial" panose="020B0604020202020204" pitchFamily="34" charset="0"/>
              </a:rPr>
              <a:t> </a:t>
            </a:r>
            <a:r>
              <a:rPr lang="nl-NL" sz="2400" u="sng">
                <a:solidFill>
                  <a:srgbClr val="0070C0"/>
                </a:solidFill>
                <a:effectLst/>
                <a:latin typeface="Arial" panose="020B0604020202020204" pitchFamily="34" charset="0"/>
                <a:ea typeface="Calibri" panose="020F0502020204030204" pitchFamily="34" charset="0"/>
                <a:cs typeface="Arial" panose="020B0604020202020204" pitchFamily="34" charset="0"/>
              </a:rPr>
              <a:t>C</a:t>
            </a:r>
            <a:r>
              <a:rPr lang="nl-NL" sz="2400">
                <a:effectLst/>
                <a:latin typeface="Arial" panose="020B0604020202020204" pitchFamily="34" charset="0"/>
                <a:ea typeface="Calibri" panose="020F0502020204030204" pitchFamily="34" charset="0"/>
                <a:cs typeface="Arial" panose="020B0604020202020204" pitchFamily="34" charset="0"/>
              </a:rPr>
              <a:t> D </a:t>
            </a:r>
            <a:r>
              <a:rPr lang="nl-NL" sz="2400" u="sng">
                <a:solidFill>
                  <a:srgbClr val="0070C0"/>
                </a:solidFill>
                <a:effectLst/>
                <a:latin typeface="Arial" panose="020B0604020202020204" pitchFamily="34" charset="0"/>
                <a:ea typeface="Calibri" panose="020F0502020204030204" pitchFamily="34" charset="0"/>
                <a:cs typeface="Arial" panose="020B0604020202020204" pitchFamily="34" charset="0"/>
              </a:rPr>
              <a:t>E</a:t>
            </a:r>
            <a:r>
              <a:rPr lang="nl-NL" sz="2400">
                <a:effectLst/>
                <a:latin typeface="Arial" panose="020B0604020202020204" pitchFamily="34" charset="0"/>
                <a:ea typeface="Calibri" panose="020F0502020204030204" pitchFamily="34" charset="0"/>
                <a:cs typeface="Arial" panose="020B0604020202020204" pitchFamily="34" charset="0"/>
              </a:rPr>
              <a:t> F G  etc.</a:t>
            </a:r>
          </a:p>
          <a:p>
            <a:endParaRPr lang="nl-NL" sz="2400" b="1">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24439802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linktekst (3)</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800">
              <a:latin typeface="Arial" panose="020B0604020202020204" pitchFamily="34" charset="0"/>
              <a:cs typeface="Arial" panose="020B0604020202020204" pitchFamily="34" charset="0"/>
            </a:endParaRPr>
          </a:p>
          <a:p>
            <a:pPr marL="0" lvl="0" indent="0">
              <a:buNone/>
            </a:pPr>
            <a:r>
              <a:rPr lang="nl-NL" sz="2800" b="1">
                <a:latin typeface="Arial" panose="020B0604020202020204" pitchFamily="34" charset="0"/>
                <a:cs typeface="Arial" panose="020B0604020202020204" pitchFamily="34" charset="0"/>
              </a:rPr>
              <a:t>Richtlijn</a:t>
            </a:r>
          </a:p>
          <a:p>
            <a:r>
              <a:rPr lang="nl-NL" sz="2800">
                <a:effectLst/>
                <a:latin typeface="Arial" panose="020B0604020202020204" pitchFamily="34" charset="0"/>
                <a:ea typeface="Calibri" panose="020F0502020204030204" pitchFamily="34" charset="0"/>
                <a:cs typeface="Arial" panose="020B0604020202020204" pitchFamily="34" charset="0"/>
              </a:rPr>
              <a:t>de linktekst maakt direct doel en resultaat van de link duidelijk.</a:t>
            </a:r>
          </a:p>
          <a:p>
            <a:r>
              <a:rPr lang="nl-NL" sz="2800">
                <a:latin typeface="Arial" panose="020B0604020202020204" pitchFamily="34" charset="0"/>
                <a:cs typeface="Arial" panose="020B0604020202020204" pitchFamily="34" charset="0"/>
              </a:rPr>
              <a:t>(geldt voor web, e-books, documenten, nieuwsbrieven, mailings)</a:t>
            </a:r>
          </a:p>
          <a:p>
            <a:pPr marL="0" indent="0">
              <a:buNone/>
            </a:pPr>
            <a:endParaRPr lang="nl-NL" sz="2800">
              <a:latin typeface="Arial" panose="020B0604020202020204" pitchFamily="34" charset="0"/>
              <a:ea typeface="Calibri" panose="020F0502020204030204" pitchFamily="34" charset="0"/>
              <a:cs typeface="Arial" panose="020B0604020202020204" pitchFamily="34" charset="0"/>
            </a:endParaRPr>
          </a:p>
          <a:p>
            <a:pPr marL="0" indent="0">
              <a:buNone/>
            </a:pPr>
            <a:r>
              <a:rPr lang="nl-NL" sz="2800" b="1">
                <a:latin typeface="Arial" panose="020B0604020202020204" pitchFamily="34" charset="0"/>
                <a:ea typeface="Calibri" panose="020F0502020204030204" pitchFamily="34" charset="0"/>
                <a:cs typeface="Arial" panose="020B0604020202020204" pitchFamily="34" charset="0"/>
              </a:rPr>
              <a:t>Waarom?</a:t>
            </a:r>
          </a:p>
          <a:p>
            <a:r>
              <a:rPr lang="nl-NL" sz="2800">
                <a:latin typeface="Arial" panose="020B0604020202020204" pitchFamily="34" charset="0"/>
                <a:ea typeface="Calibri" panose="020F0502020204030204" pitchFamily="34" charset="0"/>
                <a:cs typeface="Arial" panose="020B0604020202020204" pitchFamily="34" charset="0"/>
              </a:rPr>
              <a:t>h</a:t>
            </a:r>
            <a:r>
              <a:rPr lang="nl-NL" sz="2800">
                <a:effectLst/>
                <a:latin typeface="Arial" panose="020B0604020202020204" pitchFamily="34" charset="0"/>
                <a:ea typeface="Calibri" panose="020F0502020204030204" pitchFamily="34" charset="0"/>
                <a:cs typeface="Arial" panose="020B0604020202020204" pitchFamily="34" charset="0"/>
              </a:rPr>
              <a:t>elpt iedereen effectief en efficiënt navigeren</a:t>
            </a:r>
          </a:p>
          <a:p>
            <a:r>
              <a:rPr lang="nl-NL" sz="2800">
                <a:latin typeface="Arial" panose="020B0604020202020204" pitchFamily="34" charset="0"/>
                <a:ea typeface="Calibri" panose="020F0502020204030204" pitchFamily="34" charset="0"/>
                <a:cs typeface="Arial" panose="020B0604020202020204" pitchFamily="34" charset="0"/>
              </a:rPr>
              <a:t>web: gunstig voor z</a:t>
            </a:r>
            <a:r>
              <a:rPr lang="nl-NL" sz="2800">
                <a:effectLst/>
                <a:latin typeface="Arial" panose="020B0604020202020204" pitchFamily="34" charset="0"/>
                <a:ea typeface="Calibri" panose="020F0502020204030204" pitchFamily="34" charset="0"/>
                <a:cs typeface="Arial" panose="020B0604020202020204" pitchFamily="34" charset="0"/>
              </a:rPr>
              <a:t>oekmachines (SEO)</a:t>
            </a:r>
          </a:p>
          <a:p>
            <a:r>
              <a:rPr lang="nl-NL" sz="2800">
                <a:latin typeface="Arial" panose="020B0604020202020204" pitchFamily="34" charset="0"/>
                <a:ea typeface="Calibri" panose="020F0502020204030204" pitchFamily="34" charset="0"/>
                <a:cs typeface="Arial" panose="020B0604020202020204" pitchFamily="34" charset="0"/>
              </a:rPr>
              <a:t>maakt navigeren mogelijk/begrijpelijk voor visueel beperkten</a:t>
            </a:r>
            <a:endParaRPr lang="nl-NL" sz="2800">
              <a:effectLst/>
              <a:latin typeface="Arial" panose="020B0604020202020204" pitchFamily="34" charset="0"/>
              <a:ea typeface="Calibri" panose="020F0502020204030204" pitchFamily="34" charset="0"/>
              <a:cs typeface="Arial" panose="020B0604020202020204" pitchFamily="34" charset="0"/>
            </a:endParaRPr>
          </a:p>
          <a:p>
            <a:endParaRPr lang="nl-NL" sz="2800" b="1">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34337908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C183D7F6-B498-43B3-948B-1728B52AA6E4}">
                <adec:decorative xmlns:adec="http://schemas.microsoft.com/office/drawing/2017/decorative" val="1"/>
              </a:ext>
            </a:extLst>
          </p:cNvPr>
          <p:cNvSpPr>
            <a:spLocks noGrp="1"/>
          </p:cNvSpPr>
          <p:nvPr>
            <p:ph type="body" sz="quarter" idx="10"/>
          </p:nvPr>
        </p:nvSpPr>
        <p:spPr>
          <a:xfrm>
            <a:off x="723715" y="1293606"/>
            <a:ext cx="11246612" cy="5407445"/>
          </a:xfrm>
        </p:spPr>
        <p:txBody>
          <a:bodyPr>
            <a:noAutofit/>
          </a:bodyPr>
          <a:lstStyle/>
          <a:p>
            <a:pPr marL="0" indent="0">
              <a:buNone/>
            </a:pPr>
            <a:endParaRPr lang="nl-NL" sz="2800">
              <a:latin typeface="Arial" panose="020B0604020202020204" pitchFamily="34" charset="0"/>
              <a:cs typeface="Arial" panose="020B0604020202020204" pitchFamily="34" charset="0"/>
            </a:endParaRPr>
          </a:p>
          <a:p>
            <a:pPr marL="457200" lvl="1" indent="0">
              <a:buNone/>
            </a:pPr>
            <a:endParaRPr lang="nl-NL" sz="2800">
              <a:latin typeface="Arial" panose="020B0604020202020204" pitchFamily="34" charset="0"/>
              <a:cs typeface="Arial" panose="020B0604020202020204" pitchFamily="34" charset="0"/>
            </a:endParaRPr>
          </a:p>
          <a:p>
            <a:pPr marL="457200" lvl="1" indent="0">
              <a:buNone/>
            </a:pPr>
            <a:endParaRPr lang="nl-NL" sz="2800">
              <a:latin typeface="Arial" panose="020B0604020202020204" pitchFamily="34" charset="0"/>
              <a:cs typeface="Arial" panose="020B0604020202020204" pitchFamily="34" charset="0"/>
            </a:endParaRPr>
          </a:p>
          <a:p>
            <a:pPr marL="457200" lvl="1" indent="0">
              <a:buNone/>
            </a:pPr>
            <a:endParaRPr lang="nl-NL" sz="2800">
              <a:latin typeface="Arial" panose="020B0604020202020204" pitchFamily="34" charset="0"/>
              <a:cs typeface="Arial" panose="020B0604020202020204" pitchFamily="34" charset="0"/>
            </a:endParaRPr>
          </a:p>
          <a:p>
            <a:pPr lvl="1"/>
            <a:endParaRPr lang="nl-NL" sz="2400"/>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
        <p:nvSpPr>
          <p:cNvPr id="10" name="Tijdelijke aanduiding voor tekst 2">
            <a:extLst>
              <a:ext uri="{FF2B5EF4-FFF2-40B4-BE49-F238E27FC236}">
                <a16:creationId xmlns:a16="http://schemas.microsoft.com/office/drawing/2014/main" id="{CFD4C97E-589D-4842-9A05-04E58A3FB399}"/>
              </a:ext>
            </a:extLst>
          </p:cNvPr>
          <p:cNvSpPr txBox="1">
            <a:spLocks noGrp="1"/>
          </p:cNvSpPr>
          <p:nvPr>
            <p:ph type="title" idx="4294967295"/>
          </p:nvPr>
        </p:nvSpPr>
        <p:spPr>
          <a:xfrm>
            <a:off x="723715" y="46612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Arial Black" panose="020B0A04020102020204" pitchFamily="34" charset="0"/>
                <a:ea typeface="+mj-ea"/>
                <a:cs typeface="Arial" panose="020B0604020202020204" pitchFamily="34" charset="0"/>
              </a:rPr>
              <a:t>PRAKTIJK: linkteksten (4)</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8" name="Tekstvak 7" descr="Schema dat de structuur van WCAG 2.1 visualiseert met in de linker kolom de principes 1. Waarneembaar, 2. Bedienbaar, 3. Begrijpelijk en 4. Robuust. Daarnaast de richtlijnen die bij het prinicpe horen. Daarnaast staan de nummers van bijbehorende succescriteria genoemd. Deze nummers zijn verdeel over drie kolommen: Niveau A; Niveau AA en Niveau AAA. In het schema is het volgende benadrukt: Principe 3. Begrijpelijk, richtlijn 3.1 Leesbaar, Criterium 3.1.1 onder Niveau A en 3.1.2 onder Niveau AA. ">
            <a:extLst>
              <a:ext uri="{FF2B5EF4-FFF2-40B4-BE49-F238E27FC236}">
                <a16:creationId xmlns:a16="http://schemas.microsoft.com/office/drawing/2014/main" id="{ADF5D1C2-9FE3-469C-AD3B-3169B812E1A0}"/>
              </a:ext>
            </a:extLst>
          </p:cNvPr>
          <p:cNvSpPr txBox="1"/>
          <p:nvPr/>
        </p:nvSpPr>
        <p:spPr>
          <a:xfrm>
            <a:off x="723715" y="1100632"/>
            <a:ext cx="11080092" cy="1159676"/>
          </a:xfrm>
          <a:prstGeom prst="rect">
            <a:avLst/>
          </a:prstGeom>
          <a:noFill/>
        </p:spPr>
        <p:txBody>
          <a:bodyPr wrap="square" rtlCol="0">
            <a:spAutoFit/>
          </a:bodyPr>
          <a:lstStyle/>
          <a:p>
            <a:pPr lvl="0">
              <a:lnSpc>
                <a:spcPct val="107000"/>
              </a:lnSpc>
            </a:pPr>
            <a:r>
              <a:rPr lang="nl-NL" sz="2400" b="1">
                <a:effectLst/>
                <a:latin typeface="Arial" panose="020B0604020202020204" pitchFamily="34" charset="0"/>
                <a:ea typeface="Calibri" panose="020F0502020204030204" pitchFamily="34" charset="0"/>
                <a:cs typeface="Arial" panose="020B0604020202020204" pitchFamily="34" charset="0"/>
              </a:rPr>
              <a:t>WCAG 2.1</a:t>
            </a:r>
          </a:p>
          <a:p>
            <a:pPr lvl="0">
              <a:lnSpc>
                <a:spcPct val="107000"/>
              </a:lnSpc>
            </a:pPr>
            <a:r>
              <a:rPr lang="nl-NL" sz="2400">
                <a:latin typeface="Arial" panose="020B0604020202020204" pitchFamily="34" charset="0"/>
                <a:cs typeface="Arial" panose="020B0604020202020204" pitchFamily="34" charset="0"/>
              </a:rPr>
              <a:t>Criterium </a:t>
            </a:r>
            <a:r>
              <a:rPr lang="nl-NL" sz="2400">
                <a:latin typeface="Arial" panose="020B0604020202020204" pitchFamily="34" charset="0"/>
                <a:ea typeface="Calibri" panose="020F0502020204030204" pitchFamily="34" charset="0"/>
                <a:cs typeface="Arial" panose="020B0604020202020204" pitchFamily="34" charset="0"/>
              </a:rPr>
              <a:t>2</a:t>
            </a:r>
            <a:r>
              <a:rPr lang="nl-NL" sz="2400">
                <a:effectLst/>
                <a:latin typeface="Arial" panose="020B0604020202020204" pitchFamily="34" charset="0"/>
                <a:ea typeface="Calibri" panose="020F0502020204030204" pitchFamily="34" charset="0"/>
                <a:cs typeface="Arial" panose="020B0604020202020204" pitchFamily="34" charset="0"/>
              </a:rPr>
              <a:t>.4.4 linkdoel in tekst</a:t>
            </a:r>
          </a:p>
          <a:p>
            <a:endParaRPr lang="nl-NL"/>
          </a:p>
        </p:txBody>
      </p:sp>
      <p:pic>
        <p:nvPicPr>
          <p:cNvPr id="6" name="Afbeelding 5" descr="Schema dat de structuur van WCAG 2.1 visualiseert met in de linker kolom de principes 1. Waarneembaar, 2. Bedienbaar, 3. Begrijpelijk en 4. Robuust. Daarnaast de richtlijnen die bij het prinicpe horen. Daarnaast staan de nummers van bijbehorende succescriteria genoemd. Deze nummers zijn verdeel over drie kolommen: Niveau A; Niveau AA en Niveau AAA. In het schema is het volgende benadrukt: Principe 3 Begrijpelijk, richtlijn 3.1 Leesbaar, Criterium 2.4.4 linkdoel in tekst onder Niveau A.">
            <a:extLst>
              <a:ext uri="{FF2B5EF4-FFF2-40B4-BE49-F238E27FC236}">
                <a16:creationId xmlns:a16="http://schemas.microsoft.com/office/drawing/2014/main" id="{8DFC553F-53BA-4EE3-B188-8CF1BDAF87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381" y="2048777"/>
            <a:ext cx="10606886" cy="4188250"/>
          </a:xfrm>
          <a:prstGeom prst="rect">
            <a:avLst/>
          </a:prstGeom>
        </p:spPr>
      </p:pic>
    </p:spTree>
    <p:extLst>
      <p:ext uri="{BB962C8B-B14F-4D97-AF65-F5344CB8AC3E}">
        <p14:creationId xmlns:p14="http://schemas.microsoft.com/office/powerpoint/2010/main" val="24651406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linkteksten (5)</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r>
              <a:rPr lang="nl-NL" sz="2800" b="1">
                <a:latin typeface="Arial" panose="020B0604020202020204" pitchFamily="34" charset="0"/>
                <a:cs typeface="Arial" panose="020B0604020202020204" pitchFamily="34" charset="0"/>
              </a:rPr>
              <a:t>Hoe?</a:t>
            </a:r>
          </a:p>
          <a:p>
            <a:pPr>
              <a:lnSpc>
                <a:spcPct val="107000"/>
              </a:lnSpc>
            </a:pPr>
            <a:r>
              <a:rPr lang="nl-NL" sz="2400">
                <a:effectLst/>
                <a:latin typeface="Arial" panose="020B0604020202020204" pitchFamily="34" charset="0"/>
                <a:ea typeface="Calibri" panose="020F0502020204030204" pitchFamily="34" charset="0"/>
                <a:cs typeface="Arial" panose="020B0604020202020204" pitchFamily="34" charset="0"/>
              </a:rPr>
              <a:t>linktekst kort, betekenisvol en inhoudelijk houden</a:t>
            </a:r>
          </a:p>
          <a:p>
            <a:pPr>
              <a:lnSpc>
                <a:spcPct val="107000"/>
              </a:lnSpc>
            </a:pPr>
            <a:r>
              <a:rPr lang="nl-NL" sz="2400">
                <a:effectLst/>
                <a:latin typeface="Arial" panose="020B0604020202020204" pitchFamily="34" charset="0"/>
                <a:ea typeface="Calibri" panose="020F0502020204030204" pitchFamily="34" charset="0"/>
                <a:cs typeface="Arial" panose="020B0604020202020204" pitchFamily="34" charset="0"/>
              </a:rPr>
              <a:t>alle links moeten met Enter geactiveerd kunnen worden</a:t>
            </a:r>
          </a:p>
          <a:p>
            <a:pPr>
              <a:lnSpc>
                <a:spcPct val="107000"/>
              </a:lnSpc>
            </a:pPr>
            <a:r>
              <a:rPr lang="nl-NL" sz="2400">
                <a:effectLst/>
                <a:latin typeface="Arial" panose="020B0604020202020204" pitchFamily="34" charset="0"/>
                <a:ea typeface="Calibri" panose="020F0502020204030204" pitchFamily="34" charset="0"/>
                <a:cs typeface="Arial" panose="020B0604020202020204" pitchFamily="34" charset="0"/>
              </a:rPr>
              <a:t>openen nieuw venster of springen naar een bladwijzer aankondigen</a:t>
            </a:r>
          </a:p>
          <a:p>
            <a:pPr>
              <a:lnSpc>
                <a:spcPct val="107000"/>
              </a:lnSpc>
            </a:pPr>
            <a:r>
              <a:rPr lang="nl-NL" sz="2400">
                <a:effectLst/>
                <a:latin typeface="Arial" panose="020B0604020202020204" pitchFamily="34" charset="0"/>
                <a:ea typeface="Calibri" panose="020F0502020204030204" pitchFamily="34" charset="0"/>
                <a:cs typeface="Arial" panose="020B0604020202020204" pitchFamily="34" charset="0"/>
              </a:rPr>
              <a:t>afbeeldingen als links moeten een tekstalternatief hebben</a:t>
            </a:r>
          </a:p>
          <a:p>
            <a:pPr marL="0" indent="0">
              <a:lnSpc>
                <a:spcPct val="107000"/>
              </a:lnSpc>
              <a:buNone/>
            </a:pPr>
            <a:endParaRPr lang="nl-NL" sz="2400">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buNone/>
            </a:pPr>
            <a:r>
              <a:rPr lang="nl-NL" sz="2400" b="1">
                <a:effectLst/>
                <a:latin typeface="Arial" panose="020B0604020202020204" pitchFamily="34" charset="0"/>
                <a:ea typeface="Calibri" panose="020F0502020204030204" pitchFamily="34" charset="0"/>
                <a:cs typeface="Arial" panose="020B0604020202020204" pitchFamily="34" charset="0"/>
              </a:rPr>
              <a:t>Goede praktijkvoorbeelden</a:t>
            </a:r>
          </a:p>
          <a:p>
            <a:pPr>
              <a:lnSpc>
                <a:spcPct val="107000"/>
              </a:lnSpc>
            </a:pPr>
            <a:r>
              <a:rPr lang="nl-NL" sz="2400">
                <a:effectLst/>
                <a:latin typeface="Arial" panose="020B0604020202020204" pitchFamily="34" charset="0"/>
                <a:ea typeface="Calibri" panose="020F0502020204030204" pitchFamily="34" charset="0"/>
                <a:cs typeface="Arial" panose="020B0604020202020204" pitchFamily="34" charset="0"/>
              </a:rPr>
              <a:t>op een pagina aantal links beperken, unieke linkteksten gebruiken</a:t>
            </a:r>
          </a:p>
          <a:p>
            <a:r>
              <a:rPr lang="nl-NL" sz="2400">
                <a:effectLst/>
                <a:latin typeface="Arial" panose="020B0604020202020204" pitchFamily="34" charset="0"/>
                <a:ea typeface="Calibri" panose="020F0502020204030204" pitchFamily="34" charset="0"/>
                <a:cs typeface="Arial" panose="020B0604020202020204" pitchFamily="34" charset="0"/>
              </a:rPr>
              <a:t>een download aankondigen, bestandsformaat en omvang noemen</a:t>
            </a:r>
          </a:p>
          <a:p>
            <a:pPr>
              <a:lnSpc>
                <a:spcPct val="107000"/>
              </a:lnSpc>
            </a:pPr>
            <a:r>
              <a:rPr lang="nl-NL" sz="2400">
                <a:effectLst/>
                <a:latin typeface="Arial" panose="020B0604020202020204" pitchFamily="34" charset="0"/>
                <a:ea typeface="Calibri" panose="020F0502020204030204" pitchFamily="34" charset="0"/>
                <a:cs typeface="Arial" panose="020B0604020202020204" pitchFamily="34" charset="0"/>
              </a:rPr>
              <a:t>links markeren (niet alleen kleur gebruiken voor informatie), bijv. onderstrepen </a:t>
            </a: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35158011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0" y="-730894"/>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3200">
                <a:latin typeface="Arial Black" panose="020B0A04020102020204" pitchFamily="34" charset="0"/>
                <a:cs typeface="Arial" panose="020B0604020202020204" pitchFamily="34" charset="0"/>
              </a:rPr>
              <a:t>PRAKTIJK: linktekst: </a:t>
            </a:r>
            <a:r>
              <a:rPr lang="en-US" sz="3200" err="1">
                <a:latin typeface="Arial Black" panose="020B0A04020102020204" pitchFamily="34" charset="0"/>
                <a:cs typeface="Arial" panose="020B0604020202020204" pitchFamily="34" charset="0"/>
              </a:rPr>
              <a:t>voorbeeld</a:t>
            </a:r>
            <a:endParaRPr kumimoji="0" lang="nl-NL" sz="32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0" y="7201"/>
            <a:ext cx="12170939" cy="6816807"/>
          </a:xfrm>
        </p:spPr>
        <p:txBody>
          <a:bodyPr>
            <a:noAutofit/>
          </a:bodyPr>
          <a:lstStyle/>
          <a:p>
            <a:pPr marL="0" indent="0">
              <a:lnSpc>
                <a:spcPct val="107000"/>
              </a:lnSpc>
              <a:spcAft>
                <a:spcPts val="800"/>
              </a:spcAft>
              <a:buNone/>
            </a:pPr>
            <a:r>
              <a:rPr lang="nl-NL" sz="16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Project Gutenberg</a:t>
            </a:r>
            <a:r>
              <a:rPr lang="nl-NL" sz="16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nl-NL" sz="1600">
                <a:effectLst/>
                <a:latin typeface="Calibri" panose="020F0502020204030204" pitchFamily="34" charset="0"/>
                <a:ea typeface="Calibri" panose="020F0502020204030204" pitchFamily="34" charset="0"/>
                <a:cs typeface="Times New Roman" panose="02020603050405020304" pitchFamily="18" charset="0"/>
              </a:rPr>
              <a:t>is een digitale bibliotheek van zogenaamde e-books of elektronische boeken.</a:t>
            </a:r>
          </a:p>
          <a:p>
            <a:pPr marL="0" indent="0">
              <a:lnSpc>
                <a:spcPct val="107000"/>
              </a:lnSpc>
              <a:spcAft>
                <a:spcPts val="800"/>
              </a:spcAft>
              <a:buNone/>
            </a:pPr>
            <a:r>
              <a:rPr lang="nl-NL" sz="1600">
                <a:effectLst/>
                <a:latin typeface="Calibri" panose="020F0502020204030204" pitchFamily="34" charset="0"/>
                <a:ea typeface="Calibri" panose="020F0502020204030204" pitchFamily="34" charset="0"/>
                <a:cs typeface="Times New Roman" panose="02020603050405020304" pitchFamily="18" charset="0"/>
              </a:rPr>
              <a:t>Michael Hart startte in 1971 met dit project genoemd naar Johannes Gutenberg, die algemeen geldt als uitvinder van de boekdrukkunst met losse letters.</a:t>
            </a:r>
          </a:p>
          <a:p>
            <a:pPr marL="0" indent="0">
              <a:lnSpc>
                <a:spcPct val="107000"/>
              </a:lnSpc>
              <a:spcAft>
                <a:spcPts val="800"/>
              </a:spcAft>
              <a:buNone/>
            </a:pPr>
            <a:r>
              <a:rPr lang="nl-NL" sz="1600">
                <a:effectLst/>
                <a:latin typeface="Calibri" panose="020F0502020204030204" pitchFamily="34" charset="0"/>
                <a:ea typeface="Calibri" panose="020F0502020204030204" pitchFamily="34" charset="0"/>
                <a:cs typeface="Times New Roman" panose="02020603050405020304" pitchFamily="18" charset="0"/>
              </a:rPr>
              <a:t>De meeste door Project Gutenberg gepubliceerde teksten vallen in het </a:t>
            </a:r>
            <a:r>
              <a:rPr lang="nl-NL" sz="16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publiek domein</a:t>
            </a:r>
            <a:r>
              <a:rPr lang="nl-NL" sz="1600">
                <a:effectLst/>
                <a:latin typeface="Calibri" panose="020F0502020204030204" pitchFamily="34" charset="0"/>
                <a:ea typeface="Calibri" panose="020F0502020204030204" pitchFamily="34" charset="0"/>
                <a:cs typeface="Times New Roman" panose="02020603050405020304" pitchFamily="18" charset="0"/>
              </a:rPr>
              <a:t> in de Verenigde Staten. Ofwel omdat ze nooit onder het </a:t>
            </a:r>
            <a:r>
              <a:rPr lang="nl-NL" sz="16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auteursrecht</a:t>
            </a:r>
            <a:r>
              <a:rPr lang="nl-NL" sz="1600">
                <a:effectLst/>
                <a:latin typeface="Calibri" panose="020F0502020204030204" pitchFamily="34" charset="0"/>
                <a:ea typeface="Calibri" panose="020F0502020204030204" pitchFamily="34" charset="0"/>
                <a:cs typeface="Times New Roman" panose="02020603050405020304" pitchFamily="18" charset="0"/>
              </a:rPr>
              <a:t> vielen, ofwel omdat het auteursrecht verlopen is. </a:t>
            </a:r>
          </a:p>
          <a:p>
            <a:pPr marL="0" indent="0">
              <a:lnSpc>
                <a:spcPct val="107000"/>
              </a:lnSpc>
              <a:spcAft>
                <a:spcPts val="800"/>
              </a:spcAft>
              <a:buNone/>
            </a:pPr>
            <a:r>
              <a:rPr lang="nl-NL" sz="1600">
                <a:effectLst/>
                <a:latin typeface="Calibri" panose="020F0502020204030204" pitchFamily="34" charset="0"/>
                <a:ea typeface="Calibri" panose="020F0502020204030204" pitchFamily="34" charset="0"/>
                <a:cs typeface="Times New Roman" panose="02020603050405020304" pitchFamily="18" charset="0"/>
              </a:rPr>
              <a:t>Enkele teksten vallen nog onder auteursrecht, maar zijn beschikbaar gesteld door de auteurs. Typische kandidaten voor Project Gutenberg zijn belangrijke of succesvolle boeken waarvan het auteursrecht inmiddels verlopen is, zoals veel oude filosofische teksten, maar b.v. ook de Sherlock Holmes-verhalen van Arthur Conan Doyle of de Tarzan-verhalen van Edgar Rice Burroughs. Er zijn diverse readers (leesprogramma's) op het </a:t>
            </a:r>
            <a:r>
              <a:rPr lang="nl-NL" sz="16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internet</a:t>
            </a:r>
            <a:r>
              <a:rPr lang="nl-NL" sz="1600">
                <a:effectLst/>
                <a:latin typeface="Calibri" panose="020F0502020204030204" pitchFamily="34" charset="0"/>
                <a:ea typeface="Calibri" panose="020F0502020204030204" pitchFamily="34" charset="0"/>
                <a:cs typeface="Times New Roman" panose="02020603050405020304" pitchFamily="18" charset="0"/>
              </a:rPr>
              <a:t> te vinden waarmee men de teksten op een plezierige manier op het computerscherm kan lezen.</a:t>
            </a:r>
          </a:p>
          <a:p>
            <a:pPr marL="0" indent="0">
              <a:lnSpc>
                <a:spcPct val="107000"/>
              </a:lnSpc>
              <a:spcAft>
                <a:spcPts val="800"/>
              </a:spcAft>
              <a:buNone/>
            </a:pPr>
            <a:r>
              <a:rPr lang="nl-NL" sz="1600">
                <a:effectLst/>
                <a:latin typeface="Calibri" panose="020F0502020204030204" pitchFamily="34" charset="0"/>
                <a:ea typeface="Calibri" panose="020F0502020204030204" pitchFamily="34" charset="0"/>
                <a:cs typeface="Times New Roman" panose="02020603050405020304" pitchFamily="18" charset="0"/>
              </a:rPr>
              <a:t>Hoewel het merendeel van de teksten Engelstalig is, zijn er ook veel werken in andere talen te vinden op Project Gutenberg, waaronder het Nederlands. </a:t>
            </a:r>
          </a:p>
          <a:p>
            <a:pPr marL="0" indent="0">
              <a:lnSpc>
                <a:spcPct val="107000"/>
              </a:lnSpc>
              <a:spcAft>
                <a:spcPts val="800"/>
              </a:spcAft>
              <a:buNone/>
            </a:pPr>
            <a:r>
              <a:rPr lang="nl-NL" sz="1600">
                <a:effectLst/>
                <a:latin typeface="Calibri" panose="020F0502020204030204" pitchFamily="34" charset="0"/>
                <a:ea typeface="Calibri" panose="020F0502020204030204" pitchFamily="34" charset="0"/>
                <a:cs typeface="Times New Roman" panose="02020603050405020304" pitchFamily="18" charset="0"/>
              </a:rPr>
              <a:t>Een vergelijkbaar Nederlandstalig project was het </a:t>
            </a:r>
            <a:r>
              <a:rPr lang="nl-NL" sz="16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Project Laurens Jz Coster</a:t>
            </a:r>
            <a:r>
              <a:rPr lang="nl-NL" sz="1600">
                <a:effectLst/>
                <a:latin typeface="Calibri" panose="020F0502020204030204" pitchFamily="34" charset="0"/>
                <a:ea typeface="Calibri" panose="020F0502020204030204" pitchFamily="34" charset="0"/>
                <a:cs typeface="Times New Roman" panose="02020603050405020304" pitchFamily="18" charset="0"/>
              </a:rPr>
              <a:t>, (genoemd naar degene die eeuwenlang in Nederland gold als uitvinder van de boekdrukkunst). Na beëindiging in 2001 is dit project opgevolgd door de Digitale Bibliotheek voor de Nederlandse Letteren. In Scandinavië is er het Project Runeberg.</a:t>
            </a:r>
          </a:p>
          <a:p>
            <a:pPr marL="0" indent="0">
              <a:lnSpc>
                <a:spcPct val="107000"/>
              </a:lnSpc>
              <a:spcAft>
                <a:spcPts val="800"/>
              </a:spcAft>
              <a:buNone/>
            </a:pPr>
            <a:r>
              <a:rPr lang="nl-NL" sz="1600">
                <a:effectLst/>
                <a:latin typeface="Calibri" panose="020F0502020204030204" pitchFamily="34" charset="0"/>
                <a:ea typeface="Calibri" panose="020F0502020204030204" pitchFamily="34" charset="0"/>
                <a:cs typeface="Times New Roman" panose="02020603050405020304" pitchFamily="18" charset="0"/>
              </a:rPr>
              <a:t>Een voorbeeld van een boek dat op Wikipedia beschreven staat en bij Project Gutenberg te vinden is: </a:t>
            </a:r>
            <a:r>
              <a:rPr lang="nl-NL" sz="16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Dracula - Bram Stoker downloaden (EPUB met afbeeldingen – 387 kB)</a:t>
            </a:r>
            <a:endParaRPr lang="nl-NL" sz="16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nl-NL" sz="1600">
                <a:effectLst/>
                <a:latin typeface="Calibri" panose="020F0502020204030204" pitchFamily="34" charset="0"/>
                <a:ea typeface="Calibri" panose="020F0502020204030204" pitchFamily="34" charset="0"/>
                <a:cs typeface="Times New Roman" panose="02020603050405020304" pitchFamily="18" charset="0"/>
              </a:rPr>
              <a:t>Sinds enige tijd zijn er ook muziekwerken en gesproken woord te vinden. Het standaard formaat is nog steeds 'platte tekst' (ASCII), maar ook HTML en PDF winnen terrein, vooral als er afbeeldingen bij de tekst horen. Ook EPUB met en zonder afbeeldingen zijn automatisch gegeneerd, zo vermeld het Gutenberg project in het </a:t>
            </a:r>
            <a:r>
              <a:rPr lang="nl-NL" sz="16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overzicht van formaten</a:t>
            </a:r>
            <a:r>
              <a:rPr lang="nl-NL" sz="1600">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78440" y="41193"/>
            <a:ext cx="1792499" cy="913623"/>
          </a:xfrm>
          <a:prstGeom prst="rect">
            <a:avLst/>
          </a:prstGeom>
        </p:spPr>
      </p:pic>
    </p:spTree>
    <p:extLst>
      <p:ext uri="{BB962C8B-B14F-4D97-AF65-F5344CB8AC3E}">
        <p14:creationId xmlns:p14="http://schemas.microsoft.com/office/powerpoint/2010/main" val="3502411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4965430" y="820340"/>
            <a:ext cx="6586491" cy="128616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fontScale="90000"/>
          </a:bodyPr>
          <a:lstStyle/>
          <a:p>
            <a:pPr marL="0" marR="0" lvl="0" indent="0" fontAlgn="auto">
              <a:spcAft>
                <a:spcPts val="0"/>
              </a:spcAft>
              <a:buClrTx/>
              <a:buSzTx/>
              <a:tabLst/>
              <a:defRPr/>
            </a:pPr>
            <a:r>
              <a:rPr lang="en-US" b="1" err="1"/>
              <a:t>wetgeving</a:t>
            </a:r>
            <a:r>
              <a:rPr lang="en-US" b="1"/>
              <a:t> in </a:t>
            </a:r>
            <a:r>
              <a:rPr lang="en-US" b="1" err="1"/>
              <a:t>vogelvlucht</a:t>
            </a:r>
            <a:endParaRPr kumimoji="0" lang="en-US" b="1" i="0" u="none" strike="noStrike" cap="none" spc="0" normalizeH="0" baseline="0" noProof="0">
              <a:ln>
                <a:noFill/>
              </a:ln>
              <a:effectLst/>
              <a:uLnTx/>
              <a:uFillTx/>
            </a:endParaRPr>
          </a:p>
          <a:p>
            <a:pPr marL="0" marR="0" lvl="0" indent="0" fontAlgn="auto">
              <a:spcAft>
                <a:spcPts val="0"/>
              </a:spcAft>
              <a:buClrTx/>
              <a:buSzTx/>
              <a:tabLst/>
              <a:defRPr/>
            </a:pPr>
            <a:endParaRPr kumimoji="0" lang="en-US" b="1" i="0" u="none" strike="noStrike" cap="none" spc="0" normalizeH="0" baseline="0" noProof="0">
              <a:ln>
                <a:noFill/>
              </a:ln>
              <a:effectLst/>
              <a:uLnTx/>
              <a:uFillTx/>
            </a:endParaRPr>
          </a:p>
          <a:p>
            <a:pPr marL="0" marR="0" lvl="0" indent="0" fontAlgn="auto">
              <a:spcAft>
                <a:spcPts val="0"/>
              </a:spcAft>
              <a:buClrTx/>
              <a:buSzTx/>
              <a:tabLst/>
              <a:defRPr/>
            </a:pPr>
            <a:endParaRPr kumimoji="0" lang="en-US" b="1" i="0" u="none" strike="noStrike" cap="none" spc="0" normalizeH="0" baseline="0" noProof="0">
              <a:ln>
                <a:noFill/>
              </a:ln>
              <a:effectLst/>
              <a:uLnTx/>
              <a:uFillTx/>
            </a:endParaRPr>
          </a:p>
          <a:p>
            <a:pPr marL="0" marR="0" lvl="0" indent="0" fontAlgn="auto">
              <a:spcAft>
                <a:spcPts val="0"/>
              </a:spcAft>
              <a:buClrTx/>
              <a:buSzTx/>
              <a:tabLst/>
              <a:defRPr/>
            </a:pPr>
            <a:endParaRPr kumimoji="0" lang="en-US" b="1" i="0" u="none" strike="noStrike" cap="none" spc="0" normalizeH="0" baseline="0" noProof="0">
              <a:ln>
                <a:noFill/>
              </a:ln>
              <a:effectLst/>
              <a:uLnTx/>
              <a:uFillTx/>
            </a:endParaRPr>
          </a:p>
          <a:p>
            <a:pPr marL="0" marR="0" lvl="0" indent="0" fontAlgn="auto">
              <a:spcAft>
                <a:spcPts val="0"/>
              </a:spcAft>
              <a:buClrTx/>
              <a:buSzTx/>
              <a:tabLst/>
              <a:defRPr/>
            </a:pPr>
            <a:r>
              <a:rPr lang="nl-NL" b="1">
                <a:latin typeface="Arial Black" panose="020B0A04020102020204" pitchFamily="34" charset="0"/>
                <a:cs typeface="Arial" panose="020B0604020202020204" pitchFamily="34" charset="0"/>
              </a:rPr>
              <a:t>wetgeving </a:t>
            </a:r>
            <a:r>
              <a:rPr lang="nl-NL" b="1">
                <a:latin typeface="Arial" panose="020B0604020202020204" pitchFamily="34" charset="0"/>
                <a:cs typeface="Arial" panose="020B0604020202020204" pitchFamily="34" charset="0"/>
              </a:rPr>
              <a:t>(herhaling)</a:t>
            </a:r>
            <a:endParaRPr kumimoji="0" lang="nl-NL" b="1" i="0" u="none" strike="noStrike" cap="none" spc="0" normalizeH="0" baseline="0">
              <a:ln>
                <a:noFill/>
              </a:ln>
              <a:effectLst/>
              <a:uLnTx/>
              <a:uFillTx/>
              <a:latin typeface="Arial" panose="020B0604020202020204" pitchFamily="34" charset="0"/>
              <a:cs typeface="Arial" panose="020B0604020202020204" pitchFamily="34" charset="0"/>
            </a:endParaRPr>
          </a:p>
        </p:txBody>
      </p:sp>
      <p:sp>
        <p:nvSpPr>
          <p:cNvPr id="2" name="Tijdelijke aanduiding voor tekst 1"/>
          <p:cNvSpPr>
            <a:spLocks noGrp="1"/>
          </p:cNvSpPr>
          <p:nvPr>
            <p:ph type="body" sz="quarter" idx="10"/>
          </p:nvPr>
        </p:nvSpPr>
        <p:spPr>
          <a:xfrm>
            <a:off x="4942369" y="2948284"/>
            <a:ext cx="7060945" cy="3785419"/>
          </a:xfrm>
        </p:spPr>
        <p:txBody>
          <a:bodyPr vert="horz" lIns="91440" tIns="45720" rIns="91440" bIns="45720" rtlCol="0">
            <a:normAutofit/>
          </a:bodyPr>
          <a:lstStyle/>
          <a:p>
            <a:pPr marL="0"/>
            <a:endParaRPr lang="en-US" sz="2000" b="1">
              <a:latin typeface="+mn-lt"/>
            </a:endParaRPr>
          </a:p>
          <a:p>
            <a:pPr marL="0" indent="0">
              <a:buNone/>
            </a:pPr>
            <a:r>
              <a:rPr lang="nl-NL" sz="2800">
                <a:latin typeface="Arial" panose="020B0604020202020204" pitchFamily="34" charset="0"/>
                <a:cs typeface="Arial" panose="020B0604020202020204" pitchFamily="34" charset="0"/>
              </a:rPr>
              <a:t>Behandeld in </a:t>
            </a:r>
            <a:r>
              <a:rPr lang="nl-NL" sz="2800">
                <a:latin typeface="Arial" panose="020B0604020202020204" pitchFamily="34" charset="0"/>
                <a:cs typeface="Arial" panose="020B0604020202020204" pitchFamily="34" charset="0"/>
                <a:hlinkClick r:id="rId3"/>
              </a:rPr>
              <a:t>workshop 1: bewustwording</a:t>
            </a:r>
            <a:r>
              <a:rPr lang="nl-NL" sz="2800">
                <a:latin typeface="Arial" panose="020B0604020202020204" pitchFamily="34" charset="0"/>
                <a:cs typeface="Arial" panose="020B0604020202020204" pitchFamily="34" charset="0"/>
              </a:rPr>
              <a:t>, o.a.</a:t>
            </a:r>
          </a:p>
          <a:p>
            <a:r>
              <a:rPr lang="nl-NL" sz="2800">
                <a:latin typeface="Arial" panose="020B0604020202020204" pitchFamily="34" charset="0"/>
                <a:cs typeface="Arial" panose="020B0604020202020204" pitchFamily="34" charset="0"/>
              </a:rPr>
              <a:t>Europese toegankelijkheidsacte</a:t>
            </a:r>
          </a:p>
          <a:p>
            <a:r>
              <a:rPr lang="nl-NL" sz="2800">
                <a:latin typeface="Arial" panose="020B0604020202020204" pitchFamily="34" charset="0"/>
                <a:cs typeface="Arial" panose="020B0604020202020204" pitchFamily="34" charset="0"/>
              </a:rPr>
              <a:t>Wet gelijke behandeling</a:t>
            </a:r>
          </a:p>
          <a:p>
            <a:r>
              <a:rPr lang="nl-NL" sz="2800">
                <a:latin typeface="Arial" panose="020B0604020202020204" pitchFamily="34" charset="0"/>
                <a:cs typeface="Arial" panose="020B0604020202020204" pitchFamily="34" charset="0"/>
              </a:rPr>
              <a:t>Verdrag van Marrakesh (copyright)</a:t>
            </a:r>
          </a:p>
        </p:txBody>
      </p:sp>
      <p:pic>
        <p:nvPicPr>
          <p:cNvPr id="6" name="Afbeelding 5" descr="standbeeld van vrouwe jusititia met blinddoek voor ogen, kroon op het hooft en in de hooggeheven linkerarm een weegschaal ">
            <a:extLst>
              <a:ext uri="{FF2B5EF4-FFF2-40B4-BE49-F238E27FC236}">
                <a16:creationId xmlns:a16="http://schemas.microsoft.com/office/drawing/2014/main" id="{7FE9FEDA-7553-4761-BA24-14184B85CCCF}"/>
              </a:ext>
            </a:extLst>
          </p:cNvPr>
          <p:cNvPicPr>
            <a:picLocks noChangeAspect="1"/>
          </p:cNvPicPr>
          <p:nvPr/>
        </p:nvPicPr>
        <p:blipFill rotWithShape="1">
          <a:blip r:embed="rId4">
            <a:extLst>
              <a:ext uri="{28A0092B-C50C-407E-A947-70E740481C1C}">
                <a14:useLocalDpi xmlns:a14="http://schemas.microsoft.com/office/drawing/2010/main" val="0"/>
              </a:ext>
            </a:extLst>
          </a:blip>
          <a:srcRect l="24576" r="30305" b="-1"/>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FAC41"/>
            </a:solidFill>
          </a:ln>
        </p:spPr>
        <p:style>
          <a:lnRef idx="1">
            <a:schemeClr val="accent1"/>
          </a:lnRef>
          <a:fillRef idx="0">
            <a:schemeClr val="accent1"/>
          </a:fillRef>
          <a:effectRef idx="0">
            <a:schemeClr val="accent1"/>
          </a:effectRef>
          <a:fontRef idx="minor">
            <a:schemeClr val="tx1"/>
          </a:fontRef>
        </p:style>
      </p:cxnSp>
      <p:pic>
        <p:nvPicPr>
          <p:cNvPr id="4" name="Afbeelding 3">
            <a:extLst>
              <a:ext uri="{FF2B5EF4-FFF2-40B4-BE49-F238E27FC236}">
                <a16:creationId xmlns:a16="http://schemas.microsoft.com/office/drawing/2014/main" id="{7271E35F-5E1B-44FC-AEC4-0625B58E3DF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8763050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linktekst (6)</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800">
              <a:latin typeface="Arial" panose="020B0604020202020204" pitchFamily="34" charset="0"/>
              <a:cs typeface="Arial" panose="020B0604020202020204" pitchFamily="34" charset="0"/>
            </a:endParaRPr>
          </a:p>
          <a:p>
            <a:r>
              <a:rPr lang="nl-NL" sz="2800">
                <a:latin typeface="Arial" panose="020B0604020202020204" pitchFamily="34" charset="0"/>
                <a:cs typeface="Arial" panose="020B0604020202020204" pitchFamily="34" charset="0"/>
              </a:rPr>
              <a:t>Visueel beperkte mensen maken gebruik van schermlezers. Daarmee kun je een lijst van elementen maken, o.a. van links. De context van de link verdwijnt dan.</a:t>
            </a: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pic>
        <p:nvPicPr>
          <p:cNvPr id="6" name="Afbeelding 5" descr="Schermafbeelding van een elementenlijst zoals een schermlezer deze op verzoek van de gebruiker kan maken. De lijst toont links.">
            <a:extLst>
              <a:ext uri="{FF2B5EF4-FFF2-40B4-BE49-F238E27FC236}">
                <a16:creationId xmlns:a16="http://schemas.microsoft.com/office/drawing/2014/main" id="{7EB82B64-3194-4661-8087-5691313150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745" y="3278505"/>
            <a:ext cx="5695950" cy="3105150"/>
          </a:xfrm>
          <a:prstGeom prst="rect">
            <a:avLst/>
          </a:prstGeom>
        </p:spPr>
      </p:pic>
    </p:spTree>
    <p:extLst>
      <p:ext uri="{BB962C8B-B14F-4D97-AF65-F5344CB8AC3E}">
        <p14:creationId xmlns:p14="http://schemas.microsoft.com/office/powerpoint/2010/main" val="5493790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linktekst (7)</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800">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pic>
        <p:nvPicPr>
          <p:cNvPr id="8" name="Afbeelding 7">
            <a:extLst>
              <a:ext uri="{FF2B5EF4-FFF2-40B4-BE49-F238E27FC236}">
                <a16:creationId xmlns:a16="http://schemas.microsoft.com/office/drawing/2014/main" id="{F28D5EB0-FEEC-4593-A170-C46335DC901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06595" y="1317543"/>
            <a:ext cx="8999405" cy="2714106"/>
          </a:xfrm>
          <a:prstGeom prst="rect">
            <a:avLst/>
          </a:prstGeom>
          <a:ln w="12700">
            <a:solidFill>
              <a:schemeClr val="tx1"/>
            </a:solidFill>
          </a:ln>
        </p:spPr>
      </p:pic>
      <p:pic>
        <p:nvPicPr>
          <p:cNvPr id="12" name="Afbeelding 11">
            <a:extLst>
              <a:ext uri="{FF2B5EF4-FFF2-40B4-BE49-F238E27FC236}">
                <a16:creationId xmlns:a16="http://schemas.microsoft.com/office/drawing/2014/main" id="{AF767C85-5A2A-4285-B6AF-508323FE81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21835" y="4213884"/>
            <a:ext cx="7231565" cy="2260678"/>
          </a:xfrm>
          <a:prstGeom prst="rect">
            <a:avLst/>
          </a:prstGeom>
          <a:ln w="12700">
            <a:solidFill>
              <a:schemeClr val="tx1"/>
            </a:solidFill>
          </a:ln>
        </p:spPr>
      </p:pic>
    </p:spTree>
    <p:extLst>
      <p:ext uri="{BB962C8B-B14F-4D97-AF65-F5344CB8AC3E}">
        <p14:creationId xmlns:p14="http://schemas.microsoft.com/office/powerpoint/2010/main" val="40382857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07068"/>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linktekst (8)</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800">
              <a:latin typeface="Arial" panose="020B0604020202020204" pitchFamily="34" charset="0"/>
              <a:cs typeface="Arial" panose="020B0604020202020204" pitchFamily="34" charset="0"/>
            </a:endParaRPr>
          </a:p>
          <a:p>
            <a:pPr marL="0" lvl="0" indent="0">
              <a:buNone/>
            </a:pPr>
            <a:r>
              <a:rPr lang="nl-NL" sz="2800" b="1">
                <a:latin typeface="Arial" panose="020B0604020202020204" pitchFamily="34" charset="0"/>
                <a:cs typeface="Arial" panose="020B0604020202020204" pitchFamily="34" charset="0"/>
              </a:rPr>
              <a:t>Webadres kopiëren en plakken in een tekst?</a:t>
            </a:r>
          </a:p>
          <a:p>
            <a:pPr marL="0" indent="0">
              <a:buNone/>
            </a:pPr>
            <a:endParaRPr lang="nl-NL" sz="2800">
              <a:latin typeface="Arial" panose="020B0604020202020204" pitchFamily="34" charset="0"/>
              <a:cs typeface="Arial" panose="020B0604020202020204" pitchFamily="34" charset="0"/>
            </a:endParaRPr>
          </a:p>
          <a:p>
            <a:r>
              <a:rPr lang="nl-NL" sz="2800" err="1">
                <a:latin typeface="Arial" panose="020B0604020202020204" pitchFamily="34" charset="0"/>
                <a:cs typeface="Arial" panose="020B0604020202020204" pitchFamily="34" charset="0"/>
              </a:rPr>
              <a:t>Edge</a:t>
            </a:r>
            <a:r>
              <a:rPr lang="nl-NL" sz="2800">
                <a:latin typeface="Arial" panose="020B0604020202020204" pitchFamily="34" charset="0"/>
                <a:cs typeface="Arial" panose="020B0604020202020204" pitchFamily="34" charset="0"/>
              </a:rPr>
              <a:t>: 	</a:t>
            </a:r>
            <a:r>
              <a:rPr lang="nl-NL" sz="2800">
                <a:latin typeface="Arial" panose="020B0604020202020204" pitchFamily="34" charset="0"/>
                <a:cs typeface="Arial" panose="020B0604020202020204" pitchFamily="34" charset="0"/>
                <a:hlinkClick r:id="rId3"/>
              </a:rPr>
              <a:t>Home - de Mediafederatie</a:t>
            </a:r>
            <a:r>
              <a:rPr lang="nl-NL" sz="2800">
                <a:latin typeface="Arial" panose="020B0604020202020204" pitchFamily="34" charset="0"/>
                <a:cs typeface="Arial" panose="020B0604020202020204" pitchFamily="34" charset="0"/>
              </a:rPr>
              <a:t>	(paginatitel als linktekst)</a:t>
            </a:r>
          </a:p>
          <a:p>
            <a:pPr marL="0" lvl="0" indent="0">
              <a:buNone/>
            </a:pPr>
            <a:endParaRPr lang="nl-NL" sz="2800">
              <a:latin typeface="Arial" panose="020B0604020202020204" pitchFamily="34" charset="0"/>
              <a:cs typeface="Arial" panose="020B0604020202020204" pitchFamily="34" charset="0"/>
            </a:endParaRPr>
          </a:p>
          <a:p>
            <a:pPr lvl="0"/>
            <a:r>
              <a:rPr lang="nl-NL" sz="2800">
                <a:latin typeface="Arial" panose="020B0604020202020204" pitchFamily="34" charset="0"/>
                <a:cs typeface="Arial" panose="020B0604020202020204" pitchFamily="34" charset="0"/>
              </a:rPr>
              <a:t>Google:	</a:t>
            </a:r>
            <a:r>
              <a:rPr lang="nl-NL" sz="2800">
                <a:latin typeface="Arial" panose="020B0604020202020204" pitchFamily="34" charset="0"/>
                <a:cs typeface="Arial" panose="020B0604020202020204" pitchFamily="34" charset="0"/>
                <a:hlinkClick r:id="rId3"/>
              </a:rPr>
              <a:t>https://mediafederatie.nl/</a:t>
            </a:r>
            <a:r>
              <a:rPr lang="nl-NL" sz="2800">
                <a:latin typeface="Arial" panose="020B0604020202020204" pitchFamily="34" charset="0"/>
                <a:cs typeface="Arial" panose="020B0604020202020204" pitchFamily="34" charset="0"/>
              </a:rPr>
              <a:t> 	 (webadres als link)</a:t>
            </a:r>
          </a:p>
          <a:p>
            <a:pPr lvl="0"/>
            <a:r>
              <a:rPr lang="nl-NL" sz="2800">
                <a:latin typeface="Arial" panose="020B0604020202020204" pitchFamily="34" charset="0"/>
                <a:cs typeface="Arial" panose="020B0604020202020204" pitchFamily="34" charset="0"/>
              </a:rPr>
              <a:t>Firefox: 	</a:t>
            </a:r>
            <a:r>
              <a:rPr lang="nl-NL" sz="2800">
                <a:latin typeface="Arial" panose="020B0604020202020204" pitchFamily="34" charset="0"/>
                <a:cs typeface="Arial" panose="020B0604020202020204" pitchFamily="34" charset="0"/>
                <a:hlinkClick r:id="rId3"/>
              </a:rPr>
              <a:t>https://mediafederatie.nl/</a:t>
            </a:r>
            <a:r>
              <a:rPr lang="nl-NL" sz="2800">
                <a:latin typeface="Arial" panose="020B0604020202020204" pitchFamily="34" charset="0"/>
                <a:cs typeface="Arial" panose="020B0604020202020204" pitchFamily="34" charset="0"/>
              </a:rPr>
              <a:t> </a:t>
            </a:r>
          </a:p>
          <a:p>
            <a:r>
              <a:rPr lang="nl-NL" sz="2800">
                <a:latin typeface="Arial" panose="020B0604020202020204" pitchFamily="34" charset="0"/>
                <a:cs typeface="Arial" panose="020B0604020202020204" pitchFamily="34" charset="0"/>
              </a:rPr>
              <a:t>Safari:	</a:t>
            </a:r>
            <a:r>
              <a:rPr lang="nl-NL" sz="2800">
                <a:latin typeface="Arial" panose="020B0604020202020204" pitchFamily="34" charset="0"/>
                <a:cs typeface="Arial" panose="020B0604020202020204" pitchFamily="34" charset="0"/>
                <a:hlinkClick r:id="rId3"/>
              </a:rPr>
              <a:t>https://mediafederatie.nl/</a:t>
            </a:r>
            <a:endParaRPr lang="nl-NL" sz="2800">
              <a:latin typeface="Arial" panose="020B0604020202020204" pitchFamily="34" charset="0"/>
              <a:cs typeface="Arial" panose="020B0604020202020204" pitchFamily="34" charset="0"/>
            </a:endParaRPr>
          </a:p>
          <a:p>
            <a:pPr marL="0" indent="0">
              <a:buNone/>
            </a:pPr>
            <a:endParaRPr lang="nl-NL" sz="2800">
              <a:latin typeface="Arial" panose="020B0604020202020204" pitchFamily="34" charset="0"/>
              <a:cs typeface="Arial" panose="020B0604020202020204" pitchFamily="34" charset="0"/>
            </a:endParaRPr>
          </a:p>
          <a:p>
            <a:pPr marL="0" indent="0">
              <a:buNone/>
            </a:pPr>
            <a:endParaRPr lang="nl-NL" sz="2800">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18343724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464614" y="1783959"/>
            <a:ext cx="4087306" cy="2889114"/>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defRPr/>
            </a:pPr>
            <a:r>
              <a:rPr lang="en-US" sz="4200"/>
              <a:t>PRAKTIJK:</a:t>
            </a:r>
            <a:br>
              <a:rPr lang="en-US" sz="4200"/>
            </a:br>
            <a:r>
              <a:rPr lang="en-US" sz="4200"/>
              <a:t>tekstalternatieven</a:t>
            </a:r>
            <a:endParaRPr kumimoji="0" lang="en-US" sz="4200" b="1" i="0" u="none" strike="noStrike" cap="none" spc="0" normalizeH="0" baseline="0" noProof="0">
              <a:ln>
                <a:noFill/>
              </a:ln>
              <a:effectLst/>
              <a:uLnTx/>
              <a:uFillTx/>
            </a:endParaRP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Afbeelding 5">
            <a:extLst>
              <a:ext uri="{FF2B5EF4-FFF2-40B4-BE49-F238E27FC236}">
                <a16:creationId xmlns:a16="http://schemas.microsoft.com/office/drawing/2014/main" id="{D65C6F2F-0B0C-40D1-A736-F1818E0BC77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8568" r="7648" b="-2"/>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3794901077"/>
      </p:ext>
    </p:extLst>
  </p:cSld>
  <p:clrMapOvr>
    <a:overrideClrMapping bg1="dk1" tx1="lt1" bg2="dk2" tx2="lt2" accent1="accent1" accent2="accent2" accent3="accent3" accent4="accent4" accent5="accent5" accent6="accent6" hlink="hlink" folHlink="folHlink"/>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tekstalternatieven (1)</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93606"/>
            <a:ext cx="11246612" cy="5407445"/>
          </a:xfrm>
        </p:spPr>
        <p:txBody>
          <a:bodyPr>
            <a:noAutofit/>
          </a:bodyPr>
          <a:lstStyle/>
          <a:p>
            <a:pPr marL="0" lvl="0" indent="0">
              <a:buNone/>
            </a:pPr>
            <a:endParaRPr lang="nl-NL" sz="2800" b="1" dirty="0">
              <a:latin typeface="Arial" panose="020B0604020202020204" pitchFamily="34" charset="0"/>
              <a:cs typeface="Arial" panose="020B0604020202020204" pitchFamily="34" charset="0"/>
            </a:endParaRPr>
          </a:p>
          <a:p>
            <a:pPr marL="0" lvl="0" indent="0">
              <a:buNone/>
            </a:pPr>
            <a:r>
              <a:rPr lang="nl-NL" sz="2800" dirty="0">
                <a:latin typeface="Arial" panose="020B0604020202020204" pitchFamily="34" charset="0"/>
                <a:cs typeface="Arial" panose="020B0604020202020204" pitchFamily="34" charset="0"/>
              </a:rPr>
              <a:t>Eén beeld zegt meer dan duizend woorden…</a:t>
            </a:r>
          </a:p>
          <a:p>
            <a:pPr marL="0" lvl="0" indent="0">
              <a:buNone/>
            </a:pPr>
            <a:endParaRPr lang="nl-NL" sz="2800" b="1" dirty="0">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19367969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3121E2-E39B-48E2-BCC8-6CDB31E41A85}"/>
              </a:ext>
            </a:extLst>
          </p:cNvPr>
          <p:cNvSpPr>
            <a:spLocks noGrp="1"/>
          </p:cNvSpPr>
          <p:nvPr>
            <p:ph type="title" idx="4294967295"/>
          </p:nvPr>
        </p:nvSpPr>
        <p:spPr/>
        <p:txBody>
          <a:bodyPr/>
          <a:lstStyle/>
          <a:p>
            <a:r>
              <a:rPr lang="nl-NL"/>
              <a:t>Voorbeeld: website Telegraaf met niet waarneembare afbeeldingen</a:t>
            </a:r>
          </a:p>
        </p:txBody>
      </p:sp>
      <p:sp>
        <p:nvSpPr>
          <p:cNvPr id="6" name="Tijdelijke aanduiding voor tekst 5">
            <a:extLst>
              <a:ext uri="{FF2B5EF4-FFF2-40B4-BE49-F238E27FC236}">
                <a16:creationId xmlns:a16="http://schemas.microsoft.com/office/drawing/2014/main" id="{2D0AF1FF-2FFB-43FB-887E-5994A975ED70}"/>
              </a:ext>
              <a:ext uri="{C183D7F6-B498-43B3-948B-1728B52AA6E4}">
                <adec:decorative xmlns:adec="http://schemas.microsoft.com/office/drawing/2017/decorative" val="1"/>
              </a:ext>
            </a:extLst>
          </p:cNvPr>
          <p:cNvSpPr>
            <a:spLocks noGrp="1"/>
          </p:cNvSpPr>
          <p:nvPr>
            <p:ph type="body" sz="quarter" idx="10"/>
          </p:nvPr>
        </p:nvSpPr>
        <p:spPr/>
        <p:txBody>
          <a:bodyPr/>
          <a:lstStyle/>
          <a:p>
            <a:endParaRPr lang="nl-NL"/>
          </a:p>
        </p:txBody>
      </p:sp>
      <p:pic>
        <p:nvPicPr>
          <p:cNvPr id="10" name="Afbeelding 9" descr="Screenshot van telegraaf.nl waarbij afbeeldingen ontbreken. Er zijn geen alternatieve teksten aanwezig. ">
            <a:extLst>
              <a:ext uri="{FF2B5EF4-FFF2-40B4-BE49-F238E27FC236}">
                <a16:creationId xmlns:a16="http://schemas.microsoft.com/office/drawing/2014/main" id="{8C8C0F50-C897-4237-9A95-6A8F9CC96563}"/>
              </a:ext>
            </a:extLst>
          </p:cNvPr>
          <p:cNvPicPr>
            <a:picLocks noChangeAspect="1"/>
          </p:cNvPicPr>
          <p:nvPr/>
        </p:nvPicPr>
        <p:blipFill rotWithShape="1">
          <a:blip r:embed="rId3">
            <a:extLst>
              <a:ext uri="{28A0092B-C50C-407E-A947-70E740481C1C}">
                <a14:useLocalDpi xmlns:a14="http://schemas.microsoft.com/office/drawing/2010/main" val="0"/>
              </a:ext>
            </a:extLst>
          </a:blip>
          <a:srcRect l="12241" r="12414"/>
          <a:stretch/>
        </p:blipFill>
        <p:spPr>
          <a:xfrm>
            <a:off x="0" y="399393"/>
            <a:ext cx="12156292" cy="6501450"/>
          </a:xfrm>
          <a:prstGeom prst="rect">
            <a:avLst/>
          </a:prstGeom>
        </p:spPr>
      </p:pic>
    </p:spTree>
    <p:extLst>
      <p:ext uri="{BB962C8B-B14F-4D97-AF65-F5344CB8AC3E}">
        <p14:creationId xmlns:p14="http://schemas.microsoft.com/office/powerpoint/2010/main" val="35606736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8482196-411F-452C-950D-D2D69C9F066D}"/>
              </a:ext>
            </a:extLst>
          </p:cNvPr>
          <p:cNvSpPr>
            <a:spLocks noGrp="1"/>
          </p:cNvSpPr>
          <p:nvPr>
            <p:ph type="title" idx="4294967295"/>
          </p:nvPr>
        </p:nvSpPr>
        <p:spPr/>
        <p:txBody>
          <a:bodyPr/>
          <a:lstStyle/>
          <a:p>
            <a:r>
              <a:rPr lang="nl-NL"/>
              <a:t>Voorbeeld: website IKEA met niet waarneembare afbeeldingen</a:t>
            </a:r>
          </a:p>
        </p:txBody>
      </p:sp>
      <p:sp>
        <p:nvSpPr>
          <p:cNvPr id="2" name="Tijdelijke aanduiding voor tekst 1">
            <a:extLst>
              <a:ext uri="{FF2B5EF4-FFF2-40B4-BE49-F238E27FC236}">
                <a16:creationId xmlns:a16="http://schemas.microsoft.com/office/drawing/2014/main" id="{255CA580-91B6-48BA-8717-35ACFEE26F01}"/>
              </a:ext>
              <a:ext uri="{C183D7F6-B498-43B3-948B-1728B52AA6E4}">
                <adec:decorative xmlns:adec="http://schemas.microsoft.com/office/drawing/2017/decorative" val="1"/>
              </a:ext>
            </a:extLst>
          </p:cNvPr>
          <p:cNvSpPr>
            <a:spLocks noGrp="1"/>
          </p:cNvSpPr>
          <p:nvPr>
            <p:ph type="body" sz="quarter" idx="10"/>
          </p:nvPr>
        </p:nvSpPr>
        <p:spPr/>
        <p:txBody>
          <a:bodyPr/>
          <a:lstStyle/>
          <a:p>
            <a:endParaRPr lang="nl-NL"/>
          </a:p>
        </p:txBody>
      </p:sp>
      <p:sp>
        <p:nvSpPr>
          <p:cNvPr id="3" name="Tijdelijke aanduiding voor tekst 2">
            <a:extLst>
              <a:ext uri="{FF2B5EF4-FFF2-40B4-BE49-F238E27FC236}">
                <a16:creationId xmlns:a16="http://schemas.microsoft.com/office/drawing/2014/main" id="{4390756B-60EF-4115-BCA5-B53C70EBE5CD}"/>
              </a:ext>
              <a:ext uri="{C183D7F6-B498-43B3-948B-1728B52AA6E4}">
                <adec:decorative xmlns:adec="http://schemas.microsoft.com/office/drawing/2017/decorative" val="1"/>
              </a:ext>
            </a:extLst>
          </p:cNvPr>
          <p:cNvSpPr>
            <a:spLocks noGrp="1"/>
          </p:cNvSpPr>
          <p:nvPr>
            <p:ph type="body" sz="quarter" idx="11"/>
          </p:nvPr>
        </p:nvSpPr>
        <p:spPr/>
        <p:txBody>
          <a:bodyPr/>
          <a:lstStyle/>
          <a:p>
            <a:endParaRPr lang="nl-NL"/>
          </a:p>
        </p:txBody>
      </p:sp>
      <p:pic>
        <p:nvPicPr>
          <p:cNvPr id="5" name="Afbeelding 4" descr="Screenshot van een onderdeel van ikea.nl waarbij afbeeldingen ontbreken. Er zijn geen alternatieve teksten aanwezig. De kop luidt &quot;Meer ideeën en inspiratie&quot;. ">
            <a:extLst>
              <a:ext uri="{FF2B5EF4-FFF2-40B4-BE49-F238E27FC236}">
                <a16:creationId xmlns:a16="http://schemas.microsoft.com/office/drawing/2014/main" id="{8A05D2EC-07F1-495B-A79E-A5E38AFA59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923" y="0"/>
            <a:ext cx="11198154" cy="6858000"/>
          </a:xfrm>
          <a:prstGeom prst="rect">
            <a:avLst/>
          </a:prstGeom>
        </p:spPr>
      </p:pic>
    </p:spTree>
    <p:extLst>
      <p:ext uri="{BB962C8B-B14F-4D97-AF65-F5344CB8AC3E}">
        <p14:creationId xmlns:p14="http://schemas.microsoft.com/office/powerpoint/2010/main" val="15795276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1B76C9A-E34B-46D1-ABD9-535877AD4E4E}"/>
              </a:ext>
            </a:extLst>
          </p:cNvPr>
          <p:cNvSpPr>
            <a:spLocks noGrp="1"/>
          </p:cNvSpPr>
          <p:nvPr>
            <p:ph type="title" idx="4294967295"/>
          </p:nvPr>
        </p:nvSpPr>
        <p:spPr>
          <a:xfrm>
            <a:off x="838200" y="-1557459"/>
            <a:ext cx="10515600" cy="1325563"/>
          </a:xfrm>
        </p:spPr>
        <p:txBody>
          <a:bodyPr/>
          <a:lstStyle/>
          <a:p>
            <a:r>
              <a:rPr lang="nl-NL"/>
              <a:t>Voorbeeld: ‘Nederland rood’ als alternatief voor niet waarneembare afbeelding</a:t>
            </a:r>
          </a:p>
        </p:txBody>
      </p:sp>
      <p:sp>
        <p:nvSpPr>
          <p:cNvPr id="2" name="Tijdelijke aanduiding voor tekst 1">
            <a:extLst>
              <a:ext uri="{C183D7F6-B498-43B3-948B-1728B52AA6E4}">
                <adec:decorative xmlns:adec="http://schemas.microsoft.com/office/drawing/2017/decorative" val="1"/>
              </a:ext>
            </a:extLst>
          </p:cNvPr>
          <p:cNvSpPr>
            <a:spLocks noGrp="1"/>
          </p:cNvSpPr>
          <p:nvPr>
            <p:ph type="body" sz="quarter" idx="10"/>
          </p:nvPr>
        </p:nvSpPr>
        <p:spPr>
          <a:xfrm>
            <a:off x="723715" y="1293606"/>
            <a:ext cx="11246612" cy="5407445"/>
          </a:xfrm>
        </p:spPr>
        <p:txBody>
          <a:bodyPr>
            <a:noAutofit/>
          </a:bodyPr>
          <a:lstStyle/>
          <a:p>
            <a:pPr marL="0" indent="0">
              <a:buNone/>
            </a:pPr>
            <a:endParaRPr lang="nl-NL" sz="2800">
              <a:latin typeface="Arial" panose="020B0604020202020204" pitchFamily="34" charset="0"/>
              <a:cs typeface="Arial" panose="020B0604020202020204" pitchFamily="34" charset="0"/>
            </a:endParaRPr>
          </a:p>
        </p:txBody>
      </p:sp>
      <p:pic>
        <p:nvPicPr>
          <p:cNvPr id="6" name="Afbeelding 5" descr="Een schermopname met geblokkeerde afbeelding met alternatieve tekst: Nederland Rood. Daaronder de kop Nederland Rood en tekst Door Ans Vink, 15 juli, 2021 // 17:33. ">
            <a:extLst>
              <a:ext uri="{FF2B5EF4-FFF2-40B4-BE49-F238E27FC236}">
                <a16:creationId xmlns:a16="http://schemas.microsoft.com/office/drawing/2014/main" id="{416CD2F7-B0B1-4333-AC54-8DA74787AE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4881" y="928707"/>
            <a:ext cx="9630757" cy="5000586"/>
          </a:xfrm>
          <a:prstGeom prst="rect">
            <a:avLst/>
          </a:prstGeom>
          <a:effectLst>
            <a:outerShdw blurRad="152400" dist="38100" dir="2700000" algn="tl" rotWithShape="0">
              <a:prstClr val="black">
                <a:alpha val="40000"/>
              </a:prstClr>
            </a:outerShdw>
          </a:effectLst>
        </p:spPr>
      </p:pic>
    </p:spTree>
    <p:extLst>
      <p:ext uri="{BB962C8B-B14F-4D97-AF65-F5344CB8AC3E}">
        <p14:creationId xmlns:p14="http://schemas.microsoft.com/office/powerpoint/2010/main" val="42768076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E8F2E29-0295-4879-B103-063D517B8F79}"/>
              </a:ext>
            </a:extLst>
          </p:cNvPr>
          <p:cNvSpPr>
            <a:spLocks noGrp="1"/>
          </p:cNvSpPr>
          <p:nvPr>
            <p:ph type="title" idx="4294967295"/>
          </p:nvPr>
        </p:nvSpPr>
        <p:spPr>
          <a:xfrm>
            <a:off x="627184" y="-1604352"/>
            <a:ext cx="10515600" cy="1325563"/>
          </a:xfrm>
        </p:spPr>
        <p:txBody>
          <a:bodyPr/>
          <a:lstStyle/>
          <a:p>
            <a:r>
              <a:rPr lang="nl-NL"/>
              <a:t>Voorbeeld: nieuwsbrief We met niet waarneembare afbeeldingen</a:t>
            </a:r>
          </a:p>
        </p:txBody>
      </p:sp>
      <p:pic>
        <p:nvPicPr>
          <p:cNvPr id="5" name="Afbeelding 4" descr="Screenshot van een mailing waarin alle afbeeldingen geblokkeerd zijn. Er zijn geen alternatieve teksten aanwezig. Alleen hyperlinks zijn zichtbaar. ">
            <a:extLst>
              <a:ext uri="{FF2B5EF4-FFF2-40B4-BE49-F238E27FC236}">
                <a16:creationId xmlns:a16="http://schemas.microsoft.com/office/drawing/2014/main" id="{8D6D71A9-C370-496D-A81F-98AD785C8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8943" y="0"/>
            <a:ext cx="5354114" cy="6858000"/>
          </a:xfrm>
          <a:prstGeom prst="rect">
            <a:avLst/>
          </a:prstGeom>
        </p:spPr>
      </p:pic>
    </p:spTree>
    <p:extLst>
      <p:ext uri="{BB962C8B-B14F-4D97-AF65-F5344CB8AC3E}">
        <p14:creationId xmlns:p14="http://schemas.microsoft.com/office/powerpoint/2010/main" val="21561462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title" idx="4294967295"/>
          </p:nvPr>
        </p:nvSpPr>
        <p:spPr>
          <a:xfrm>
            <a:off x="723715" y="588345"/>
            <a:ext cx="11246612" cy="5516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000"/>
              </a:spcBef>
              <a:defRPr/>
            </a:pPr>
            <a:r>
              <a:rPr lang="en-US" sz="4000">
                <a:latin typeface="Arial Black" panose="020B0A04020102020204" pitchFamily="34" charset="0"/>
                <a:cs typeface="Arial" panose="020B0604020202020204" pitchFamily="34" charset="0"/>
              </a:rPr>
              <a:t>PRAKTIJK: tekstalternatieven (2)</a:t>
            </a:r>
            <a:endParaRPr kumimoji="0" lang="nl-NL" sz="4000" b="1" i="0" u="none" strike="noStrike" kern="1200" cap="none" spc="0" normalizeH="0" baseline="0" noProof="0">
              <a:ln>
                <a:noFill/>
              </a:ln>
              <a:solidFill>
                <a:srgbClr val="FF6600"/>
              </a:solidFill>
              <a:effectLst/>
              <a:uLnTx/>
              <a:uFillTx/>
              <a:latin typeface="Avenir LT Std 55 Roman" panose="020B0503020203020204" pitchFamily="34" charset="0"/>
              <a:ea typeface="+mn-ea"/>
              <a:cs typeface="+mn-cs"/>
            </a:endParaRPr>
          </a:p>
        </p:txBody>
      </p:sp>
      <p:sp>
        <p:nvSpPr>
          <p:cNvPr id="2" name="Tijdelijke aanduiding voor tekst 1"/>
          <p:cNvSpPr>
            <a:spLocks noGrp="1"/>
          </p:cNvSpPr>
          <p:nvPr>
            <p:ph type="body" sz="quarter" idx="10"/>
          </p:nvPr>
        </p:nvSpPr>
        <p:spPr>
          <a:xfrm>
            <a:off x="723715" y="1264577"/>
            <a:ext cx="11246612" cy="5407445"/>
          </a:xfrm>
        </p:spPr>
        <p:txBody>
          <a:bodyPr>
            <a:noAutofit/>
          </a:bodyPr>
          <a:lstStyle/>
          <a:p>
            <a:pPr marL="0" lvl="0" indent="0">
              <a:buNone/>
            </a:pPr>
            <a:endParaRPr lang="nl-NL" sz="2800" b="1">
              <a:latin typeface="Arial" panose="020B0604020202020204" pitchFamily="34" charset="0"/>
              <a:cs typeface="Arial" panose="020B0604020202020204" pitchFamily="34" charset="0"/>
            </a:endParaRPr>
          </a:p>
          <a:p>
            <a:pPr marL="0" lvl="0" indent="0">
              <a:buNone/>
            </a:pPr>
            <a:r>
              <a:rPr lang="nl-NL" sz="2800" b="1">
                <a:latin typeface="Arial" panose="020B0604020202020204" pitchFamily="34" charset="0"/>
                <a:cs typeface="Arial" panose="020B0604020202020204" pitchFamily="34" charset="0"/>
              </a:rPr>
              <a:t>Opdracht</a:t>
            </a:r>
          </a:p>
          <a:p>
            <a:r>
              <a:rPr lang="nl-NL" sz="2800">
                <a:latin typeface="Arial" panose="020B0604020202020204" pitchFamily="34" charset="0"/>
                <a:cs typeface="Arial" panose="020B0604020202020204" pitchFamily="34" charset="0"/>
              </a:rPr>
              <a:t>Ga naar </a:t>
            </a:r>
            <a:r>
              <a:rPr lang="nl-NL" sz="2800">
                <a:latin typeface="Arial" panose="020B0604020202020204" pitchFamily="34" charset="0"/>
                <a:cs typeface="Arial" panose="020B0604020202020204" pitchFamily="34" charset="0"/>
                <a:hlinkClick r:id="rId3"/>
              </a:rPr>
              <a:t>Alt tags checker</a:t>
            </a:r>
            <a:endParaRPr lang="nl-NL" sz="2800">
              <a:latin typeface="Arial" panose="020B0604020202020204" pitchFamily="34" charset="0"/>
              <a:cs typeface="Arial" panose="020B0604020202020204" pitchFamily="34" charset="0"/>
            </a:endParaRPr>
          </a:p>
          <a:p>
            <a:pPr lvl="1"/>
            <a:r>
              <a:rPr lang="nl-NL" sz="2800">
                <a:latin typeface="Arial" panose="020B0604020202020204" pitchFamily="34" charset="0"/>
                <a:cs typeface="Arial" panose="020B0604020202020204" pitchFamily="34" charset="0"/>
              </a:rPr>
              <a:t>(Webadres </a:t>
            </a:r>
            <a:r>
              <a:rPr lang="nl-NL" sz="2800">
                <a:latin typeface="Arial" panose="020B0604020202020204" pitchFamily="34" charset="0"/>
                <a:cs typeface="Arial" panose="020B0604020202020204" pitchFamily="34" charset="0"/>
                <a:hlinkClick r:id="rId3"/>
              </a:rPr>
              <a:t>https://adresults.nl/tools/alt-tags-checker/</a:t>
            </a:r>
            <a:r>
              <a:rPr lang="nl-NL" sz="2800">
                <a:latin typeface="Arial" panose="020B0604020202020204" pitchFamily="34" charset="0"/>
                <a:cs typeface="Arial" panose="020B0604020202020204" pitchFamily="34" charset="0"/>
              </a:rPr>
              <a:t>)</a:t>
            </a:r>
          </a:p>
          <a:p>
            <a:r>
              <a:rPr lang="nl-NL" sz="2800">
                <a:latin typeface="Arial" panose="020B0604020202020204" pitchFamily="34" charset="0"/>
                <a:cs typeface="Arial" panose="020B0604020202020204" pitchFamily="34" charset="0"/>
              </a:rPr>
              <a:t>Voer het webadres van je uitgeverij in </a:t>
            </a:r>
          </a:p>
          <a:p>
            <a:r>
              <a:rPr lang="nl-NL" sz="2800">
                <a:latin typeface="Arial" panose="020B0604020202020204" pitchFamily="34" charset="0"/>
                <a:cs typeface="Arial" panose="020B0604020202020204" pitchFamily="34" charset="0"/>
              </a:rPr>
              <a:t>Bekijk het resultaat</a:t>
            </a:r>
          </a:p>
          <a:p>
            <a:endParaRPr lang="nl-NL" sz="2800">
              <a:latin typeface="Arial" panose="020B0604020202020204" pitchFamily="34" charset="0"/>
              <a:cs typeface="Arial" panose="020B0604020202020204" pitchFamily="34" charset="0"/>
            </a:endParaRPr>
          </a:p>
          <a:p>
            <a:pPr marL="0" lvl="0" indent="0">
              <a:buNone/>
            </a:pPr>
            <a:endParaRPr lang="nl-NL" sz="2800" b="1">
              <a:latin typeface="Arial" panose="020B0604020202020204" pitchFamily="34" charset="0"/>
              <a:cs typeface="Arial" panose="020B0604020202020204" pitchFamily="34" charset="0"/>
            </a:endParaRPr>
          </a:p>
          <a:p>
            <a:pPr marL="0" indent="0">
              <a:buNone/>
            </a:pPr>
            <a:endParaRPr lang="nl-NL" sz="2800">
              <a:latin typeface="Arial" panose="020B0604020202020204" pitchFamily="34" charset="0"/>
              <a:cs typeface="Arial" panose="020B0604020202020204" pitchFamily="34" charset="0"/>
            </a:endParaRPr>
          </a:p>
        </p:txBody>
      </p:sp>
      <p:pic>
        <p:nvPicPr>
          <p:cNvPr id="4" name="Afbeelding 3">
            <a:extLst>
              <a:ext uri="{FF2B5EF4-FFF2-40B4-BE49-F238E27FC236}">
                <a16:creationId xmlns:a16="http://schemas.microsoft.com/office/drawing/2014/main" id="{78416345-3861-4406-954F-42A704F1FD4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514" y="41193"/>
            <a:ext cx="1996425" cy="1017562"/>
          </a:xfrm>
          <a:prstGeom prst="rect">
            <a:avLst/>
          </a:prstGeom>
        </p:spPr>
      </p:pic>
    </p:spTree>
    <p:extLst>
      <p:ext uri="{BB962C8B-B14F-4D97-AF65-F5344CB8AC3E}">
        <p14:creationId xmlns:p14="http://schemas.microsoft.com/office/powerpoint/2010/main" val="4015179972"/>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A65F2B3784C014492B6124443C1E0A8" ma:contentTypeVersion="12" ma:contentTypeDescription="Create a new document." ma:contentTypeScope="" ma:versionID="7f708cb1c720043d0d34fa9fd69cd810">
  <xsd:schema xmlns:xsd="http://www.w3.org/2001/XMLSchema" xmlns:xs="http://www.w3.org/2001/XMLSchema" xmlns:p="http://schemas.microsoft.com/office/2006/metadata/properties" xmlns:ns2="1ca2c8f9-25b6-43a3-8888-71bb7714073c" xmlns:ns3="c5dbacd5-7dcb-40b3-95da-f89d100c73e4" targetNamespace="http://schemas.microsoft.com/office/2006/metadata/properties" ma:root="true" ma:fieldsID="de6a7ff4a185a21a162acc6462204bf6" ns2:_="" ns3:_="">
    <xsd:import namespace="1ca2c8f9-25b6-43a3-8888-71bb7714073c"/>
    <xsd:import namespace="c5dbacd5-7dcb-40b3-95da-f89d100c73e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a2c8f9-25b6-43a3-8888-71bb771407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5dbacd5-7dcb-40b3-95da-f89d100c73e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0AEF8E-7A89-4660-BDBC-AF725E80EC31}">
  <ds:schemaRefs>
    <ds:schemaRef ds:uri="http://schemas.microsoft.com/sharepoint/v3/contenttype/forms"/>
  </ds:schemaRefs>
</ds:datastoreItem>
</file>

<file path=customXml/itemProps2.xml><?xml version="1.0" encoding="utf-8"?>
<ds:datastoreItem xmlns:ds="http://schemas.openxmlformats.org/officeDocument/2006/customXml" ds:itemID="{156B9D1E-EE4B-4B9E-8191-54FA6BB4FF26}">
  <ds:schemaRefs>
    <ds:schemaRef ds:uri="1ca2c8f9-25b6-43a3-8888-71bb7714073c"/>
    <ds:schemaRef ds:uri="c5dbacd5-7dcb-40b3-95da-f89d100c73e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2D3F061-5125-44C9-9E23-300E15EA1E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a2c8f9-25b6-43a3-8888-71bb7714073c"/>
    <ds:schemaRef ds:uri="c5dbacd5-7dcb-40b3-95da-f89d100c73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8207</Words>
  <Application>Microsoft Office PowerPoint</Application>
  <PresentationFormat>Widescreen</PresentationFormat>
  <Paragraphs>1204</Paragraphs>
  <Slides>116</Slides>
  <Notes>116</Notes>
  <HiddenSlides>0</HiddenSlides>
  <MMClips>4</MMClips>
  <ScaleCrop>false</ScaleCrop>
  <HeadingPairs>
    <vt:vector size="4" baseType="variant">
      <vt:variant>
        <vt:lpstr>Theme</vt:lpstr>
      </vt:variant>
      <vt:variant>
        <vt:i4>1</vt:i4>
      </vt:variant>
      <vt:variant>
        <vt:lpstr>Slide Titles</vt:lpstr>
      </vt:variant>
      <vt:variant>
        <vt:i4>116</vt:i4>
      </vt:variant>
    </vt:vector>
  </HeadingPairs>
  <TitlesOfParts>
    <vt:vector size="117" baseType="lpstr">
      <vt:lpstr>Kantoorthema</vt:lpstr>
      <vt:lpstr>TPUB = ?</vt:lpstr>
      <vt:lpstr>TPUB2-projectpartners</vt:lpstr>
      <vt:lpstr>onbewust bekwaam</vt:lpstr>
      <vt:lpstr>workshops en tijdlijn</vt:lpstr>
      <vt:lpstr>kennisbank inclusiefpubliceren.nl</vt:lpstr>
      <vt:lpstr>Workshop 2a:  basiskennis en -vaardigheden  Hans Beerens (Dedicon) Rieke Vullings (Dedicon)</vt:lpstr>
      <vt:lpstr>workshop 2a:  doelen</vt:lpstr>
      <vt:lpstr>workshop 2a:  basiskennis en - vaardigheden </vt:lpstr>
      <vt:lpstr>wetgeving in vogelvlucht    wetgeving (herhaling)</vt:lpstr>
      <vt:lpstr>standaarden (herhaling)</vt:lpstr>
      <vt:lpstr>PRAKTIJK: paginatitel</vt:lpstr>
      <vt:lpstr>PRAKTIJK: paginatitel (1)</vt:lpstr>
      <vt:lpstr>PRAKTIJK: paginatitel (2)</vt:lpstr>
      <vt:lpstr>PRAKTIJK: paginatitel (3)</vt:lpstr>
      <vt:lpstr>Web </vt:lpstr>
      <vt:lpstr>checklist?</vt:lpstr>
      <vt:lpstr>valkuilen</vt:lpstr>
      <vt:lpstr>standaarden</vt:lpstr>
      <vt:lpstr>‘web’richtlijnen: WCAG 2.1  </vt:lpstr>
      <vt:lpstr>WCAG 2.1 </vt:lpstr>
      <vt:lpstr>PRAKTIJK: paginatitel (4)</vt:lpstr>
      <vt:lpstr>WCAG 2.1 naslagwerk (1)  </vt:lpstr>
      <vt:lpstr>WCAG 2.1 naslagwerk (2)  </vt:lpstr>
      <vt:lpstr>WCAG 2.1 en EPUB 1.0  </vt:lpstr>
      <vt:lpstr>PRAKTIJK: gebruik van kleur</vt:lpstr>
      <vt:lpstr>PRAKTIJK: gebruik van kleur (1)</vt:lpstr>
      <vt:lpstr>PRAKTIJK: gebruik van kleur (2)</vt:lpstr>
      <vt:lpstr>PRAKTIJK: gebruik van kleur (3)</vt:lpstr>
      <vt:lpstr>PRAKTIJK: gebruik van kleur (4)</vt:lpstr>
      <vt:lpstr>PRAKTIJK: gebruik van kleur (5)</vt:lpstr>
      <vt:lpstr>PRAKTIJK: gebruik van kleur (6)</vt:lpstr>
      <vt:lpstr>Voorbeeld 1: slecht kleurgebruik</vt:lpstr>
      <vt:lpstr>Voorbeeld 2: goed kleurgebruik</vt:lpstr>
      <vt:lpstr>Voorbeeld 3: kleurgebruik</vt:lpstr>
      <vt:lpstr>Voorbeeld 4: kleurgebruik</vt:lpstr>
      <vt:lpstr>Voorbeeld 5: kleurgebruik</vt:lpstr>
      <vt:lpstr>PRAKTIJK: gebruik van kleur (7)</vt:lpstr>
      <vt:lpstr>PRAKTIJK: gebruik van kleur (8)</vt:lpstr>
      <vt:lpstr>PRAKTIJK: gebruik van kleur (9)</vt:lpstr>
      <vt:lpstr>PRAKTIJK: leesvolgorde</vt:lpstr>
      <vt:lpstr>PRAKTIJK: leesvolgorde (1)</vt:lpstr>
      <vt:lpstr>Demo voorleesfunctie en leesvolgorde</vt:lpstr>
      <vt:lpstr>PRAKTIJK: leesvolgorde (2)</vt:lpstr>
      <vt:lpstr>PRAKTIJK: leesvolgorde (3)</vt:lpstr>
      <vt:lpstr>PRAKTIJK: leesvolgorde (4)</vt:lpstr>
      <vt:lpstr>PRAKTIJK: leesvolgorde (5)</vt:lpstr>
      <vt:lpstr>PRAKTIJK: leesvolgorde (6)</vt:lpstr>
      <vt:lpstr>PRAKTIJK: taalinstelling</vt:lpstr>
      <vt:lpstr>PRAKTIJK: taalinstelling (1)</vt:lpstr>
      <vt:lpstr>PRAKTIJK: Taalinstelling (2)</vt:lpstr>
      <vt:lpstr>PRAKTIJK: taalinstelling (3)</vt:lpstr>
      <vt:lpstr>PRAKTIJK: taalinstelling (4)</vt:lpstr>
      <vt:lpstr>PRAKTIJK: taalinstelling (5)</vt:lpstr>
      <vt:lpstr>PRAKTIJK: brailleleesregel</vt:lpstr>
      <vt:lpstr>PRAKTIJK: taalinstelling (6)</vt:lpstr>
      <vt:lpstr>toetsing</vt:lpstr>
      <vt:lpstr>momenten </vt:lpstr>
      <vt:lpstr>methodes </vt:lpstr>
      <vt:lpstr>verklaringen toegankelijkheid </vt:lpstr>
      <vt:lpstr>geautomatiseerd toetsen </vt:lpstr>
      <vt:lpstr>tools </vt:lpstr>
      <vt:lpstr>Snelstartgids #3 </vt:lpstr>
      <vt:lpstr>PRAKTIJK: contrast</vt:lpstr>
      <vt:lpstr>PRAKTIJK: voorbeeld 1</vt:lpstr>
      <vt:lpstr>PRAKTIJK: voorbeeld 2</vt:lpstr>
      <vt:lpstr>PRAKTIJK: contrast (1)</vt:lpstr>
      <vt:lpstr>PRAKTIJK: contrast (2)</vt:lpstr>
      <vt:lpstr>PRAKTIJK: contrast (3)</vt:lpstr>
      <vt:lpstr>PRAKTIJK: contrast (4)</vt:lpstr>
      <vt:lpstr>PRAKTIJK: contrast (5)</vt:lpstr>
      <vt:lpstr>PRAKTIJK: contrast (6)</vt:lpstr>
      <vt:lpstr>PRAKTIJK: contrast (7)</vt:lpstr>
      <vt:lpstr>PRAKTIJK: contrast (8)</vt:lpstr>
      <vt:lpstr>PRAKTIJK: contrast (9)</vt:lpstr>
      <vt:lpstr>Voorbeeld 1: slecht contrast</vt:lpstr>
      <vt:lpstr>Voorbeeld 2: goed contrast</vt:lpstr>
      <vt:lpstr>Voorbeeld 3: slecht en goed</vt:lpstr>
      <vt:lpstr>Voorbeeld 4: slecht en goed</vt:lpstr>
      <vt:lpstr>Voorbeeld 5: slecht en goed</vt:lpstr>
      <vt:lpstr>PRAKTIJK: contrast (10)</vt:lpstr>
      <vt:lpstr>PRAKTIJK: contrast (11)</vt:lpstr>
      <vt:lpstr>PRAKTIJK: linkteksten</vt:lpstr>
      <vt:lpstr>PRAKTIJK: linktekst (1)</vt:lpstr>
      <vt:lpstr>PRAKTIJK: linktekst</vt:lpstr>
      <vt:lpstr>PRAKTIJK: linkteksten (2)</vt:lpstr>
      <vt:lpstr>PRAKTIJK: linktekst (3)</vt:lpstr>
      <vt:lpstr>PRAKTIJK: linkteksten (4)</vt:lpstr>
      <vt:lpstr>PRAKTIJK: linkteksten (5)</vt:lpstr>
      <vt:lpstr>PRAKTIJK: linktekst: voorbeeld</vt:lpstr>
      <vt:lpstr>PRAKTIJK: linktekst (6)</vt:lpstr>
      <vt:lpstr>PRAKTIJK: linktekst (7)</vt:lpstr>
      <vt:lpstr>PRAKTIJK: linktekst (8)</vt:lpstr>
      <vt:lpstr>PRAKTIJK: tekstalternatieven</vt:lpstr>
      <vt:lpstr>PRAKTIJK: tekstalternatieven (1)</vt:lpstr>
      <vt:lpstr>Voorbeeld: website Telegraaf met niet waarneembare afbeeldingen</vt:lpstr>
      <vt:lpstr>Voorbeeld: website IKEA met niet waarneembare afbeeldingen</vt:lpstr>
      <vt:lpstr>Voorbeeld: ‘Nederland rood’ als alternatief voor niet waarneembare afbeelding</vt:lpstr>
      <vt:lpstr>Voorbeeld: nieuwsbrief We met niet waarneembare afbeeldingen</vt:lpstr>
      <vt:lpstr>PRAKTIJK: tekstalternatieven (2)</vt:lpstr>
      <vt:lpstr>PRAKTIJK: tekstalternatieven (3)</vt:lpstr>
      <vt:lpstr>PRAKTIJK: tekstalternatieven (4)</vt:lpstr>
      <vt:lpstr>PRAKTIJK: tekstalternatieven (5)</vt:lpstr>
      <vt:lpstr>PRAKTIJK: tekstalternatieven (6)</vt:lpstr>
      <vt:lpstr>PRAKTIJK: tekstalternatieven (7)</vt:lpstr>
      <vt:lpstr>PRAKTIJK: tekstalternatieven (8)</vt:lpstr>
      <vt:lpstr>PRAKTIJK: tekstalternatieven (9)</vt:lpstr>
      <vt:lpstr>PRAKTIJK: tekstalternatieven (10)</vt:lpstr>
      <vt:lpstr>PRAKTIJK: tekstalternatieven (11)</vt:lpstr>
      <vt:lpstr>Demo: video met hoorbare beeldbeschrijvingen</vt:lpstr>
      <vt:lpstr>PRAKTIJK: tekstalternatieven (12)</vt:lpstr>
      <vt:lpstr>Uitgebreide beeldbeschrijving doorsnede dijk</vt:lpstr>
      <vt:lpstr>PRAKTIJK: tekstalternatieven (13)</vt:lpstr>
      <vt:lpstr>PRAKTIJK: tekstalternatieven (14)</vt:lpstr>
      <vt:lpstr>PRAKTIJK: tekstalternatieven (15)</vt:lpstr>
      <vt:lpstr>snelstartgidsen</vt:lpstr>
      <vt:lpstr>Workshop: links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Hans Beerens</dc:creator>
  <cp:lastModifiedBy>Rieke Vullings</cp:lastModifiedBy>
  <cp:revision>2</cp:revision>
  <dcterms:created xsi:type="dcterms:W3CDTF">2021-05-05T13:54:42Z</dcterms:created>
  <dcterms:modified xsi:type="dcterms:W3CDTF">2021-10-07T11:03:35Z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0x0101003A65F2B3784C014492B6124443C1E0A8</vt:lpwstr>
  </property>
</Properties>
</file>