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1.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5"/>
    <p:sldMasterId id="2147483709" r:id="rId6"/>
  </p:sldMasterIdLst>
  <p:notesMasterIdLst>
    <p:notesMasterId r:id="rId73"/>
  </p:notesMasterIdLst>
  <p:sldIdLst>
    <p:sldId id="441" r:id="rId7"/>
    <p:sldId id="718" r:id="rId8"/>
    <p:sldId id="719" r:id="rId9"/>
    <p:sldId id="720" r:id="rId10"/>
    <p:sldId id="460" r:id="rId11"/>
    <p:sldId id="461" r:id="rId12"/>
    <p:sldId id="527" r:id="rId13"/>
    <p:sldId id="724" r:id="rId14"/>
    <p:sldId id="663" r:id="rId15"/>
    <p:sldId id="672" r:id="rId16"/>
    <p:sldId id="667" r:id="rId17"/>
    <p:sldId id="732" r:id="rId18"/>
    <p:sldId id="677" r:id="rId19"/>
    <p:sldId id="692" r:id="rId20"/>
    <p:sldId id="737" r:id="rId21"/>
    <p:sldId id="736" r:id="rId22"/>
    <p:sldId id="735" r:id="rId23"/>
    <p:sldId id="679" r:id="rId24"/>
    <p:sldId id="738" r:id="rId25"/>
    <p:sldId id="734" r:id="rId26"/>
    <p:sldId id="715" r:id="rId27"/>
    <p:sldId id="691" r:id="rId28"/>
    <p:sldId id="728" r:id="rId29"/>
    <p:sldId id="717" r:id="rId30"/>
    <p:sldId id="714" r:id="rId31"/>
    <p:sldId id="690" r:id="rId32"/>
    <p:sldId id="664" r:id="rId33"/>
    <p:sldId id="468" r:id="rId34"/>
    <p:sldId id="668" r:id="rId35"/>
    <p:sldId id="669" r:id="rId36"/>
    <p:sldId id="694" r:id="rId37"/>
    <p:sldId id="670" r:id="rId38"/>
    <p:sldId id="671" r:id="rId39"/>
    <p:sldId id="526" r:id="rId40"/>
    <p:sldId id="673" r:id="rId41"/>
    <p:sldId id="666" r:id="rId42"/>
    <p:sldId id="278" r:id="rId43"/>
    <p:sldId id="665" r:id="rId44"/>
    <p:sldId id="707" r:id="rId45"/>
    <p:sldId id="678" r:id="rId46"/>
    <p:sldId id="684" r:id="rId47"/>
    <p:sldId id="515" r:id="rId48"/>
    <p:sldId id="695" r:id="rId49"/>
    <p:sldId id="700" r:id="rId50"/>
    <p:sldId id="523" r:id="rId51"/>
    <p:sldId id="676" r:id="rId52"/>
    <p:sldId id="725" r:id="rId53"/>
    <p:sldId id="726" r:id="rId54"/>
    <p:sldId id="518" r:id="rId55"/>
    <p:sldId id="519" r:id="rId56"/>
    <p:sldId id="716" r:id="rId57"/>
    <p:sldId id="686" r:id="rId58"/>
    <p:sldId id="699" r:id="rId59"/>
    <p:sldId id="674" r:id="rId60"/>
    <p:sldId id="701" r:id="rId61"/>
    <p:sldId id="703" r:id="rId62"/>
    <p:sldId id="697" r:id="rId63"/>
    <p:sldId id="702" r:id="rId64"/>
    <p:sldId id="713" r:id="rId65"/>
    <p:sldId id="698" r:id="rId66"/>
    <p:sldId id="704" r:id="rId67"/>
    <p:sldId id="705" r:id="rId68"/>
    <p:sldId id="685" r:id="rId69"/>
    <p:sldId id="655" r:id="rId70"/>
    <p:sldId id="721" r:id="rId71"/>
    <p:sldId id="689" r:id="rId7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s Beerens" initials="HB" lastIdx="27" clrIdx="0">
    <p:extLst>
      <p:ext uri="{19B8F6BF-5375-455C-9EA6-DF929625EA0E}">
        <p15:presenceInfo xmlns:p15="http://schemas.microsoft.com/office/powerpoint/2012/main" userId="S::HansBeerens@dedicon.nl::3e661c0e-3c73-4a03-9f30-6160d11f5925" providerId="AD"/>
      </p:ext>
    </p:extLst>
  </p:cmAuthor>
  <p:cmAuthor id="2" name="Rieke Vullings" initials="RV" lastIdx="14" clrIdx="1">
    <p:extLst>
      <p:ext uri="{19B8F6BF-5375-455C-9EA6-DF929625EA0E}">
        <p15:presenceInfo xmlns:p15="http://schemas.microsoft.com/office/powerpoint/2012/main" userId="S::riekevullings@dedicon.nl::f27da15d-7181-4924-8ab6-ca4bf9937a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D2478B-60A8-844E-B26A-5943AE01CD07}" v="9" dt="2021-12-09T14:07:40.096"/>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634"/>
    <p:restoredTop sz="36654"/>
  </p:normalViewPr>
  <p:slideViewPr>
    <p:cSldViewPr snapToGrid="0" snapToObjects="1">
      <p:cViewPr varScale="1">
        <p:scale>
          <a:sx n="30" d="100"/>
          <a:sy n="30" d="100"/>
        </p:scale>
        <p:origin x="2213"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commentAuthors" Target="commentAuthors.xml"/><Relationship Id="rId79" Type="http://schemas.microsoft.com/office/2015/10/relationships/revisionInfo" Target="revisionInfo.xml"/><Relationship Id="rId5" Type="http://schemas.openxmlformats.org/officeDocument/2006/relationships/slideMaster" Target="slideMasters/slideMaster1.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viewProps" Target="viewProp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9-29T11:03:46.135" idx="25">
    <p:pos x="8210" y="296"/>
    <p:text>voorbeelddia om dit onderdeel in de workshop te markeren volgens een vaste opmaak; voor herkenning en structuur</p:text>
    <p:extLst>
      <p:ext uri="{C676402C-5697-4E1C-873F-D02D1690AC5C}">
        <p15:threadingInfo xmlns:p15="http://schemas.microsoft.com/office/powerpoint/2012/main" timeZoneBias="-12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79D13A-CD73-4C3E-A916-2B7A332E4EE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9B4825B-AC6C-4483-8034-695806556600}">
      <dgm:prSet/>
      <dgm:spPr/>
      <dgm:t>
        <a:bodyPr/>
        <a:lstStyle/>
        <a:p>
          <a:r>
            <a:rPr lang="nl-NL" b="1">
              <a:latin typeface="Arial" panose="020B0604020202020204" pitchFamily="34" charset="0"/>
              <a:cs typeface="Arial" panose="020B0604020202020204" pitchFamily="34" charset="0"/>
            </a:rPr>
            <a:t>Kennisbank inclusiefpubliceren.nl</a:t>
          </a:r>
          <a:endParaRPr lang="en-US">
            <a:latin typeface="Arial" panose="020B0604020202020204" pitchFamily="34" charset="0"/>
            <a:cs typeface="Arial" panose="020B0604020202020204" pitchFamily="34" charset="0"/>
          </a:endParaRPr>
        </a:p>
      </dgm:t>
    </dgm:pt>
    <dgm:pt modelId="{78F4B482-2F08-4C93-8CFA-0B3FEC8C0606}" type="parTrans" cxnId="{BFDE86B3-0A74-44D0-91CD-3525FCA5E8F6}">
      <dgm:prSet/>
      <dgm:spPr/>
      <dgm:t>
        <a:bodyPr/>
        <a:lstStyle/>
        <a:p>
          <a:endParaRPr lang="en-US"/>
        </a:p>
      </dgm:t>
    </dgm:pt>
    <dgm:pt modelId="{24494F8F-31B5-4450-8D07-A3F43A53D437}" type="sibTrans" cxnId="{BFDE86B3-0A74-44D0-91CD-3525FCA5E8F6}">
      <dgm:prSet/>
      <dgm:spPr/>
      <dgm:t>
        <a:bodyPr/>
        <a:lstStyle/>
        <a:p>
          <a:endParaRPr lang="en-US"/>
        </a:p>
      </dgm:t>
    </dgm:pt>
    <dgm:pt modelId="{D2F3C5BC-D26D-4EA8-925A-0AC1CF4054BC}">
      <dgm:prSet/>
      <dgm:spPr/>
      <dgm:t>
        <a:bodyPr/>
        <a:lstStyle/>
        <a:p>
          <a:r>
            <a:rPr lang="nl-NL">
              <a:latin typeface="Arial" panose="020B0604020202020204" pitchFamily="34" charset="0"/>
              <a:cs typeface="Arial" panose="020B0604020202020204" pitchFamily="34" charset="0"/>
            </a:rPr>
            <a:t>snelstartgidsen </a:t>
          </a:r>
          <a:endParaRPr lang="en-US">
            <a:latin typeface="Arial" panose="020B0604020202020204" pitchFamily="34" charset="0"/>
            <a:cs typeface="Arial" panose="020B0604020202020204" pitchFamily="34" charset="0"/>
          </a:endParaRPr>
        </a:p>
      </dgm:t>
    </dgm:pt>
    <dgm:pt modelId="{DEB94A58-FBC6-4EBE-BBD9-BE98DC12FCC7}" type="parTrans" cxnId="{48CC2FDD-5F45-4E71-8954-87E20639E5C2}">
      <dgm:prSet/>
      <dgm:spPr/>
      <dgm:t>
        <a:bodyPr/>
        <a:lstStyle/>
        <a:p>
          <a:endParaRPr lang="en-US"/>
        </a:p>
      </dgm:t>
    </dgm:pt>
    <dgm:pt modelId="{D0968B05-C516-4A5E-A231-7830C85C81C9}" type="sibTrans" cxnId="{48CC2FDD-5F45-4E71-8954-87E20639E5C2}">
      <dgm:prSet/>
      <dgm:spPr/>
      <dgm:t>
        <a:bodyPr/>
        <a:lstStyle/>
        <a:p>
          <a:endParaRPr lang="en-US"/>
        </a:p>
      </dgm:t>
    </dgm:pt>
    <dgm:pt modelId="{A0F3780E-4387-4D73-B223-463653390922}">
      <dgm:prSet/>
      <dgm:spPr/>
      <dgm:t>
        <a:bodyPr/>
        <a:lstStyle/>
        <a:p>
          <a:r>
            <a:rPr lang="nl-NL">
              <a:latin typeface="Arial" panose="020B0604020202020204" pitchFamily="34" charset="0"/>
              <a:cs typeface="Arial" panose="020B0604020202020204" pitchFamily="34" charset="0"/>
            </a:rPr>
            <a:t>links</a:t>
          </a:r>
          <a:endParaRPr lang="en-US">
            <a:latin typeface="Arial" panose="020B0604020202020204" pitchFamily="34" charset="0"/>
            <a:cs typeface="Arial" panose="020B0604020202020204" pitchFamily="34" charset="0"/>
          </a:endParaRPr>
        </a:p>
      </dgm:t>
    </dgm:pt>
    <dgm:pt modelId="{9E2633BA-0A2B-4965-B03F-797FEBE2CC36}" type="parTrans" cxnId="{6902E325-D275-4684-AEBF-3C9D3720FB00}">
      <dgm:prSet/>
      <dgm:spPr/>
      <dgm:t>
        <a:bodyPr/>
        <a:lstStyle/>
        <a:p>
          <a:endParaRPr lang="en-US"/>
        </a:p>
      </dgm:t>
    </dgm:pt>
    <dgm:pt modelId="{F9637388-25FA-45AD-8711-96E9A4BBC52B}" type="sibTrans" cxnId="{6902E325-D275-4684-AEBF-3C9D3720FB00}">
      <dgm:prSet/>
      <dgm:spPr/>
      <dgm:t>
        <a:bodyPr/>
        <a:lstStyle/>
        <a:p>
          <a:endParaRPr lang="en-US"/>
        </a:p>
      </dgm:t>
    </dgm:pt>
    <dgm:pt modelId="{41A24388-3065-496F-ACFF-64E4724596E6}">
      <dgm:prSet/>
      <dgm:spPr/>
      <dgm:t>
        <a:bodyPr/>
        <a:lstStyle/>
        <a:p>
          <a:r>
            <a:rPr lang="nl-NL">
              <a:latin typeface="Arial" panose="020B0604020202020204" pitchFamily="34" charset="0"/>
              <a:cs typeface="Arial" panose="020B0604020202020204" pitchFamily="34" charset="0"/>
            </a:rPr>
            <a:t>vraagbaak</a:t>
          </a:r>
          <a:endParaRPr lang="en-US">
            <a:latin typeface="Arial" panose="020B0604020202020204" pitchFamily="34" charset="0"/>
            <a:cs typeface="Arial" panose="020B0604020202020204" pitchFamily="34" charset="0"/>
          </a:endParaRPr>
        </a:p>
      </dgm:t>
    </dgm:pt>
    <dgm:pt modelId="{50BAA757-63C3-452C-9A44-0B54179DAA23}" type="parTrans" cxnId="{BC9CF0AA-D692-4317-A645-017D180C5CFD}">
      <dgm:prSet/>
      <dgm:spPr/>
      <dgm:t>
        <a:bodyPr/>
        <a:lstStyle/>
        <a:p>
          <a:endParaRPr lang="en-US"/>
        </a:p>
      </dgm:t>
    </dgm:pt>
    <dgm:pt modelId="{8EBD49B9-76A9-45FF-A7D4-55EBB1493316}" type="sibTrans" cxnId="{BC9CF0AA-D692-4317-A645-017D180C5CFD}">
      <dgm:prSet/>
      <dgm:spPr/>
      <dgm:t>
        <a:bodyPr/>
        <a:lstStyle/>
        <a:p>
          <a:endParaRPr lang="en-US"/>
        </a:p>
      </dgm:t>
    </dgm:pt>
    <dgm:pt modelId="{1AC91AF9-500D-4666-88C8-E021EF692E78}">
      <dgm:prSet/>
      <dgm:spPr/>
      <dgm:t>
        <a:bodyPr/>
        <a:lstStyle/>
        <a:p>
          <a:r>
            <a:rPr lang="nl-NL">
              <a:latin typeface="Arial" panose="020B0604020202020204" pitchFamily="34" charset="0"/>
              <a:cs typeface="Arial" panose="020B0604020202020204" pitchFamily="34" charset="0"/>
            </a:rPr>
            <a:t>publicaties</a:t>
          </a:r>
          <a:endParaRPr lang="en-US">
            <a:latin typeface="Arial" panose="020B0604020202020204" pitchFamily="34" charset="0"/>
            <a:cs typeface="Arial" panose="020B0604020202020204" pitchFamily="34" charset="0"/>
          </a:endParaRPr>
        </a:p>
      </dgm:t>
    </dgm:pt>
    <dgm:pt modelId="{B38CE343-61E9-462F-BAEC-F133C2AA2826}" type="parTrans" cxnId="{256B8F45-A897-4797-8D05-26D69CE86DB0}">
      <dgm:prSet/>
      <dgm:spPr/>
      <dgm:t>
        <a:bodyPr/>
        <a:lstStyle/>
        <a:p>
          <a:endParaRPr lang="en-US"/>
        </a:p>
      </dgm:t>
    </dgm:pt>
    <dgm:pt modelId="{A581B756-9A75-43FA-8E8B-FE116B60FD11}" type="sibTrans" cxnId="{256B8F45-A897-4797-8D05-26D69CE86DB0}">
      <dgm:prSet/>
      <dgm:spPr/>
      <dgm:t>
        <a:bodyPr/>
        <a:lstStyle/>
        <a:p>
          <a:endParaRPr lang="en-US"/>
        </a:p>
      </dgm:t>
    </dgm:pt>
    <dgm:pt modelId="{ED4394DE-B9CF-40B3-9099-35981571F7B8}">
      <dgm:prSet/>
      <dgm:spPr/>
      <dgm:t>
        <a:bodyPr/>
        <a:lstStyle/>
        <a:p>
          <a:r>
            <a:rPr lang="nl-NL">
              <a:latin typeface="Arial" panose="020B0604020202020204" pitchFamily="34" charset="0"/>
              <a:cs typeface="Arial" panose="020B0604020202020204" pitchFamily="34" charset="0"/>
            </a:rPr>
            <a:t>informatie workshops</a:t>
          </a:r>
          <a:endParaRPr lang="en-US">
            <a:latin typeface="Arial" panose="020B0604020202020204" pitchFamily="34" charset="0"/>
            <a:cs typeface="Arial" panose="020B0604020202020204" pitchFamily="34" charset="0"/>
          </a:endParaRPr>
        </a:p>
      </dgm:t>
    </dgm:pt>
    <dgm:pt modelId="{57166B84-7BED-4029-AAAE-FDCEE2B99D81}" type="parTrans" cxnId="{1C8ACDDD-8657-4DAC-BBC2-6AAD0C37A019}">
      <dgm:prSet/>
      <dgm:spPr/>
      <dgm:t>
        <a:bodyPr/>
        <a:lstStyle/>
        <a:p>
          <a:endParaRPr lang="en-US"/>
        </a:p>
      </dgm:t>
    </dgm:pt>
    <dgm:pt modelId="{256E7C1C-15A2-4F27-9DEF-2F33D28BA096}" type="sibTrans" cxnId="{1C8ACDDD-8657-4DAC-BBC2-6AAD0C37A019}">
      <dgm:prSet/>
      <dgm:spPr/>
      <dgm:t>
        <a:bodyPr/>
        <a:lstStyle/>
        <a:p>
          <a:endParaRPr lang="en-US"/>
        </a:p>
      </dgm:t>
    </dgm:pt>
    <dgm:pt modelId="{AAB79E7C-5FBC-4E4F-BA5B-FBABEB86BEA6}">
      <dgm:prSet/>
      <dgm:spPr/>
      <dgm:t>
        <a:bodyPr/>
        <a:lstStyle/>
        <a:p>
          <a:r>
            <a:rPr lang="nl-NL">
              <a:latin typeface="Arial" panose="020B0604020202020204" pitchFamily="34" charset="0"/>
              <a:cs typeface="Arial" panose="020B0604020202020204" pitchFamily="34" charset="0"/>
            </a:rPr>
            <a:t>eind 2021: gratis online leermateriaal</a:t>
          </a:r>
          <a:endParaRPr lang="en-US">
            <a:latin typeface="Arial" panose="020B0604020202020204" pitchFamily="34" charset="0"/>
            <a:cs typeface="Arial" panose="020B0604020202020204" pitchFamily="34" charset="0"/>
          </a:endParaRPr>
        </a:p>
      </dgm:t>
    </dgm:pt>
    <dgm:pt modelId="{63BE2686-2D2E-43A6-AAA3-EF3F9B031187}" type="parTrans" cxnId="{BF14C85F-7EE3-4170-A629-8F3FB2E19F6F}">
      <dgm:prSet/>
      <dgm:spPr/>
      <dgm:t>
        <a:bodyPr/>
        <a:lstStyle/>
        <a:p>
          <a:endParaRPr lang="en-US"/>
        </a:p>
      </dgm:t>
    </dgm:pt>
    <dgm:pt modelId="{4F14BF6D-4ADF-47C4-8467-D0B4D52452BE}" type="sibTrans" cxnId="{BF14C85F-7EE3-4170-A629-8F3FB2E19F6F}">
      <dgm:prSet/>
      <dgm:spPr/>
      <dgm:t>
        <a:bodyPr/>
        <a:lstStyle/>
        <a:p>
          <a:endParaRPr lang="en-US"/>
        </a:p>
      </dgm:t>
    </dgm:pt>
    <dgm:pt modelId="{12FBFA96-D9F2-48F5-A70E-43D4888107C2}" type="pres">
      <dgm:prSet presAssocID="{8179D13A-CD73-4C3E-A916-2B7A332E4EEB}" presName="linear" presStyleCnt="0">
        <dgm:presLayoutVars>
          <dgm:animLvl val="lvl"/>
          <dgm:resizeHandles val="exact"/>
        </dgm:presLayoutVars>
      </dgm:prSet>
      <dgm:spPr/>
    </dgm:pt>
    <dgm:pt modelId="{6D7EA198-C6AD-4E20-9C56-7A50B785F2CD}" type="pres">
      <dgm:prSet presAssocID="{A9B4825B-AC6C-4483-8034-695806556600}" presName="parentText" presStyleLbl="node1" presStyleIdx="0" presStyleCnt="1">
        <dgm:presLayoutVars>
          <dgm:chMax val="0"/>
          <dgm:bulletEnabled val="1"/>
        </dgm:presLayoutVars>
      </dgm:prSet>
      <dgm:spPr/>
    </dgm:pt>
    <dgm:pt modelId="{3DD1155B-F0B4-480E-BF35-660C68E9BE5F}" type="pres">
      <dgm:prSet presAssocID="{A9B4825B-AC6C-4483-8034-695806556600}" presName="childText" presStyleLbl="revTx" presStyleIdx="0" presStyleCnt="1">
        <dgm:presLayoutVars>
          <dgm:bulletEnabled val="1"/>
        </dgm:presLayoutVars>
      </dgm:prSet>
      <dgm:spPr/>
    </dgm:pt>
  </dgm:ptLst>
  <dgm:cxnLst>
    <dgm:cxn modelId="{2ED1400D-3AAC-460A-813D-83893C4D1A2A}" type="presOf" srcId="{D2F3C5BC-D26D-4EA8-925A-0AC1CF4054BC}" destId="{3DD1155B-F0B4-480E-BF35-660C68E9BE5F}" srcOrd="0" destOrd="0" presId="urn:microsoft.com/office/officeart/2005/8/layout/vList2"/>
    <dgm:cxn modelId="{AD43080F-5347-4660-89F6-8CC5E1101980}" type="presOf" srcId="{8179D13A-CD73-4C3E-A916-2B7A332E4EEB}" destId="{12FBFA96-D9F2-48F5-A70E-43D4888107C2}" srcOrd="0" destOrd="0" presId="urn:microsoft.com/office/officeart/2005/8/layout/vList2"/>
    <dgm:cxn modelId="{6902E325-D275-4684-AEBF-3C9D3720FB00}" srcId="{A9B4825B-AC6C-4483-8034-695806556600}" destId="{A0F3780E-4387-4D73-B223-463653390922}" srcOrd="1" destOrd="0" parTransId="{9E2633BA-0A2B-4965-B03F-797FEBE2CC36}" sibTransId="{F9637388-25FA-45AD-8711-96E9A4BBC52B}"/>
    <dgm:cxn modelId="{C6357538-E7FD-4524-9306-77B7C07B7151}" type="presOf" srcId="{1AC91AF9-500D-4666-88C8-E021EF692E78}" destId="{3DD1155B-F0B4-480E-BF35-660C68E9BE5F}" srcOrd="0" destOrd="3" presId="urn:microsoft.com/office/officeart/2005/8/layout/vList2"/>
    <dgm:cxn modelId="{69B9FD3C-438B-415E-A66A-05FAE36EEFAF}" type="presOf" srcId="{A0F3780E-4387-4D73-B223-463653390922}" destId="{3DD1155B-F0B4-480E-BF35-660C68E9BE5F}" srcOrd="0" destOrd="1" presId="urn:microsoft.com/office/officeart/2005/8/layout/vList2"/>
    <dgm:cxn modelId="{BF14C85F-7EE3-4170-A629-8F3FB2E19F6F}" srcId="{A9B4825B-AC6C-4483-8034-695806556600}" destId="{AAB79E7C-5FBC-4E4F-BA5B-FBABEB86BEA6}" srcOrd="5" destOrd="0" parTransId="{63BE2686-2D2E-43A6-AAA3-EF3F9B031187}" sibTransId="{4F14BF6D-4ADF-47C4-8467-D0B4D52452BE}"/>
    <dgm:cxn modelId="{256B8F45-A897-4797-8D05-26D69CE86DB0}" srcId="{A9B4825B-AC6C-4483-8034-695806556600}" destId="{1AC91AF9-500D-4666-88C8-E021EF692E78}" srcOrd="3" destOrd="0" parTransId="{B38CE343-61E9-462F-BAEC-F133C2AA2826}" sibTransId="{A581B756-9A75-43FA-8E8B-FE116B60FD11}"/>
    <dgm:cxn modelId="{B5C14968-182A-4C5E-99F7-80B2DADEB0BC}" type="presOf" srcId="{AAB79E7C-5FBC-4E4F-BA5B-FBABEB86BEA6}" destId="{3DD1155B-F0B4-480E-BF35-660C68E9BE5F}" srcOrd="0" destOrd="5" presId="urn:microsoft.com/office/officeart/2005/8/layout/vList2"/>
    <dgm:cxn modelId="{93503573-5D4F-4FD1-8FDB-3E37308B01A7}" type="presOf" srcId="{41A24388-3065-496F-ACFF-64E4724596E6}" destId="{3DD1155B-F0B4-480E-BF35-660C68E9BE5F}" srcOrd="0" destOrd="2" presId="urn:microsoft.com/office/officeart/2005/8/layout/vList2"/>
    <dgm:cxn modelId="{BC9CF0AA-D692-4317-A645-017D180C5CFD}" srcId="{A9B4825B-AC6C-4483-8034-695806556600}" destId="{41A24388-3065-496F-ACFF-64E4724596E6}" srcOrd="2" destOrd="0" parTransId="{50BAA757-63C3-452C-9A44-0B54179DAA23}" sibTransId="{8EBD49B9-76A9-45FF-A7D4-55EBB1493316}"/>
    <dgm:cxn modelId="{09B3DBAD-58F7-4538-94B0-D417AF8D6EA6}" type="presOf" srcId="{ED4394DE-B9CF-40B3-9099-35981571F7B8}" destId="{3DD1155B-F0B4-480E-BF35-660C68E9BE5F}" srcOrd="0" destOrd="4" presId="urn:microsoft.com/office/officeart/2005/8/layout/vList2"/>
    <dgm:cxn modelId="{BFDE86B3-0A74-44D0-91CD-3525FCA5E8F6}" srcId="{8179D13A-CD73-4C3E-A916-2B7A332E4EEB}" destId="{A9B4825B-AC6C-4483-8034-695806556600}" srcOrd="0" destOrd="0" parTransId="{78F4B482-2F08-4C93-8CFA-0B3FEC8C0606}" sibTransId="{24494F8F-31B5-4450-8D07-A3F43A53D437}"/>
    <dgm:cxn modelId="{3E0CEAD5-5306-4B92-B987-5B6523766624}" type="presOf" srcId="{A9B4825B-AC6C-4483-8034-695806556600}" destId="{6D7EA198-C6AD-4E20-9C56-7A50B785F2CD}" srcOrd="0" destOrd="0" presId="urn:microsoft.com/office/officeart/2005/8/layout/vList2"/>
    <dgm:cxn modelId="{48CC2FDD-5F45-4E71-8954-87E20639E5C2}" srcId="{A9B4825B-AC6C-4483-8034-695806556600}" destId="{D2F3C5BC-D26D-4EA8-925A-0AC1CF4054BC}" srcOrd="0" destOrd="0" parTransId="{DEB94A58-FBC6-4EBE-BBD9-BE98DC12FCC7}" sibTransId="{D0968B05-C516-4A5E-A231-7830C85C81C9}"/>
    <dgm:cxn modelId="{1C8ACDDD-8657-4DAC-BBC2-6AAD0C37A019}" srcId="{A9B4825B-AC6C-4483-8034-695806556600}" destId="{ED4394DE-B9CF-40B3-9099-35981571F7B8}" srcOrd="4" destOrd="0" parTransId="{57166B84-7BED-4029-AAAE-FDCEE2B99D81}" sibTransId="{256E7C1C-15A2-4F27-9DEF-2F33D28BA096}"/>
    <dgm:cxn modelId="{1B64A35E-6104-40E6-AA70-435860B82523}" type="presParOf" srcId="{12FBFA96-D9F2-48F5-A70E-43D4888107C2}" destId="{6D7EA198-C6AD-4E20-9C56-7A50B785F2CD}" srcOrd="0" destOrd="0" presId="urn:microsoft.com/office/officeart/2005/8/layout/vList2"/>
    <dgm:cxn modelId="{8CAAF32D-5CDC-467E-96BC-203C793D4EBC}" type="presParOf" srcId="{12FBFA96-D9F2-48F5-A70E-43D4888107C2}" destId="{3DD1155B-F0B4-480E-BF35-660C68E9BE5F}" srcOrd="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633D0E8-F836-4896-9C45-4B62D48AB47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890447E-4D7B-4431-851C-DED490D736F8}">
      <dgm:prSet/>
      <dgm:spPr>
        <a:noFill/>
      </dgm:spPr>
      <dgm:t>
        <a:bodyPr/>
        <a:lstStyle/>
        <a:p>
          <a:r>
            <a:rPr lang="en-US" b="1">
              <a:solidFill>
                <a:schemeClr val="tx1"/>
              </a:solidFill>
              <a:latin typeface="Arial"/>
              <a:cs typeface="Arial"/>
            </a:rPr>
            <a:t>“Fabrikanten”:</a:t>
          </a:r>
          <a:endParaRPr lang="en-US">
            <a:solidFill>
              <a:schemeClr val="tx1"/>
            </a:solidFill>
            <a:latin typeface="Arial" panose="020B0604020202020204" pitchFamily="34" charset="0"/>
            <a:cs typeface="Arial" panose="020B0604020202020204" pitchFamily="34" charset="0"/>
          </a:endParaRPr>
        </a:p>
      </dgm:t>
    </dgm:pt>
    <dgm:pt modelId="{F25FA247-0A73-4D81-B61C-C210028BF726}" type="parTrans" cxnId="{1A275209-4483-4D90-BE15-2FFBC6774F34}">
      <dgm:prSet/>
      <dgm:spPr/>
      <dgm:t>
        <a:bodyPr/>
        <a:lstStyle/>
        <a:p>
          <a:endParaRPr lang="en-US"/>
        </a:p>
      </dgm:t>
    </dgm:pt>
    <dgm:pt modelId="{9468CCB3-2753-4AE1-90F1-6C29FA39C2AF}" type="sibTrans" cxnId="{1A275209-4483-4D90-BE15-2FFBC6774F34}">
      <dgm:prSet/>
      <dgm:spPr/>
      <dgm:t>
        <a:bodyPr/>
        <a:lstStyle/>
        <a:p>
          <a:endParaRPr lang="en-US"/>
        </a:p>
      </dgm:t>
    </dgm:pt>
    <dgm:pt modelId="{CBEDEE5E-1D9E-407B-95A1-1F73F8FAACFF}">
      <dgm:prSet/>
      <dgm:spPr/>
      <dgm:t>
        <a:bodyPr/>
        <a:lstStyle/>
        <a:p>
          <a:r>
            <a:rPr lang="en-US">
              <a:latin typeface="Arial"/>
              <a:cs typeface="Arial"/>
            </a:rPr>
            <a:t>Identiek isbn voor verschillende formats</a:t>
          </a:r>
        </a:p>
      </dgm:t>
    </dgm:pt>
    <dgm:pt modelId="{3EBD02E4-CBC4-451D-A9C2-B637C0A9EDD7}" type="parTrans" cxnId="{F5281A4C-711D-48B3-8714-A578A1BE8EFC}">
      <dgm:prSet/>
      <dgm:spPr/>
      <dgm:t>
        <a:bodyPr/>
        <a:lstStyle/>
        <a:p>
          <a:endParaRPr lang="en-US"/>
        </a:p>
      </dgm:t>
    </dgm:pt>
    <dgm:pt modelId="{0B67B889-6792-410C-AAB9-7247FBB50221}" type="sibTrans" cxnId="{F5281A4C-711D-48B3-8714-A578A1BE8EFC}">
      <dgm:prSet/>
      <dgm:spPr/>
      <dgm:t>
        <a:bodyPr/>
        <a:lstStyle/>
        <a:p>
          <a:endParaRPr lang="en-US"/>
        </a:p>
      </dgm:t>
    </dgm:pt>
    <dgm:pt modelId="{013989D5-3D53-4BDE-9450-85ED81F18852}">
      <dgm:prSet/>
      <dgm:spPr>
        <a:noFill/>
      </dgm:spPr>
      <dgm:t>
        <a:bodyPr/>
        <a:lstStyle/>
        <a:p>
          <a:r>
            <a:rPr lang="en-US" b="1">
              <a:solidFill>
                <a:schemeClr val="tx1"/>
              </a:solidFill>
              <a:latin typeface="Arial"/>
              <a:cs typeface="Arial"/>
            </a:rPr>
            <a:t>“Distributeurs”</a:t>
          </a:r>
          <a:endParaRPr lang="en-US">
            <a:solidFill>
              <a:schemeClr val="tx1"/>
            </a:solidFill>
            <a:latin typeface="Arial" panose="020B0604020202020204" pitchFamily="34" charset="0"/>
            <a:cs typeface="Arial" panose="020B0604020202020204" pitchFamily="34" charset="0"/>
          </a:endParaRPr>
        </a:p>
      </dgm:t>
    </dgm:pt>
    <dgm:pt modelId="{E98590EB-4886-48B9-8D9C-FDBB583C9B52}" type="parTrans" cxnId="{89300D4B-6D76-4982-A6F9-1E0ABC694FDD}">
      <dgm:prSet/>
      <dgm:spPr/>
      <dgm:t>
        <a:bodyPr/>
        <a:lstStyle/>
        <a:p>
          <a:endParaRPr lang="en-US"/>
        </a:p>
      </dgm:t>
    </dgm:pt>
    <dgm:pt modelId="{4FEE2A29-B05D-4C7F-9E27-2732E3217EE8}" type="sibTrans" cxnId="{89300D4B-6D76-4982-A6F9-1E0ABC694FDD}">
      <dgm:prSet/>
      <dgm:spPr/>
      <dgm:t>
        <a:bodyPr/>
        <a:lstStyle/>
        <a:p>
          <a:endParaRPr lang="en-US"/>
        </a:p>
      </dgm:t>
    </dgm:pt>
    <dgm:pt modelId="{FF7F154A-1637-4344-BD9F-FFB3370663E6}">
      <dgm:prSet/>
      <dgm:spPr/>
      <dgm:t>
        <a:bodyPr/>
        <a:lstStyle/>
        <a:p>
          <a:r>
            <a:rPr lang="en-US" err="1">
              <a:latin typeface="Arial"/>
              <a:cs typeface="Arial"/>
            </a:rPr>
            <a:t>Overschríjven</a:t>
          </a:r>
          <a:r>
            <a:rPr lang="en-US">
              <a:latin typeface="Arial"/>
              <a:cs typeface="Arial"/>
            </a:rPr>
            <a:t> van </a:t>
          </a:r>
          <a:r>
            <a:rPr lang="en-US" err="1">
              <a:latin typeface="Arial"/>
              <a:cs typeface="Arial"/>
            </a:rPr>
            <a:t>toegankelijksheidsmetadata</a:t>
          </a:r>
          <a:endParaRPr lang="en-US">
            <a:latin typeface="Arial" panose="020B0604020202020204" pitchFamily="34" charset="0"/>
            <a:cs typeface="Arial" panose="020B0604020202020204" pitchFamily="34" charset="0"/>
          </a:endParaRPr>
        </a:p>
      </dgm:t>
    </dgm:pt>
    <dgm:pt modelId="{13AD645C-4D8F-4F5F-B08E-1BCA915AF7F6}" type="parTrans" cxnId="{3A50EF80-9E35-44B8-9EF5-9BA7F1D6AA10}">
      <dgm:prSet/>
      <dgm:spPr/>
      <dgm:t>
        <a:bodyPr/>
        <a:lstStyle/>
        <a:p>
          <a:endParaRPr lang="en-US"/>
        </a:p>
      </dgm:t>
    </dgm:pt>
    <dgm:pt modelId="{06B16D6C-7A01-47DB-8D55-43DE3DAE013B}" type="sibTrans" cxnId="{3A50EF80-9E35-44B8-9EF5-9BA7F1D6AA10}">
      <dgm:prSet/>
      <dgm:spPr/>
      <dgm:t>
        <a:bodyPr/>
        <a:lstStyle/>
        <a:p>
          <a:endParaRPr lang="en-US"/>
        </a:p>
      </dgm:t>
    </dgm:pt>
    <dgm:pt modelId="{4601BB62-1D73-4169-8B66-D07E9383B00D}">
      <dgm:prSet/>
      <dgm:spPr/>
      <dgm:t>
        <a:bodyPr/>
        <a:lstStyle/>
        <a:p>
          <a:r>
            <a:rPr lang="en-US">
              <a:latin typeface="Arial"/>
              <a:cs typeface="Arial"/>
            </a:rPr>
            <a:t>DRM </a:t>
          </a:r>
          <a:r>
            <a:rPr lang="en-US" err="1">
              <a:latin typeface="Arial"/>
              <a:cs typeface="Arial"/>
            </a:rPr>
            <a:t>blokkeert</a:t>
          </a:r>
          <a:r>
            <a:rPr lang="en-US">
              <a:latin typeface="Arial"/>
              <a:cs typeface="Arial"/>
            </a:rPr>
            <a:t> metadata</a:t>
          </a:r>
        </a:p>
      </dgm:t>
    </dgm:pt>
    <dgm:pt modelId="{F1CDFECF-0C5C-4778-A1EE-45F6CD09F63C}" type="parTrans" cxnId="{C1BA94E4-D6A2-47C8-A33A-C3D993A1AF0C}">
      <dgm:prSet/>
      <dgm:spPr/>
      <dgm:t>
        <a:bodyPr/>
        <a:lstStyle/>
        <a:p>
          <a:endParaRPr lang="en-US"/>
        </a:p>
      </dgm:t>
    </dgm:pt>
    <dgm:pt modelId="{DC6BD694-613A-4D74-BB9A-02454C42B524}" type="sibTrans" cxnId="{C1BA94E4-D6A2-47C8-A33A-C3D993A1AF0C}">
      <dgm:prSet/>
      <dgm:spPr/>
      <dgm:t>
        <a:bodyPr/>
        <a:lstStyle/>
        <a:p>
          <a:endParaRPr lang="en-US"/>
        </a:p>
      </dgm:t>
    </dgm:pt>
    <dgm:pt modelId="{F43D73EC-157E-46D2-961D-70E0CB8CC352}">
      <dgm:prSet/>
      <dgm:spPr>
        <a:noFill/>
      </dgm:spPr>
      <dgm:t>
        <a:bodyPr/>
        <a:lstStyle/>
        <a:p>
          <a:r>
            <a:rPr lang="en-US" b="1">
              <a:solidFill>
                <a:schemeClr val="tx1"/>
              </a:solidFill>
              <a:latin typeface="Arial"/>
              <a:cs typeface="Arial"/>
            </a:rPr>
            <a:t>Producenten van readers</a:t>
          </a:r>
          <a:r>
            <a:rPr lang="en-US" b="1">
              <a:latin typeface="Arial"/>
              <a:cs typeface="Arial"/>
            </a:rPr>
            <a:t>:</a:t>
          </a:r>
          <a:endParaRPr lang="en-US">
            <a:latin typeface="Arial" panose="020B0604020202020204" pitchFamily="34" charset="0"/>
            <a:cs typeface="Arial" panose="020B0604020202020204" pitchFamily="34" charset="0"/>
          </a:endParaRPr>
        </a:p>
      </dgm:t>
    </dgm:pt>
    <dgm:pt modelId="{43922C33-513E-40F7-A4FF-812A856DF9A9}" type="parTrans" cxnId="{0885EA8B-29D7-44AA-A3FB-30EC021E0258}">
      <dgm:prSet/>
      <dgm:spPr/>
      <dgm:t>
        <a:bodyPr/>
        <a:lstStyle/>
        <a:p>
          <a:endParaRPr lang="en-US"/>
        </a:p>
      </dgm:t>
    </dgm:pt>
    <dgm:pt modelId="{0EA33BBC-C3B0-40A4-AAA1-7EE5B23AA1D4}" type="sibTrans" cxnId="{0885EA8B-29D7-44AA-A3FB-30EC021E0258}">
      <dgm:prSet/>
      <dgm:spPr/>
      <dgm:t>
        <a:bodyPr/>
        <a:lstStyle/>
        <a:p>
          <a:endParaRPr lang="en-US"/>
        </a:p>
      </dgm:t>
    </dgm:pt>
    <dgm:pt modelId="{4557221D-2F5A-4016-80A5-5B3B73DC1A19}">
      <dgm:prSet/>
      <dgm:spPr/>
      <dgm:t>
        <a:bodyPr/>
        <a:lstStyle/>
        <a:p>
          <a:r>
            <a:rPr lang="nl-NL" noProof="0">
              <a:latin typeface="Arial"/>
              <a:cs typeface="Arial"/>
            </a:rPr>
            <a:t>De UI laat geen toegankelijkheidsinformatie zien</a:t>
          </a:r>
        </a:p>
      </dgm:t>
    </dgm:pt>
    <dgm:pt modelId="{43D0E522-A1ED-4B52-8342-18235F04AD4D}" type="parTrans" cxnId="{246969A4-70D2-4B58-88DD-1E69A4CCBE1C}">
      <dgm:prSet/>
      <dgm:spPr/>
      <dgm:t>
        <a:bodyPr/>
        <a:lstStyle/>
        <a:p>
          <a:endParaRPr lang="en-US"/>
        </a:p>
      </dgm:t>
    </dgm:pt>
    <dgm:pt modelId="{5FB71887-1084-47F6-8542-ED2F5D973573}" type="sibTrans" cxnId="{246969A4-70D2-4B58-88DD-1E69A4CCBE1C}">
      <dgm:prSet/>
      <dgm:spPr/>
      <dgm:t>
        <a:bodyPr/>
        <a:lstStyle/>
        <a:p>
          <a:endParaRPr lang="en-US"/>
        </a:p>
      </dgm:t>
    </dgm:pt>
    <dgm:pt modelId="{0D549A95-742A-4E91-800C-E8494B437FEA}">
      <dgm:prSet/>
      <dgm:spPr/>
      <dgm:t>
        <a:bodyPr/>
        <a:lstStyle/>
        <a:p>
          <a:r>
            <a:rPr lang="nl-NL" noProof="0">
              <a:latin typeface="Arial"/>
              <a:cs typeface="Arial"/>
            </a:rPr>
            <a:t>De UI is zelf niet toegankelijk</a:t>
          </a:r>
        </a:p>
      </dgm:t>
    </dgm:pt>
    <dgm:pt modelId="{455C7938-4F8C-4185-A9F8-F3D0F18E64BD}" type="parTrans" cxnId="{DFBEBC11-4D65-4231-A2EA-AA6ABDAAADC6}">
      <dgm:prSet/>
      <dgm:spPr/>
      <dgm:t>
        <a:bodyPr/>
        <a:lstStyle/>
        <a:p>
          <a:endParaRPr lang="en-US"/>
        </a:p>
      </dgm:t>
    </dgm:pt>
    <dgm:pt modelId="{534582BF-0131-4EE6-A4AE-C1CEA1C2334D}" type="sibTrans" cxnId="{DFBEBC11-4D65-4231-A2EA-AA6ABDAAADC6}">
      <dgm:prSet/>
      <dgm:spPr/>
      <dgm:t>
        <a:bodyPr/>
        <a:lstStyle/>
        <a:p>
          <a:endParaRPr lang="en-US"/>
        </a:p>
      </dgm:t>
    </dgm:pt>
    <dgm:pt modelId="{F6B6B630-B17C-413E-B41D-3E339818F1F1}">
      <dgm:prSet/>
      <dgm:spPr/>
      <dgm:t>
        <a:bodyPr/>
        <a:lstStyle/>
        <a:p>
          <a:r>
            <a:rPr lang="nl-NL" noProof="0">
              <a:latin typeface="Arial"/>
              <a:cs typeface="Arial"/>
            </a:rPr>
            <a:t>DRM blokkeert toegankelijkheid</a:t>
          </a:r>
        </a:p>
      </dgm:t>
    </dgm:pt>
    <dgm:pt modelId="{A4B12836-758A-4C13-81E0-BDA0F9831C12}" type="parTrans" cxnId="{83076ADD-E1EB-4C8E-A868-079BD8759199}">
      <dgm:prSet/>
      <dgm:spPr/>
      <dgm:t>
        <a:bodyPr/>
        <a:lstStyle/>
        <a:p>
          <a:endParaRPr lang="en-US"/>
        </a:p>
      </dgm:t>
    </dgm:pt>
    <dgm:pt modelId="{8EFEB2B0-CB7A-40E2-961B-BC7E689F522B}" type="sibTrans" cxnId="{83076ADD-E1EB-4C8E-A868-079BD8759199}">
      <dgm:prSet/>
      <dgm:spPr/>
      <dgm:t>
        <a:bodyPr/>
        <a:lstStyle/>
        <a:p>
          <a:endParaRPr lang="en-US"/>
        </a:p>
      </dgm:t>
    </dgm:pt>
    <dgm:pt modelId="{6BC932B3-FF15-4B2E-8CB8-64D7F038B890}" type="pres">
      <dgm:prSet presAssocID="{F633D0E8-F836-4896-9C45-4B62D48AB479}" presName="linear" presStyleCnt="0">
        <dgm:presLayoutVars>
          <dgm:animLvl val="lvl"/>
          <dgm:resizeHandles val="exact"/>
        </dgm:presLayoutVars>
      </dgm:prSet>
      <dgm:spPr/>
    </dgm:pt>
    <dgm:pt modelId="{796B39DF-A7A6-4234-A1D3-DB85FB58C0E7}" type="pres">
      <dgm:prSet presAssocID="{2890447E-4D7B-4431-851C-DED490D736F8}" presName="parentText" presStyleLbl="node1" presStyleIdx="0" presStyleCnt="3">
        <dgm:presLayoutVars>
          <dgm:chMax val="0"/>
          <dgm:bulletEnabled val="1"/>
        </dgm:presLayoutVars>
      </dgm:prSet>
      <dgm:spPr/>
    </dgm:pt>
    <dgm:pt modelId="{F29CD347-7DDA-471B-8CED-268EC8BA9D4C}" type="pres">
      <dgm:prSet presAssocID="{2890447E-4D7B-4431-851C-DED490D736F8}" presName="childText" presStyleLbl="revTx" presStyleIdx="0" presStyleCnt="3">
        <dgm:presLayoutVars>
          <dgm:bulletEnabled val="1"/>
        </dgm:presLayoutVars>
      </dgm:prSet>
      <dgm:spPr/>
    </dgm:pt>
    <dgm:pt modelId="{084772DD-5C0F-4F92-8480-BF28BAEF1EBE}" type="pres">
      <dgm:prSet presAssocID="{013989D5-3D53-4BDE-9450-85ED81F18852}" presName="parentText" presStyleLbl="node1" presStyleIdx="1" presStyleCnt="3">
        <dgm:presLayoutVars>
          <dgm:chMax val="0"/>
          <dgm:bulletEnabled val="1"/>
        </dgm:presLayoutVars>
      </dgm:prSet>
      <dgm:spPr/>
    </dgm:pt>
    <dgm:pt modelId="{A5E07D48-495E-477C-A21A-40FBB7FBF7EA}" type="pres">
      <dgm:prSet presAssocID="{013989D5-3D53-4BDE-9450-85ED81F18852}" presName="childText" presStyleLbl="revTx" presStyleIdx="1" presStyleCnt="3">
        <dgm:presLayoutVars>
          <dgm:bulletEnabled val="1"/>
        </dgm:presLayoutVars>
      </dgm:prSet>
      <dgm:spPr/>
    </dgm:pt>
    <dgm:pt modelId="{BB127467-9EE3-4C96-9D5E-1CF2E985DD1D}" type="pres">
      <dgm:prSet presAssocID="{F43D73EC-157E-46D2-961D-70E0CB8CC352}" presName="parentText" presStyleLbl="node1" presStyleIdx="2" presStyleCnt="3">
        <dgm:presLayoutVars>
          <dgm:chMax val="0"/>
          <dgm:bulletEnabled val="1"/>
        </dgm:presLayoutVars>
      </dgm:prSet>
      <dgm:spPr/>
    </dgm:pt>
    <dgm:pt modelId="{0BCE19BF-E98B-461D-90AC-E6E2CC5479C4}" type="pres">
      <dgm:prSet presAssocID="{F43D73EC-157E-46D2-961D-70E0CB8CC352}" presName="childText" presStyleLbl="revTx" presStyleIdx="2" presStyleCnt="3">
        <dgm:presLayoutVars>
          <dgm:bulletEnabled val="1"/>
        </dgm:presLayoutVars>
      </dgm:prSet>
      <dgm:spPr/>
    </dgm:pt>
  </dgm:ptLst>
  <dgm:cxnLst>
    <dgm:cxn modelId="{F460E005-31D7-42A3-942E-66CA71B894FF}" type="presOf" srcId="{CBEDEE5E-1D9E-407B-95A1-1F73F8FAACFF}" destId="{F29CD347-7DDA-471B-8CED-268EC8BA9D4C}" srcOrd="0" destOrd="0" presId="urn:microsoft.com/office/officeart/2005/8/layout/vList2"/>
    <dgm:cxn modelId="{1A275209-4483-4D90-BE15-2FFBC6774F34}" srcId="{F633D0E8-F836-4896-9C45-4B62D48AB479}" destId="{2890447E-4D7B-4431-851C-DED490D736F8}" srcOrd="0" destOrd="0" parTransId="{F25FA247-0A73-4D81-B61C-C210028BF726}" sibTransId="{9468CCB3-2753-4AE1-90F1-6C29FA39C2AF}"/>
    <dgm:cxn modelId="{DFBEBC11-4D65-4231-A2EA-AA6ABDAAADC6}" srcId="{F43D73EC-157E-46D2-961D-70E0CB8CC352}" destId="{0D549A95-742A-4E91-800C-E8494B437FEA}" srcOrd="1" destOrd="0" parTransId="{455C7938-4F8C-4185-A9F8-F3D0F18E64BD}" sibTransId="{534582BF-0131-4EE6-A4AE-C1CEA1C2334D}"/>
    <dgm:cxn modelId="{142FEE2C-4277-4367-BDCB-0102036C7143}" type="presOf" srcId="{0D549A95-742A-4E91-800C-E8494B437FEA}" destId="{0BCE19BF-E98B-461D-90AC-E6E2CC5479C4}" srcOrd="0" destOrd="1" presId="urn:microsoft.com/office/officeart/2005/8/layout/vList2"/>
    <dgm:cxn modelId="{A8E0D245-BF94-4B87-BFD2-F3D18D6FFF78}" type="presOf" srcId="{4557221D-2F5A-4016-80A5-5B3B73DC1A19}" destId="{0BCE19BF-E98B-461D-90AC-E6E2CC5479C4}" srcOrd="0" destOrd="0" presId="urn:microsoft.com/office/officeart/2005/8/layout/vList2"/>
    <dgm:cxn modelId="{89300D4B-6D76-4982-A6F9-1E0ABC694FDD}" srcId="{F633D0E8-F836-4896-9C45-4B62D48AB479}" destId="{013989D5-3D53-4BDE-9450-85ED81F18852}" srcOrd="1" destOrd="0" parTransId="{E98590EB-4886-48B9-8D9C-FDBB583C9B52}" sibTransId="{4FEE2A29-B05D-4C7F-9E27-2732E3217EE8}"/>
    <dgm:cxn modelId="{F5281A4C-711D-48B3-8714-A578A1BE8EFC}" srcId="{2890447E-4D7B-4431-851C-DED490D736F8}" destId="{CBEDEE5E-1D9E-407B-95A1-1F73F8FAACFF}" srcOrd="0" destOrd="0" parTransId="{3EBD02E4-CBC4-451D-A9C2-B637C0A9EDD7}" sibTransId="{0B67B889-6792-410C-AAB9-7247FBB50221}"/>
    <dgm:cxn modelId="{6784A256-D4E3-4AFA-A25B-34F53E284A01}" type="presOf" srcId="{FF7F154A-1637-4344-BD9F-FFB3370663E6}" destId="{A5E07D48-495E-477C-A21A-40FBB7FBF7EA}" srcOrd="0" destOrd="0" presId="urn:microsoft.com/office/officeart/2005/8/layout/vList2"/>
    <dgm:cxn modelId="{F50B567B-6525-438E-96F3-DCE210BC199B}" type="presOf" srcId="{F633D0E8-F836-4896-9C45-4B62D48AB479}" destId="{6BC932B3-FF15-4B2E-8CB8-64D7F038B890}" srcOrd="0" destOrd="0" presId="urn:microsoft.com/office/officeart/2005/8/layout/vList2"/>
    <dgm:cxn modelId="{3A50EF80-9E35-44B8-9EF5-9BA7F1D6AA10}" srcId="{013989D5-3D53-4BDE-9450-85ED81F18852}" destId="{FF7F154A-1637-4344-BD9F-FFB3370663E6}" srcOrd="0" destOrd="0" parTransId="{13AD645C-4D8F-4F5F-B08E-1BCA915AF7F6}" sibTransId="{06B16D6C-7A01-47DB-8D55-43DE3DAE013B}"/>
    <dgm:cxn modelId="{0885EA8B-29D7-44AA-A3FB-30EC021E0258}" srcId="{F633D0E8-F836-4896-9C45-4B62D48AB479}" destId="{F43D73EC-157E-46D2-961D-70E0CB8CC352}" srcOrd="2" destOrd="0" parTransId="{43922C33-513E-40F7-A4FF-812A856DF9A9}" sibTransId="{0EA33BBC-C3B0-40A4-AAA1-7EE5B23AA1D4}"/>
    <dgm:cxn modelId="{246969A4-70D2-4B58-88DD-1E69A4CCBE1C}" srcId="{F43D73EC-157E-46D2-961D-70E0CB8CC352}" destId="{4557221D-2F5A-4016-80A5-5B3B73DC1A19}" srcOrd="0" destOrd="0" parTransId="{43D0E522-A1ED-4B52-8342-18235F04AD4D}" sibTransId="{5FB71887-1084-47F6-8542-ED2F5D973573}"/>
    <dgm:cxn modelId="{0C7173AB-CCE2-442E-875A-FD1683BD5ED7}" type="presOf" srcId="{F6B6B630-B17C-413E-B41D-3E339818F1F1}" destId="{0BCE19BF-E98B-461D-90AC-E6E2CC5479C4}" srcOrd="0" destOrd="2" presId="urn:microsoft.com/office/officeart/2005/8/layout/vList2"/>
    <dgm:cxn modelId="{0EA083C6-68E6-4205-801A-6EC812118668}" type="presOf" srcId="{013989D5-3D53-4BDE-9450-85ED81F18852}" destId="{084772DD-5C0F-4F92-8480-BF28BAEF1EBE}" srcOrd="0" destOrd="0" presId="urn:microsoft.com/office/officeart/2005/8/layout/vList2"/>
    <dgm:cxn modelId="{09FAD8CA-5BBD-4E46-B83A-DCFDA385F080}" type="presOf" srcId="{2890447E-4D7B-4431-851C-DED490D736F8}" destId="{796B39DF-A7A6-4234-A1D3-DB85FB58C0E7}" srcOrd="0" destOrd="0" presId="urn:microsoft.com/office/officeart/2005/8/layout/vList2"/>
    <dgm:cxn modelId="{83076ADD-E1EB-4C8E-A868-079BD8759199}" srcId="{F43D73EC-157E-46D2-961D-70E0CB8CC352}" destId="{F6B6B630-B17C-413E-B41D-3E339818F1F1}" srcOrd="2" destOrd="0" parTransId="{A4B12836-758A-4C13-81E0-BDA0F9831C12}" sibTransId="{8EFEB2B0-CB7A-40E2-961B-BC7E689F522B}"/>
    <dgm:cxn modelId="{C1BA94E4-D6A2-47C8-A33A-C3D993A1AF0C}" srcId="{013989D5-3D53-4BDE-9450-85ED81F18852}" destId="{4601BB62-1D73-4169-8B66-D07E9383B00D}" srcOrd="1" destOrd="0" parTransId="{F1CDFECF-0C5C-4778-A1EE-45F6CD09F63C}" sibTransId="{DC6BD694-613A-4D74-BB9A-02454C42B524}"/>
    <dgm:cxn modelId="{68493AF6-2B8F-4659-BCF9-AC16CBF6F1A9}" type="presOf" srcId="{F43D73EC-157E-46D2-961D-70E0CB8CC352}" destId="{BB127467-9EE3-4C96-9D5E-1CF2E985DD1D}" srcOrd="0" destOrd="0" presId="urn:microsoft.com/office/officeart/2005/8/layout/vList2"/>
    <dgm:cxn modelId="{26B768F7-B4E3-4A88-9FE1-56A8EEAD252C}" type="presOf" srcId="{4601BB62-1D73-4169-8B66-D07E9383B00D}" destId="{A5E07D48-495E-477C-A21A-40FBB7FBF7EA}" srcOrd="0" destOrd="1" presId="urn:microsoft.com/office/officeart/2005/8/layout/vList2"/>
    <dgm:cxn modelId="{1C35D1B9-B5CA-42F5-903F-C30F1D2F52E2}" type="presParOf" srcId="{6BC932B3-FF15-4B2E-8CB8-64D7F038B890}" destId="{796B39DF-A7A6-4234-A1D3-DB85FB58C0E7}" srcOrd="0" destOrd="0" presId="urn:microsoft.com/office/officeart/2005/8/layout/vList2"/>
    <dgm:cxn modelId="{1D30D962-475A-4438-8453-482C90A7FC0A}" type="presParOf" srcId="{6BC932B3-FF15-4B2E-8CB8-64D7F038B890}" destId="{F29CD347-7DDA-471B-8CED-268EC8BA9D4C}" srcOrd="1" destOrd="0" presId="urn:microsoft.com/office/officeart/2005/8/layout/vList2"/>
    <dgm:cxn modelId="{43F6B31B-DC23-47B2-AB22-743EB633C639}" type="presParOf" srcId="{6BC932B3-FF15-4B2E-8CB8-64D7F038B890}" destId="{084772DD-5C0F-4F92-8480-BF28BAEF1EBE}" srcOrd="2" destOrd="0" presId="urn:microsoft.com/office/officeart/2005/8/layout/vList2"/>
    <dgm:cxn modelId="{972BA790-1A89-4CCB-A6D1-12116D0B477B}" type="presParOf" srcId="{6BC932B3-FF15-4B2E-8CB8-64D7F038B890}" destId="{A5E07D48-495E-477C-A21A-40FBB7FBF7EA}" srcOrd="3" destOrd="0" presId="urn:microsoft.com/office/officeart/2005/8/layout/vList2"/>
    <dgm:cxn modelId="{0A046231-9D5C-477B-A860-92C5B488BEED}" type="presParOf" srcId="{6BC932B3-FF15-4B2E-8CB8-64D7F038B890}" destId="{BB127467-9EE3-4C96-9D5E-1CF2E985DD1D}" srcOrd="4" destOrd="0" presId="urn:microsoft.com/office/officeart/2005/8/layout/vList2"/>
    <dgm:cxn modelId="{EEE32062-6F46-4637-87EA-AE38FDC9C30D}" type="presParOf" srcId="{6BC932B3-FF15-4B2E-8CB8-64D7F038B890}" destId="{0BCE19BF-E98B-461D-90AC-E6E2CC5479C4}" srcOrd="5"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633D0E8-F836-4896-9C45-4B62D48AB47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890447E-4D7B-4431-851C-DED490D736F8}">
      <dgm:prSet custT="1"/>
      <dgm:spPr>
        <a:noFill/>
      </dgm:spPr>
      <dgm:t>
        <a:bodyPr/>
        <a:lstStyle/>
        <a:p>
          <a:r>
            <a:rPr lang="en-US" sz="3000" b="1">
              <a:solidFill>
                <a:schemeClr val="tx1"/>
              </a:solidFill>
              <a:effectLst/>
              <a:latin typeface="Arial"/>
              <a:cs typeface="Arial"/>
            </a:rPr>
            <a:t>Catalogi: winkels en bibliotheken</a:t>
          </a:r>
          <a:endParaRPr lang="en-US" sz="4100">
            <a:solidFill>
              <a:schemeClr val="tx1"/>
            </a:solidFill>
            <a:latin typeface="Arial"/>
            <a:cs typeface="Arial"/>
          </a:endParaRPr>
        </a:p>
      </dgm:t>
    </dgm:pt>
    <dgm:pt modelId="{F25FA247-0A73-4D81-B61C-C210028BF726}" type="parTrans" cxnId="{1A275209-4483-4D90-BE15-2FFBC6774F34}">
      <dgm:prSet/>
      <dgm:spPr/>
      <dgm:t>
        <a:bodyPr/>
        <a:lstStyle/>
        <a:p>
          <a:endParaRPr lang="en-US"/>
        </a:p>
      </dgm:t>
    </dgm:pt>
    <dgm:pt modelId="{9468CCB3-2753-4AE1-90F1-6C29FA39C2AF}" type="sibTrans" cxnId="{1A275209-4483-4D90-BE15-2FFBC6774F34}">
      <dgm:prSet/>
      <dgm:spPr/>
      <dgm:t>
        <a:bodyPr/>
        <a:lstStyle/>
        <a:p>
          <a:endParaRPr lang="en-US"/>
        </a:p>
      </dgm:t>
    </dgm:pt>
    <dgm:pt modelId="{CBEDEE5E-1D9E-407B-95A1-1F73F8FAACFF}">
      <dgm:prSet custT="1"/>
      <dgm:spPr/>
      <dgm:t>
        <a:bodyPr/>
        <a:lstStyle/>
        <a:p>
          <a:r>
            <a:rPr lang="nl-NL" sz="2300" noProof="0">
              <a:effectLst/>
              <a:latin typeface="Arial"/>
              <a:cs typeface="Arial"/>
            </a:rPr>
            <a:t>Incomplete ontvangst metadata</a:t>
          </a:r>
          <a:endParaRPr lang="nl-NL" sz="2300" noProof="0">
            <a:latin typeface="Arial"/>
            <a:cs typeface="Arial"/>
          </a:endParaRPr>
        </a:p>
      </dgm:t>
    </dgm:pt>
    <dgm:pt modelId="{3EBD02E4-CBC4-451D-A9C2-B637C0A9EDD7}" type="parTrans" cxnId="{F5281A4C-711D-48B3-8714-A578A1BE8EFC}">
      <dgm:prSet/>
      <dgm:spPr/>
      <dgm:t>
        <a:bodyPr/>
        <a:lstStyle/>
        <a:p>
          <a:endParaRPr lang="en-US"/>
        </a:p>
      </dgm:t>
    </dgm:pt>
    <dgm:pt modelId="{0B67B889-6792-410C-AAB9-7247FBB50221}" type="sibTrans" cxnId="{F5281A4C-711D-48B3-8714-A578A1BE8EFC}">
      <dgm:prSet/>
      <dgm:spPr/>
      <dgm:t>
        <a:bodyPr/>
        <a:lstStyle/>
        <a:p>
          <a:endParaRPr lang="en-US"/>
        </a:p>
      </dgm:t>
    </dgm:pt>
    <dgm:pt modelId="{4E53945B-55C3-4072-9D81-8F02B6072FFE}">
      <dgm:prSet custT="1"/>
      <dgm:spPr/>
      <dgm:t>
        <a:bodyPr/>
        <a:lstStyle/>
        <a:p>
          <a:r>
            <a:rPr lang="nl-NL" sz="2300" noProof="0">
              <a:effectLst/>
              <a:latin typeface="Arial"/>
              <a:cs typeface="Arial"/>
            </a:rPr>
            <a:t>Eigen verplichte metadata schema's</a:t>
          </a:r>
        </a:p>
      </dgm:t>
    </dgm:pt>
    <dgm:pt modelId="{1F1577D8-FA76-4F7C-B1BF-CC5AAE6C9519}" type="sibTrans" cxnId="{7AE9823B-DCDA-4C77-AA72-FFE537CDF790}">
      <dgm:prSet/>
      <dgm:spPr/>
      <dgm:t>
        <a:bodyPr/>
        <a:lstStyle/>
        <a:p>
          <a:endParaRPr lang="nl-NL"/>
        </a:p>
      </dgm:t>
    </dgm:pt>
    <dgm:pt modelId="{8A09B49E-98D3-4649-8916-3808538C89BA}" type="parTrans" cxnId="{7AE9823B-DCDA-4C77-AA72-FFE537CDF790}">
      <dgm:prSet/>
      <dgm:spPr/>
      <dgm:t>
        <a:bodyPr/>
        <a:lstStyle/>
        <a:p>
          <a:endParaRPr lang="nl-NL"/>
        </a:p>
      </dgm:t>
    </dgm:pt>
    <dgm:pt modelId="{8F22B2EC-CE82-4B1B-A706-624DC6CE642F}">
      <dgm:prSet custT="1"/>
      <dgm:spPr/>
      <dgm:t>
        <a:bodyPr/>
        <a:lstStyle/>
        <a:p>
          <a:r>
            <a:rPr lang="nl-NL" sz="2300" noProof="0">
              <a:effectLst/>
              <a:latin typeface="Arial"/>
              <a:cs typeface="Arial"/>
            </a:rPr>
            <a:t>Product aankoopproces niet toegankelijk</a:t>
          </a:r>
        </a:p>
      </dgm:t>
    </dgm:pt>
    <dgm:pt modelId="{9E8E5E0A-0EB6-46CA-9C32-805B873F67B1}" type="sibTrans" cxnId="{DA88269C-2385-45AA-9969-BD6DD657E5E5}">
      <dgm:prSet/>
      <dgm:spPr/>
      <dgm:t>
        <a:bodyPr/>
        <a:lstStyle/>
        <a:p>
          <a:endParaRPr lang="nl-NL"/>
        </a:p>
      </dgm:t>
    </dgm:pt>
    <dgm:pt modelId="{875A78A0-C0FD-4BA5-8EC1-5C999688657E}" type="parTrans" cxnId="{DA88269C-2385-45AA-9969-BD6DD657E5E5}">
      <dgm:prSet/>
      <dgm:spPr/>
      <dgm:t>
        <a:bodyPr/>
        <a:lstStyle/>
        <a:p>
          <a:endParaRPr lang="nl-NL"/>
        </a:p>
      </dgm:t>
    </dgm:pt>
    <dgm:pt modelId="{65177EB8-DC35-4F57-9586-2FA2F166AB1D}">
      <dgm:prSet custT="1"/>
      <dgm:spPr/>
      <dgm:t>
        <a:bodyPr/>
        <a:lstStyle/>
        <a:p>
          <a:r>
            <a:rPr lang="nl-NL" sz="2300" noProof="0">
              <a:effectLst/>
              <a:latin typeface="Arial"/>
              <a:cs typeface="Arial"/>
            </a:rPr>
            <a:t>UI laat geen toegankelijke informatie zien</a:t>
          </a:r>
        </a:p>
      </dgm:t>
    </dgm:pt>
    <dgm:pt modelId="{6C5A7E86-761E-4F30-981E-FC4673A6FEE2}" type="sibTrans" cxnId="{FE2ADD09-AE4D-43ED-9C83-C139778FDC24}">
      <dgm:prSet/>
      <dgm:spPr/>
      <dgm:t>
        <a:bodyPr/>
        <a:lstStyle/>
        <a:p>
          <a:endParaRPr lang="nl-NL"/>
        </a:p>
      </dgm:t>
    </dgm:pt>
    <dgm:pt modelId="{7EBA148A-56F6-40AF-B67A-88D20C893A2F}" type="parTrans" cxnId="{FE2ADD09-AE4D-43ED-9C83-C139778FDC24}">
      <dgm:prSet/>
      <dgm:spPr/>
      <dgm:t>
        <a:bodyPr/>
        <a:lstStyle/>
        <a:p>
          <a:endParaRPr lang="nl-NL"/>
        </a:p>
      </dgm:t>
    </dgm:pt>
    <dgm:pt modelId="{F8312816-FB53-4CA1-AFA1-7492882C610E}">
      <dgm:prSet custT="1"/>
      <dgm:spPr/>
      <dgm:t>
        <a:bodyPr/>
        <a:lstStyle/>
        <a:p>
          <a:r>
            <a:rPr lang="nl-NL" sz="2300" noProof="0">
              <a:effectLst/>
              <a:latin typeface="Arial"/>
              <a:cs typeface="Arial"/>
            </a:rPr>
            <a:t>Database niet ingericht op toegankelijkheidsmetadata</a:t>
          </a:r>
          <a:endParaRPr lang="nl-NL" sz="3200" noProof="0">
            <a:effectLst/>
            <a:latin typeface="Arial"/>
            <a:cs typeface="Arial"/>
          </a:endParaRPr>
        </a:p>
      </dgm:t>
    </dgm:pt>
    <dgm:pt modelId="{F88223F0-3747-481C-864D-0D7B8D67B185}" type="sibTrans" cxnId="{BF970212-F2A4-4FB9-BD18-D0FA0DA2D585}">
      <dgm:prSet/>
      <dgm:spPr/>
      <dgm:t>
        <a:bodyPr/>
        <a:lstStyle/>
        <a:p>
          <a:endParaRPr lang="nl-NL"/>
        </a:p>
      </dgm:t>
    </dgm:pt>
    <dgm:pt modelId="{1C33FE0C-99BD-41A9-9087-FF2524694BDA}" type="parTrans" cxnId="{BF970212-F2A4-4FB9-BD18-D0FA0DA2D585}">
      <dgm:prSet/>
      <dgm:spPr/>
      <dgm:t>
        <a:bodyPr/>
        <a:lstStyle/>
        <a:p>
          <a:endParaRPr lang="nl-NL"/>
        </a:p>
      </dgm:t>
    </dgm:pt>
    <dgm:pt modelId="{6BC932B3-FF15-4B2E-8CB8-64D7F038B890}" type="pres">
      <dgm:prSet presAssocID="{F633D0E8-F836-4896-9C45-4B62D48AB479}" presName="linear" presStyleCnt="0">
        <dgm:presLayoutVars>
          <dgm:animLvl val="lvl"/>
          <dgm:resizeHandles val="exact"/>
        </dgm:presLayoutVars>
      </dgm:prSet>
      <dgm:spPr/>
    </dgm:pt>
    <dgm:pt modelId="{796B39DF-A7A6-4234-A1D3-DB85FB58C0E7}" type="pres">
      <dgm:prSet presAssocID="{2890447E-4D7B-4431-851C-DED490D736F8}" presName="parentText" presStyleLbl="node1" presStyleIdx="0" presStyleCnt="1">
        <dgm:presLayoutVars>
          <dgm:chMax val="0"/>
          <dgm:bulletEnabled val="1"/>
        </dgm:presLayoutVars>
      </dgm:prSet>
      <dgm:spPr/>
    </dgm:pt>
    <dgm:pt modelId="{F29CD347-7DDA-471B-8CED-268EC8BA9D4C}" type="pres">
      <dgm:prSet presAssocID="{2890447E-4D7B-4431-851C-DED490D736F8}" presName="childText" presStyleLbl="revTx" presStyleIdx="0" presStyleCnt="1">
        <dgm:presLayoutVars>
          <dgm:bulletEnabled val="1"/>
        </dgm:presLayoutVars>
      </dgm:prSet>
      <dgm:spPr/>
    </dgm:pt>
  </dgm:ptLst>
  <dgm:cxnLst>
    <dgm:cxn modelId="{1A275209-4483-4D90-BE15-2FFBC6774F34}" srcId="{F633D0E8-F836-4896-9C45-4B62D48AB479}" destId="{2890447E-4D7B-4431-851C-DED490D736F8}" srcOrd="0" destOrd="0" parTransId="{F25FA247-0A73-4D81-B61C-C210028BF726}" sibTransId="{9468CCB3-2753-4AE1-90F1-6C29FA39C2AF}"/>
    <dgm:cxn modelId="{FE2ADD09-AE4D-43ED-9C83-C139778FDC24}" srcId="{2890447E-4D7B-4431-851C-DED490D736F8}" destId="{65177EB8-DC35-4F57-9586-2FA2F166AB1D}" srcOrd="3" destOrd="0" parTransId="{7EBA148A-56F6-40AF-B67A-88D20C893A2F}" sibTransId="{6C5A7E86-761E-4F30-981E-FC4673A6FEE2}"/>
    <dgm:cxn modelId="{926BBD0B-3769-41E3-A4ED-EBBD95FBA358}" type="presOf" srcId="{CBEDEE5E-1D9E-407B-95A1-1F73F8FAACFF}" destId="{F29CD347-7DDA-471B-8CED-268EC8BA9D4C}" srcOrd="0" destOrd="0" presId="urn:microsoft.com/office/officeart/2005/8/layout/vList2"/>
    <dgm:cxn modelId="{BF970212-F2A4-4FB9-BD18-D0FA0DA2D585}" srcId="{2890447E-4D7B-4431-851C-DED490D736F8}" destId="{F8312816-FB53-4CA1-AFA1-7492882C610E}" srcOrd="4" destOrd="0" parTransId="{1C33FE0C-99BD-41A9-9087-FF2524694BDA}" sibTransId="{F88223F0-3747-481C-864D-0D7B8D67B185}"/>
    <dgm:cxn modelId="{A61DB91F-4F61-4CB2-8016-2A8D860E74D9}" type="presOf" srcId="{4E53945B-55C3-4072-9D81-8F02B6072FFE}" destId="{F29CD347-7DDA-471B-8CED-268EC8BA9D4C}" srcOrd="0" destOrd="1" presId="urn:microsoft.com/office/officeart/2005/8/layout/vList2"/>
    <dgm:cxn modelId="{7AE9823B-DCDA-4C77-AA72-FFE537CDF790}" srcId="{2890447E-4D7B-4431-851C-DED490D736F8}" destId="{4E53945B-55C3-4072-9D81-8F02B6072FFE}" srcOrd="1" destOrd="0" parTransId="{8A09B49E-98D3-4649-8916-3808538C89BA}" sibTransId="{1F1577D8-FA76-4F7C-B1BF-CC5AAE6C9519}"/>
    <dgm:cxn modelId="{F5281A4C-711D-48B3-8714-A578A1BE8EFC}" srcId="{2890447E-4D7B-4431-851C-DED490D736F8}" destId="{CBEDEE5E-1D9E-407B-95A1-1F73F8FAACFF}" srcOrd="0" destOrd="0" parTransId="{3EBD02E4-CBC4-451D-A9C2-B637C0A9EDD7}" sibTransId="{0B67B889-6792-410C-AAB9-7247FBB50221}"/>
    <dgm:cxn modelId="{9C8E706D-DBA1-4CCE-87DF-101A46A81DD6}" type="presOf" srcId="{65177EB8-DC35-4F57-9586-2FA2F166AB1D}" destId="{F29CD347-7DDA-471B-8CED-268EC8BA9D4C}" srcOrd="0" destOrd="3" presId="urn:microsoft.com/office/officeart/2005/8/layout/vList2"/>
    <dgm:cxn modelId="{B5DAB853-0B8E-4885-807E-344F73A8215C}" type="presOf" srcId="{F8312816-FB53-4CA1-AFA1-7492882C610E}" destId="{F29CD347-7DDA-471B-8CED-268EC8BA9D4C}" srcOrd="0" destOrd="4" presId="urn:microsoft.com/office/officeart/2005/8/layout/vList2"/>
    <dgm:cxn modelId="{9DDD3276-F413-4EBC-8DD0-A9F805402587}" type="presOf" srcId="{8F22B2EC-CE82-4B1B-A706-624DC6CE642F}" destId="{F29CD347-7DDA-471B-8CED-268EC8BA9D4C}" srcOrd="0" destOrd="2" presId="urn:microsoft.com/office/officeart/2005/8/layout/vList2"/>
    <dgm:cxn modelId="{DA88269C-2385-45AA-9969-BD6DD657E5E5}" srcId="{2890447E-4D7B-4431-851C-DED490D736F8}" destId="{8F22B2EC-CE82-4B1B-A706-624DC6CE642F}" srcOrd="2" destOrd="0" parTransId="{875A78A0-C0FD-4BA5-8EC1-5C999688657E}" sibTransId="{9E8E5E0A-0EB6-46CA-9C32-805B873F67B1}"/>
    <dgm:cxn modelId="{514708F9-B17C-4411-B1F8-587B43DFF596}" type="presOf" srcId="{F633D0E8-F836-4896-9C45-4B62D48AB479}" destId="{6BC932B3-FF15-4B2E-8CB8-64D7F038B890}" srcOrd="0" destOrd="0" presId="urn:microsoft.com/office/officeart/2005/8/layout/vList2"/>
    <dgm:cxn modelId="{60D179FA-58E3-4243-BEC3-7890AF52BAEA}" type="presOf" srcId="{2890447E-4D7B-4431-851C-DED490D736F8}" destId="{796B39DF-A7A6-4234-A1D3-DB85FB58C0E7}" srcOrd="0" destOrd="0" presId="urn:microsoft.com/office/officeart/2005/8/layout/vList2"/>
    <dgm:cxn modelId="{45F7BEAB-8417-40DC-84C1-4292C7BDD390}" type="presParOf" srcId="{6BC932B3-FF15-4B2E-8CB8-64D7F038B890}" destId="{796B39DF-A7A6-4234-A1D3-DB85FB58C0E7}" srcOrd="0" destOrd="0" presId="urn:microsoft.com/office/officeart/2005/8/layout/vList2"/>
    <dgm:cxn modelId="{0F659E29-882D-418E-B8EF-CF83567A9892}" type="presParOf" srcId="{6BC932B3-FF15-4B2E-8CB8-64D7F038B890}" destId="{F29CD347-7DDA-471B-8CED-268EC8BA9D4C}" srcOrd="1"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7EA198-C6AD-4E20-9C56-7A50B785F2CD}">
      <dsp:nvSpPr>
        <dsp:cNvPr id="0" name=""/>
        <dsp:cNvSpPr/>
      </dsp:nvSpPr>
      <dsp:spPr>
        <a:xfrm>
          <a:off x="0" y="15986"/>
          <a:ext cx="9171728" cy="748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nl-NL" sz="3200" b="1" kern="1200">
              <a:latin typeface="Arial" panose="020B0604020202020204" pitchFamily="34" charset="0"/>
              <a:cs typeface="Arial" panose="020B0604020202020204" pitchFamily="34" charset="0"/>
            </a:rPr>
            <a:t>Kennisbank inclusiefpubliceren.nl</a:t>
          </a:r>
          <a:endParaRPr lang="en-US" sz="3200" kern="1200">
            <a:latin typeface="Arial" panose="020B0604020202020204" pitchFamily="34" charset="0"/>
            <a:cs typeface="Arial" panose="020B0604020202020204" pitchFamily="34" charset="0"/>
          </a:endParaRPr>
        </a:p>
      </dsp:txBody>
      <dsp:txXfrm>
        <a:off x="36553" y="52539"/>
        <a:ext cx="9098622" cy="675694"/>
      </dsp:txXfrm>
    </dsp:sp>
    <dsp:sp modelId="{3DD1155B-F0B4-480E-BF35-660C68E9BE5F}">
      <dsp:nvSpPr>
        <dsp:cNvPr id="0" name=""/>
        <dsp:cNvSpPr/>
      </dsp:nvSpPr>
      <dsp:spPr>
        <a:xfrm>
          <a:off x="0" y="764787"/>
          <a:ext cx="9171728" cy="245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1202"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nl-NL" sz="2500" kern="1200">
              <a:latin typeface="Arial" panose="020B0604020202020204" pitchFamily="34" charset="0"/>
              <a:cs typeface="Arial" panose="020B0604020202020204" pitchFamily="34" charset="0"/>
            </a:rPr>
            <a:t>snelstartgidsen </a:t>
          </a:r>
          <a:endParaRPr lang="en-US" sz="2500" kern="1200">
            <a:latin typeface="Arial" panose="020B0604020202020204" pitchFamily="34" charset="0"/>
            <a:cs typeface="Arial" panose="020B0604020202020204" pitchFamily="34" charset="0"/>
          </a:endParaRPr>
        </a:p>
        <a:p>
          <a:pPr marL="228600" lvl="1" indent="-228600" algn="l" defTabSz="1111250">
            <a:lnSpc>
              <a:spcPct val="90000"/>
            </a:lnSpc>
            <a:spcBef>
              <a:spcPct val="0"/>
            </a:spcBef>
            <a:spcAft>
              <a:spcPct val="20000"/>
            </a:spcAft>
            <a:buChar char="•"/>
          </a:pPr>
          <a:r>
            <a:rPr lang="nl-NL" sz="2500" kern="1200">
              <a:latin typeface="Arial" panose="020B0604020202020204" pitchFamily="34" charset="0"/>
              <a:cs typeface="Arial" panose="020B0604020202020204" pitchFamily="34" charset="0"/>
            </a:rPr>
            <a:t>links</a:t>
          </a:r>
          <a:endParaRPr lang="en-US" sz="2500" kern="1200">
            <a:latin typeface="Arial" panose="020B0604020202020204" pitchFamily="34" charset="0"/>
            <a:cs typeface="Arial" panose="020B0604020202020204" pitchFamily="34" charset="0"/>
          </a:endParaRPr>
        </a:p>
        <a:p>
          <a:pPr marL="228600" lvl="1" indent="-228600" algn="l" defTabSz="1111250">
            <a:lnSpc>
              <a:spcPct val="90000"/>
            </a:lnSpc>
            <a:spcBef>
              <a:spcPct val="0"/>
            </a:spcBef>
            <a:spcAft>
              <a:spcPct val="20000"/>
            </a:spcAft>
            <a:buChar char="•"/>
          </a:pPr>
          <a:r>
            <a:rPr lang="nl-NL" sz="2500" kern="1200">
              <a:latin typeface="Arial" panose="020B0604020202020204" pitchFamily="34" charset="0"/>
              <a:cs typeface="Arial" panose="020B0604020202020204" pitchFamily="34" charset="0"/>
            </a:rPr>
            <a:t>vraagbaak</a:t>
          </a:r>
          <a:endParaRPr lang="en-US" sz="2500" kern="1200">
            <a:latin typeface="Arial" panose="020B0604020202020204" pitchFamily="34" charset="0"/>
            <a:cs typeface="Arial" panose="020B0604020202020204" pitchFamily="34" charset="0"/>
          </a:endParaRPr>
        </a:p>
        <a:p>
          <a:pPr marL="228600" lvl="1" indent="-228600" algn="l" defTabSz="1111250">
            <a:lnSpc>
              <a:spcPct val="90000"/>
            </a:lnSpc>
            <a:spcBef>
              <a:spcPct val="0"/>
            </a:spcBef>
            <a:spcAft>
              <a:spcPct val="20000"/>
            </a:spcAft>
            <a:buChar char="•"/>
          </a:pPr>
          <a:r>
            <a:rPr lang="nl-NL" sz="2500" kern="1200">
              <a:latin typeface="Arial" panose="020B0604020202020204" pitchFamily="34" charset="0"/>
              <a:cs typeface="Arial" panose="020B0604020202020204" pitchFamily="34" charset="0"/>
            </a:rPr>
            <a:t>publicaties</a:t>
          </a:r>
          <a:endParaRPr lang="en-US" sz="2500" kern="1200">
            <a:latin typeface="Arial" panose="020B0604020202020204" pitchFamily="34" charset="0"/>
            <a:cs typeface="Arial" panose="020B0604020202020204" pitchFamily="34" charset="0"/>
          </a:endParaRPr>
        </a:p>
        <a:p>
          <a:pPr marL="228600" lvl="1" indent="-228600" algn="l" defTabSz="1111250">
            <a:lnSpc>
              <a:spcPct val="90000"/>
            </a:lnSpc>
            <a:spcBef>
              <a:spcPct val="0"/>
            </a:spcBef>
            <a:spcAft>
              <a:spcPct val="20000"/>
            </a:spcAft>
            <a:buChar char="•"/>
          </a:pPr>
          <a:r>
            <a:rPr lang="nl-NL" sz="2500" kern="1200">
              <a:latin typeface="Arial" panose="020B0604020202020204" pitchFamily="34" charset="0"/>
              <a:cs typeface="Arial" panose="020B0604020202020204" pitchFamily="34" charset="0"/>
            </a:rPr>
            <a:t>informatie workshops</a:t>
          </a:r>
          <a:endParaRPr lang="en-US" sz="2500" kern="1200">
            <a:latin typeface="Arial" panose="020B0604020202020204" pitchFamily="34" charset="0"/>
            <a:cs typeface="Arial" panose="020B0604020202020204" pitchFamily="34" charset="0"/>
          </a:endParaRPr>
        </a:p>
        <a:p>
          <a:pPr marL="228600" lvl="1" indent="-228600" algn="l" defTabSz="1111250">
            <a:lnSpc>
              <a:spcPct val="90000"/>
            </a:lnSpc>
            <a:spcBef>
              <a:spcPct val="0"/>
            </a:spcBef>
            <a:spcAft>
              <a:spcPct val="20000"/>
            </a:spcAft>
            <a:buChar char="•"/>
          </a:pPr>
          <a:r>
            <a:rPr lang="nl-NL" sz="2500" kern="1200">
              <a:latin typeface="Arial" panose="020B0604020202020204" pitchFamily="34" charset="0"/>
              <a:cs typeface="Arial" panose="020B0604020202020204" pitchFamily="34" charset="0"/>
            </a:rPr>
            <a:t>eind 2021: gratis online leermateriaal</a:t>
          </a:r>
          <a:endParaRPr lang="en-US" sz="2500" kern="1200">
            <a:latin typeface="Arial" panose="020B0604020202020204" pitchFamily="34" charset="0"/>
            <a:cs typeface="Arial" panose="020B0604020202020204" pitchFamily="34" charset="0"/>
          </a:endParaRPr>
        </a:p>
      </dsp:txBody>
      <dsp:txXfrm>
        <a:off x="0" y="764787"/>
        <a:ext cx="9171728" cy="24508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6B39DF-A7A6-4234-A1D3-DB85FB58C0E7}">
      <dsp:nvSpPr>
        <dsp:cNvPr id="0" name=""/>
        <dsp:cNvSpPr/>
      </dsp:nvSpPr>
      <dsp:spPr>
        <a:xfrm>
          <a:off x="0" y="23991"/>
          <a:ext cx="7614564" cy="725399"/>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solidFill>
                <a:schemeClr val="tx1"/>
              </a:solidFill>
              <a:latin typeface="Arial"/>
              <a:cs typeface="Arial"/>
            </a:rPr>
            <a:t>“Fabrikanten”:</a:t>
          </a:r>
          <a:endParaRPr lang="en-US" sz="3100" kern="1200">
            <a:solidFill>
              <a:schemeClr val="tx1"/>
            </a:solidFill>
            <a:latin typeface="Arial" panose="020B0604020202020204" pitchFamily="34" charset="0"/>
            <a:cs typeface="Arial" panose="020B0604020202020204" pitchFamily="34" charset="0"/>
          </a:endParaRPr>
        </a:p>
      </dsp:txBody>
      <dsp:txXfrm>
        <a:off x="35411" y="59402"/>
        <a:ext cx="7543742" cy="654577"/>
      </dsp:txXfrm>
    </dsp:sp>
    <dsp:sp modelId="{F29CD347-7DDA-471B-8CED-268EC8BA9D4C}">
      <dsp:nvSpPr>
        <dsp:cNvPr id="0" name=""/>
        <dsp:cNvSpPr/>
      </dsp:nvSpPr>
      <dsp:spPr>
        <a:xfrm>
          <a:off x="0" y="749391"/>
          <a:ext cx="7614564" cy="513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762"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US" sz="2400" kern="1200">
              <a:latin typeface="Arial"/>
              <a:cs typeface="Arial"/>
            </a:rPr>
            <a:t>Identiek isbn voor verschillende formats</a:t>
          </a:r>
        </a:p>
      </dsp:txBody>
      <dsp:txXfrm>
        <a:off x="0" y="749391"/>
        <a:ext cx="7614564" cy="513360"/>
      </dsp:txXfrm>
    </dsp:sp>
    <dsp:sp modelId="{084772DD-5C0F-4F92-8480-BF28BAEF1EBE}">
      <dsp:nvSpPr>
        <dsp:cNvPr id="0" name=""/>
        <dsp:cNvSpPr/>
      </dsp:nvSpPr>
      <dsp:spPr>
        <a:xfrm>
          <a:off x="0" y="1262751"/>
          <a:ext cx="7614564" cy="725399"/>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solidFill>
                <a:schemeClr val="tx1"/>
              </a:solidFill>
              <a:latin typeface="Arial"/>
              <a:cs typeface="Arial"/>
            </a:rPr>
            <a:t>“Distributeurs”</a:t>
          </a:r>
          <a:endParaRPr lang="en-US" sz="3100" kern="1200">
            <a:solidFill>
              <a:schemeClr val="tx1"/>
            </a:solidFill>
            <a:latin typeface="Arial" panose="020B0604020202020204" pitchFamily="34" charset="0"/>
            <a:cs typeface="Arial" panose="020B0604020202020204" pitchFamily="34" charset="0"/>
          </a:endParaRPr>
        </a:p>
      </dsp:txBody>
      <dsp:txXfrm>
        <a:off x="35411" y="1298162"/>
        <a:ext cx="7543742" cy="654577"/>
      </dsp:txXfrm>
    </dsp:sp>
    <dsp:sp modelId="{A5E07D48-495E-477C-A21A-40FBB7FBF7EA}">
      <dsp:nvSpPr>
        <dsp:cNvPr id="0" name=""/>
        <dsp:cNvSpPr/>
      </dsp:nvSpPr>
      <dsp:spPr>
        <a:xfrm>
          <a:off x="0" y="1988151"/>
          <a:ext cx="7614564" cy="7860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762"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US" sz="2400" kern="1200" err="1">
              <a:latin typeface="Arial"/>
              <a:cs typeface="Arial"/>
            </a:rPr>
            <a:t>Overschríjven</a:t>
          </a:r>
          <a:r>
            <a:rPr lang="en-US" sz="2400" kern="1200">
              <a:latin typeface="Arial"/>
              <a:cs typeface="Arial"/>
            </a:rPr>
            <a:t> van </a:t>
          </a:r>
          <a:r>
            <a:rPr lang="en-US" sz="2400" kern="1200" err="1">
              <a:latin typeface="Arial"/>
              <a:cs typeface="Arial"/>
            </a:rPr>
            <a:t>toegankelijksheidsmetadata</a:t>
          </a:r>
          <a:endParaRPr lang="en-US" sz="2400" kern="1200">
            <a:latin typeface="Arial" panose="020B0604020202020204" pitchFamily="34" charset="0"/>
            <a:cs typeface="Arial" panose="020B0604020202020204" pitchFamily="34" charset="0"/>
          </a:endParaRPr>
        </a:p>
        <a:p>
          <a:pPr marL="228600" lvl="1" indent="-228600" algn="l" defTabSz="1066800">
            <a:lnSpc>
              <a:spcPct val="90000"/>
            </a:lnSpc>
            <a:spcBef>
              <a:spcPct val="0"/>
            </a:spcBef>
            <a:spcAft>
              <a:spcPct val="20000"/>
            </a:spcAft>
            <a:buChar char="•"/>
          </a:pPr>
          <a:r>
            <a:rPr lang="en-US" sz="2400" kern="1200">
              <a:latin typeface="Arial"/>
              <a:cs typeface="Arial"/>
            </a:rPr>
            <a:t>DRM </a:t>
          </a:r>
          <a:r>
            <a:rPr lang="en-US" sz="2400" kern="1200" err="1">
              <a:latin typeface="Arial"/>
              <a:cs typeface="Arial"/>
            </a:rPr>
            <a:t>blokkeert</a:t>
          </a:r>
          <a:r>
            <a:rPr lang="en-US" sz="2400" kern="1200">
              <a:latin typeface="Arial"/>
              <a:cs typeface="Arial"/>
            </a:rPr>
            <a:t> metadata</a:t>
          </a:r>
        </a:p>
      </dsp:txBody>
      <dsp:txXfrm>
        <a:off x="0" y="1988151"/>
        <a:ext cx="7614564" cy="786082"/>
      </dsp:txXfrm>
    </dsp:sp>
    <dsp:sp modelId="{BB127467-9EE3-4C96-9D5E-1CF2E985DD1D}">
      <dsp:nvSpPr>
        <dsp:cNvPr id="0" name=""/>
        <dsp:cNvSpPr/>
      </dsp:nvSpPr>
      <dsp:spPr>
        <a:xfrm>
          <a:off x="0" y="2774233"/>
          <a:ext cx="7614564" cy="725399"/>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solidFill>
                <a:schemeClr val="tx1"/>
              </a:solidFill>
              <a:latin typeface="Arial"/>
              <a:cs typeface="Arial"/>
            </a:rPr>
            <a:t>Producenten van readers</a:t>
          </a:r>
          <a:r>
            <a:rPr lang="en-US" sz="3100" b="1" kern="1200">
              <a:latin typeface="Arial"/>
              <a:cs typeface="Arial"/>
            </a:rPr>
            <a:t>:</a:t>
          </a:r>
          <a:endParaRPr lang="en-US" sz="3100" kern="1200">
            <a:latin typeface="Arial" panose="020B0604020202020204" pitchFamily="34" charset="0"/>
            <a:cs typeface="Arial" panose="020B0604020202020204" pitchFamily="34" charset="0"/>
          </a:endParaRPr>
        </a:p>
      </dsp:txBody>
      <dsp:txXfrm>
        <a:off x="35411" y="2809644"/>
        <a:ext cx="7543742" cy="654577"/>
      </dsp:txXfrm>
    </dsp:sp>
    <dsp:sp modelId="{0BCE19BF-E98B-461D-90AC-E6E2CC5479C4}">
      <dsp:nvSpPr>
        <dsp:cNvPr id="0" name=""/>
        <dsp:cNvSpPr/>
      </dsp:nvSpPr>
      <dsp:spPr>
        <a:xfrm>
          <a:off x="0" y="3499633"/>
          <a:ext cx="7614564" cy="11871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762"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nl-NL" sz="2400" kern="1200" noProof="0">
              <a:latin typeface="Arial"/>
              <a:cs typeface="Arial"/>
            </a:rPr>
            <a:t>De UI laat geen toegankelijkheidsinformatie zien</a:t>
          </a:r>
        </a:p>
        <a:p>
          <a:pPr marL="228600" lvl="1" indent="-228600" algn="l" defTabSz="1066800">
            <a:lnSpc>
              <a:spcPct val="90000"/>
            </a:lnSpc>
            <a:spcBef>
              <a:spcPct val="0"/>
            </a:spcBef>
            <a:spcAft>
              <a:spcPct val="20000"/>
            </a:spcAft>
            <a:buChar char="•"/>
          </a:pPr>
          <a:r>
            <a:rPr lang="nl-NL" sz="2400" kern="1200" noProof="0">
              <a:latin typeface="Arial"/>
              <a:cs typeface="Arial"/>
            </a:rPr>
            <a:t>De UI is zelf niet toegankelijk</a:t>
          </a:r>
        </a:p>
        <a:p>
          <a:pPr marL="228600" lvl="1" indent="-228600" algn="l" defTabSz="1066800">
            <a:lnSpc>
              <a:spcPct val="90000"/>
            </a:lnSpc>
            <a:spcBef>
              <a:spcPct val="0"/>
            </a:spcBef>
            <a:spcAft>
              <a:spcPct val="20000"/>
            </a:spcAft>
            <a:buChar char="•"/>
          </a:pPr>
          <a:r>
            <a:rPr lang="nl-NL" sz="2400" kern="1200" noProof="0">
              <a:latin typeface="Arial"/>
              <a:cs typeface="Arial"/>
            </a:rPr>
            <a:t>DRM blokkeert toegankelijkheid</a:t>
          </a:r>
        </a:p>
      </dsp:txBody>
      <dsp:txXfrm>
        <a:off x="0" y="3499633"/>
        <a:ext cx="7614564" cy="11871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6B39DF-A7A6-4234-A1D3-DB85FB58C0E7}">
      <dsp:nvSpPr>
        <dsp:cNvPr id="0" name=""/>
        <dsp:cNvSpPr/>
      </dsp:nvSpPr>
      <dsp:spPr>
        <a:xfrm>
          <a:off x="0" y="821953"/>
          <a:ext cx="7614564" cy="1216800"/>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1" kern="1200">
              <a:solidFill>
                <a:schemeClr val="tx1"/>
              </a:solidFill>
              <a:effectLst/>
              <a:latin typeface="Arial"/>
              <a:cs typeface="Arial"/>
            </a:rPr>
            <a:t>Catalogi: winkels en bibliotheken</a:t>
          </a:r>
          <a:endParaRPr lang="en-US" sz="4100" kern="1200">
            <a:solidFill>
              <a:schemeClr val="tx1"/>
            </a:solidFill>
            <a:latin typeface="Arial"/>
            <a:cs typeface="Arial"/>
          </a:endParaRPr>
        </a:p>
      </dsp:txBody>
      <dsp:txXfrm>
        <a:off x="59399" y="881352"/>
        <a:ext cx="7495766" cy="1098002"/>
      </dsp:txXfrm>
    </dsp:sp>
    <dsp:sp modelId="{F29CD347-7DDA-471B-8CED-268EC8BA9D4C}">
      <dsp:nvSpPr>
        <dsp:cNvPr id="0" name=""/>
        <dsp:cNvSpPr/>
      </dsp:nvSpPr>
      <dsp:spPr>
        <a:xfrm>
          <a:off x="0" y="2038753"/>
          <a:ext cx="7614564" cy="1850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762" tIns="29210" rIns="163576" bIns="29210" numCol="1" spcCol="1270" anchor="t" anchorCtr="0">
          <a:noAutofit/>
        </a:bodyPr>
        <a:lstStyle/>
        <a:p>
          <a:pPr marL="228600" lvl="1" indent="-228600" algn="l" defTabSz="1022350">
            <a:lnSpc>
              <a:spcPct val="90000"/>
            </a:lnSpc>
            <a:spcBef>
              <a:spcPct val="0"/>
            </a:spcBef>
            <a:spcAft>
              <a:spcPct val="20000"/>
            </a:spcAft>
            <a:buChar char="•"/>
          </a:pPr>
          <a:r>
            <a:rPr lang="nl-NL" sz="2300" kern="1200" noProof="0">
              <a:effectLst/>
              <a:latin typeface="Arial"/>
              <a:cs typeface="Arial"/>
            </a:rPr>
            <a:t>Incomplete ontvangst metadata</a:t>
          </a:r>
          <a:endParaRPr lang="nl-NL" sz="2300" kern="1200" noProof="0">
            <a:latin typeface="Arial"/>
            <a:cs typeface="Arial"/>
          </a:endParaRPr>
        </a:p>
        <a:p>
          <a:pPr marL="228600" lvl="1" indent="-228600" algn="l" defTabSz="1022350">
            <a:lnSpc>
              <a:spcPct val="90000"/>
            </a:lnSpc>
            <a:spcBef>
              <a:spcPct val="0"/>
            </a:spcBef>
            <a:spcAft>
              <a:spcPct val="20000"/>
            </a:spcAft>
            <a:buChar char="•"/>
          </a:pPr>
          <a:r>
            <a:rPr lang="nl-NL" sz="2300" kern="1200" noProof="0">
              <a:effectLst/>
              <a:latin typeface="Arial"/>
              <a:cs typeface="Arial"/>
            </a:rPr>
            <a:t>Eigen verplichte metadata schema's</a:t>
          </a:r>
        </a:p>
        <a:p>
          <a:pPr marL="228600" lvl="1" indent="-228600" algn="l" defTabSz="1022350">
            <a:lnSpc>
              <a:spcPct val="90000"/>
            </a:lnSpc>
            <a:spcBef>
              <a:spcPct val="0"/>
            </a:spcBef>
            <a:spcAft>
              <a:spcPct val="20000"/>
            </a:spcAft>
            <a:buChar char="•"/>
          </a:pPr>
          <a:r>
            <a:rPr lang="nl-NL" sz="2300" kern="1200" noProof="0">
              <a:effectLst/>
              <a:latin typeface="Arial"/>
              <a:cs typeface="Arial"/>
            </a:rPr>
            <a:t>Product aankoopproces niet toegankelijk</a:t>
          </a:r>
        </a:p>
        <a:p>
          <a:pPr marL="228600" lvl="1" indent="-228600" algn="l" defTabSz="1022350">
            <a:lnSpc>
              <a:spcPct val="90000"/>
            </a:lnSpc>
            <a:spcBef>
              <a:spcPct val="0"/>
            </a:spcBef>
            <a:spcAft>
              <a:spcPct val="20000"/>
            </a:spcAft>
            <a:buChar char="•"/>
          </a:pPr>
          <a:r>
            <a:rPr lang="nl-NL" sz="2300" kern="1200" noProof="0">
              <a:effectLst/>
              <a:latin typeface="Arial"/>
              <a:cs typeface="Arial"/>
            </a:rPr>
            <a:t>UI laat geen toegankelijke informatie zien</a:t>
          </a:r>
        </a:p>
        <a:p>
          <a:pPr marL="228600" lvl="1" indent="-228600" algn="l" defTabSz="1022350">
            <a:lnSpc>
              <a:spcPct val="90000"/>
            </a:lnSpc>
            <a:spcBef>
              <a:spcPct val="0"/>
            </a:spcBef>
            <a:spcAft>
              <a:spcPct val="20000"/>
            </a:spcAft>
            <a:buChar char="•"/>
          </a:pPr>
          <a:r>
            <a:rPr lang="nl-NL" sz="2300" kern="1200" noProof="0">
              <a:effectLst/>
              <a:latin typeface="Arial"/>
              <a:cs typeface="Arial"/>
            </a:rPr>
            <a:t>Database niet ingericht op toegankelijkheidsmetadata</a:t>
          </a:r>
          <a:endParaRPr lang="nl-NL" sz="3200" kern="1200" noProof="0">
            <a:effectLst/>
            <a:latin typeface="Arial"/>
            <a:cs typeface="Arial"/>
          </a:endParaRPr>
        </a:p>
      </dsp:txBody>
      <dsp:txXfrm>
        <a:off x="0" y="2038753"/>
        <a:ext cx="7614564" cy="185006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9129A6-D04F-487B-97E8-FDF7DCB85F0C}" type="datetimeFigureOut">
              <a:rPr lang="nl-NL" smtClean="0"/>
              <a:t>27-1-2022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75BC88-AA0F-432E-A0D5-F22B14322B67}" type="slidenum">
              <a:rPr lang="nl-NL" smtClean="0"/>
              <a:t>‹#›</a:t>
            </a:fld>
            <a:endParaRPr lang="nl-NL"/>
          </a:p>
        </p:txBody>
      </p:sp>
    </p:spTree>
    <p:extLst>
      <p:ext uri="{BB962C8B-B14F-4D97-AF65-F5344CB8AC3E}">
        <p14:creationId xmlns:p14="http://schemas.microsoft.com/office/powerpoint/2010/main" val="342010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nnels.ca/repository-search?search_api_views_fulltext_2="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nnels.ca/repository-search?search_api_views_fulltext_2="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36C85D18-C292-4168-A778-4538EA32966A}" type="slidenum">
              <a:rPr lang="nl-NL" smtClean="0"/>
              <a:t>1</a:t>
            </a:fld>
            <a:endParaRPr lang="nl-NL"/>
          </a:p>
        </p:txBody>
      </p:sp>
    </p:spTree>
    <p:extLst>
      <p:ext uri="{BB962C8B-B14F-4D97-AF65-F5344CB8AC3E}">
        <p14:creationId xmlns:p14="http://schemas.microsoft.com/office/powerpoint/2010/main" val="42948611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2800" dirty="0">
                <a:latin typeface="Arial" panose="020B0604020202020204" pitchFamily="34" charset="0"/>
                <a:cs typeface="Arial" panose="020B0604020202020204" pitchFamily="34" charset="0"/>
              </a:rPr>
              <a:t>Gebruikersperspectief, waar is behoefte aan</a:t>
            </a: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10</a:t>
            </a:fld>
            <a:endParaRPr lang="nl-NL"/>
          </a:p>
        </p:txBody>
      </p:sp>
    </p:spTree>
    <p:extLst>
      <p:ext uri="{BB962C8B-B14F-4D97-AF65-F5344CB8AC3E}">
        <p14:creationId xmlns:p14="http://schemas.microsoft.com/office/powerpoint/2010/main" val="3535299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0F75BC88-AA0F-432E-A0D5-F22B14322B67}" type="slidenum">
              <a:rPr lang="nl-NL" smtClean="0"/>
              <a:t>11</a:t>
            </a:fld>
            <a:endParaRPr lang="nl-NL"/>
          </a:p>
        </p:txBody>
      </p:sp>
    </p:spTree>
    <p:extLst>
      <p:ext uri="{BB962C8B-B14F-4D97-AF65-F5344CB8AC3E}">
        <p14:creationId xmlns:p14="http://schemas.microsoft.com/office/powerpoint/2010/main" val="26682727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0F75BC88-AA0F-432E-A0D5-F22B14322B67}" type="slidenum">
              <a:rPr lang="nl-NL" smtClean="0"/>
              <a:t>12</a:t>
            </a:fld>
            <a:endParaRPr lang="nl-NL"/>
          </a:p>
        </p:txBody>
      </p:sp>
    </p:spTree>
    <p:extLst>
      <p:ext uri="{BB962C8B-B14F-4D97-AF65-F5344CB8AC3E}">
        <p14:creationId xmlns:p14="http://schemas.microsoft.com/office/powerpoint/2010/main" val="39898777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a:lnSpc>
                <a:spcPct val="107000"/>
              </a:lnSpc>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13</a:t>
            </a:fld>
            <a:endParaRPr lang="nl-NL"/>
          </a:p>
        </p:txBody>
      </p:sp>
    </p:spTree>
    <p:extLst>
      <p:ext uri="{BB962C8B-B14F-4D97-AF65-F5344CB8AC3E}">
        <p14:creationId xmlns:p14="http://schemas.microsoft.com/office/powerpoint/2010/main" val="19071028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bestanden komen van:</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http://</a:t>
            </a:r>
            <a:r>
              <a:rPr lang="nl-NL" sz="1200" kern="1200" dirty="0" err="1">
                <a:solidFill>
                  <a:schemeClr val="tx1"/>
                </a:solidFill>
                <a:effectLst/>
                <a:latin typeface="+mn-lt"/>
                <a:ea typeface="+mn-ea"/>
                <a:cs typeface="+mn-cs"/>
              </a:rPr>
              <a:t>azardi.infogridpacific.com</a:t>
            </a:r>
            <a:r>
              <a:rPr lang="nl-NL" sz="1200" kern="1200" dirty="0">
                <a:solidFill>
                  <a:schemeClr val="tx1"/>
                </a:solidFill>
                <a:effectLst/>
                <a:latin typeface="+mn-lt"/>
                <a:ea typeface="+mn-ea"/>
                <a:cs typeface="+mn-cs"/>
              </a:rPr>
              <a:t>/</a:t>
            </a:r>
            <a:r>
              <a:rPr lang="nl-NL" sz="1200" kern="1200" dirty="0" err="1">
                <a:solidFill>
                  <a:schemeClr val="tx1"/>
                </a:solidFill>
                <a:effectLst/>
                <a:latin typeface="+mn-lt"/>
                <a:ea typeface="+mn-ea"/>
                <a:cs typeface="+mn-cs"/>
              </a:rPr>
              <a:t>resources.html</a:t>
            </a:r>
            <a:endParaRPr lang="nl-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14</a:t>
            </a:fld>
            <a:endParaRPr lang="nl-NL"/>
          </a:p>
        </p:txBody>
      </p:sp>
    </p:spTree>
    <p:extLst>
      <p:ext uri="{BB962C8B-B14F-4D97-AF65-F5344CB8AC3E}">
        <p14:creationId xmlns:p14="http://schemas.microsoft.com/office/powerpoint/2010/main" val="18039642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15</a:t>
            </a:fld>
            <a:endParaRPr lang="nl-NL"/>
          </a:p>
        </p:txBody>
      </p:sp>
    </p:spTree>
    <p:extLst>
      <p:ext uri="{BB962C8B-B14F-4D97-AF65-F5344CB8AC3E}">
        <p14:creationId xmlns:p14="http://schemas.microsoft.com/office/powerpoint/2010/main" val="33446179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a:lnSpc>
                <a:spcPct val="107000"/>
              </a:lnSpc>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6F0C61-CC8A-4BD8-958C-F667B48DE5C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04877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17</a:t>
            </a:fld>
            <a:endParaRPr lang="nl-NL"/>
          </a:p>
        </p:txBody>
      </p:sp>
    </p:spTree>
    <p:extLst>
      <p:ext uri="{BB962C8B-B14F-4D97-AF65-F5344CB8AC3E}">
        <p14:creationId xmlns:p14="http://schemas.microsoft.com/office/powerpoint/2010/main" val="30657500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0F75BC88-AA0F-432E-A0D5-F22B14322B67}" type="slidenum">
              <a:rPr lang="nl-NL" smtClean="0"/>
              <a:t>18</a:t>
            </a:fld>
            <a:endParaRPr lang="nl-NL"/>
          </a:p>
        </p:txBody>
      </p:sp>
    </p:spTree>
    <p:extLst>
      <p:ext uri="{BB962C8B-B14F-4D97-AF65-F5344CB8AC3E}">
        <p14:creationId xmlns:p14="http://schemas.microsoft.com/office/powerpoint/2010/main" val="20553646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lnSpc>
                <a:spcPct val="107000"/>
              </a:lnSpc>
            </a:pPr>
            <a:r>
              <a:rPr lang="nl-NL" sz="1200" b="1" dirty="0">
                <a:effectLst/>
                <a:latin typeface="Arial" panose="020B0604020202020204" pitchFamily="34" charset="0"/>
                <a:ea typeface="Calibri" panose="020F0502020204030204" pitchFamily="34" charset="0"/>
                <a:cs typeface="Arial" panose="020B0604020202020204" pitchFamily="34" charset="0"/>
              </a:rPr>
              <a:t>WCAG 2.1: </a:t>
            </a:r>
            <a:r>
              <a:rPr lang="nl-NL" sz="1200" dirty="0">
                <a:latin typeface="Arial" panose="020B0604020202020204" pitchFamily="34" charset="0"/>
                <a:cs typeface="Arial" panose="020B0604020202020204" pitchFamily="34" charset="0"/>
              </a:rPr>
              <a:t>Criteria 1.4.3 contrast (minimum) en </a:t>
            </a:r>
            <a:r>
              <a:rPr lang="nl-NL" sz="1200" dirty="0">
                <a:effectLst/>
                <a:latin typeface="Arial" panose="020B0604020202020204" pitchFamily="34" charset="0"/>
                <a:ea typeface="Calibri" panose="020F0502020204030204" pitchFamily="34" charset="0"/>
                <a:cs typeface="Arial" panose="020B0604020202020204" pitchFamily="34" charset="0"/>
              </a:rPr>
              <a:t>1.4.11 contrast niet-tekstuele content</a:t>
            </a:r>
            <a:endParaRPr lang="nl-NL" sz="1200" dirty="0">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19</a:t>
            </a:fld>
            <a:endParaRPr lang="nl-NL"/>
          </a:p>
        </p:txBody>
      </p:sp>
    </p:spTree>
    <p:extLst>
      <p:ext uri="{BB962C8B-B14F-4D97-AF65-F5344CB8AC3E}">
        <p14:creationId xmlns:p14="http://schemas.microsoft.com/office/powerpoint/2010/main" val="2257459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nl-NL" sz="1200" kern="1200">
                <a:solidFill>
                  <a:schemeClr val="tx1"/>
                </a:solidFill>
                <a:effectLst/>
                <a:latin typeface="+mn-lt"/>
                <a:ea typeface="+mn-ea"/>
                <a:cs typeface="+mn-cs"/>
              </a:rPr>
              <a:t>Toegankelijk Publiceren aan de Bron</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C85D18-C292-4168-A778-4538EA32966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45437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a:lnSpc>
                <a:spcPct val="107000"/>
              </a:lnSpc>
            </a:pPr>
            <a:endParaRPr lang="nl-NL"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6F0C61-CC8A-4BD8-958C-F667B48DE5C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5193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21</a:t>
            </a:fld>
            <a:endParaRPr lang="nl-NL"/>
          </a:p>
        </p:txBody>
      </p:sp>
    </p:spTree>
    <p:extLst>
      <p:ext uri="{BB962C8B-B14F-4D97-AF65-F5344CB8AC3E}">
        <p14:creationId xmlns:p14="http://schemas.microsoft.com/office/powerpoint/2010/main" val="41227984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Afhankelijkheid van de omgeving van het </a:t>
            </a:r>
            <a:r>
              <a:rPr lang="nl-NL" dirty="0" err="1"/>
              <a:t>ebook</a:t>
            </a:r>
            <a:r>
              <a:rPr lang="nl-NL" dirty="0"/>
              <a:t>, in termen van toegankelijkheid.</a:t>
            </a:r>
          </a:p>
        </p:txBody>
      </p:sp>
      <p:sp>
        <p:nvSpPr>
          <p:cNvPr id="4" name="Tijdelijke aanduiding voor dianummer 3"/>
          <p:cNvSpPr>
            <a:spLocks noGrp="1"/>
          </p:cNvSpPr>
          <p:nvPr>
            <p:ph type="sldNum" sz="quarter" idx="5"/>
          </p:nvPr>
        </p:nvSpPr>
        <p:spPr/>
        <p:txBody>
          <a:bodyPr/>
          <a:lstStyle/>
          <a:p>
            <a:fld id="{0F75BC88-AA0F-432E-A0D5-F22B14322B67}" type="slidenum">
              <a:rPr lang="nl-NL" smtClean="0"/>
              <a:t>22</a:t>
            </a:fld>
            <a:endParaRPr lang="nl-NL"/>
          </a:p>
        </p:txBody>
      </p:sp>
    </p:spTree>
    <p:extLst>
      <p:ext uri="{BB962C8B-B14F-4D97-AF65-F5344CB8AC3E}">
        <p14:creationId xmlns:p14="http://schemas.microsoft.com/office/powerpoint/2010/main" val="5765959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0F75BC88-AA0F-432E-A0D5-F22B14322B67}" type="slidenum">
              <a:rPr lang="nl-NL" smtClean="0"/>
              <a:t>23</a:t>
            </a:fld>
            <a:endParaRPr lang="nl-NL"/>
          </a:p>
        </p:txBody>
      </p:sp>
    </p:spTree>
    <p:extLst>
      <p:ext uri="{BB962C8B-B14F-4D97-AF65-F5344CB8AC3E}">
        <p14:creationId xmlns:p14="http://schemas.microsoft.com/office/powerpoint/2010/main" val="10249372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Alle entiteiten in de keten moeten toegankelijk zijn.</a:t>
            </a:r>
          </a:p>
        </p:txBody>
      </p:sp>
      <p:sp>
        <p:nvSpPr>
          <p:cNvPr id="4" name="Tijdelijke aanduiding voor dianummer 3"/>
          <p:cNvSpPr>
            <a:spLocks noGrp="1"/>
          </p:cNvSpPr>
          <p:nvPr>
            <p:ph type="sldNum" sz="quarter" idx="5"/>
          </p:nvPr>
        </p:nvSpPr>
        <p:spPr/>
        <p:txBody>
          <a:bodyPr/>
          <a:lstStyle/>
          <a:p>
            <a:fld id="{0F75BC88-AA0F-432E-A0D5-F22B14322B67}" type="slidenum">
              <a:rPr lang="nl-NL" smtClean="0"/>
              <a:t>24</a:t>
            </a:fld>
            <a:endParaRPr lang="nl-NL"/>
          </a:p>
        </p:txBody>
      </p:sp>
    </p:spTree>
    <p:extLst>
      <p:ext uri="{BB962C8B-B14F-4D97-AF65-F5344CB8AC3E}">
        <p14:creationId xmlns:p14="http://schemas.microsoft.com/office/powerpoint/2010/main" val="10423059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Vindbaarheid (</a:t>
            </a:r>
            <a:r>
              <a:rPr lang="nl-NL" dirty="0" err="1"/>
              <a:t>discoverability</a:t>
            </a:r>
            <a:r>
              <a:rPr lang="nl-NL" dirty="0"/>
              <a:t>)</a:t>
            </a:r>
          </a:p>
          <a:p>
            <a:r>
              <a:rPr lang="nl-NL" dirty="0"/>
              <a:t>Toegankelijkheid (</a:t>
            </a:r>
            <a:r>
              <a:rPr lang="nl-NL" dirty="0" err="1"/>
              <a:t>accessibility</a:t>
            </a:r>
            <a:r>
              <a:rPr lang="nl-NL" dirty="0"/>
              <a:t>)</a:t>
            </a:r>
          </a:p>
        </p:txBody>
      </p:sp>
      <p:sp>
        <p:nvSpPr>
          <p:cNvPr id="4" name="Tijdelijke aanduiding voor dianummer 3"/>
          <p:cNvSpPr>
            <a:spLocks noGrp="1"/>
          </p:cNvSpPr>
          <p:nvPr>
            <p:ph type="sldNum" sz="quarter" idx="5"/>
          </p:nvPr>
        </p:nvSpPr>
        <p:spPr/>
        <p:txBody>
          <a:bodyPr/>
          <a:lstStyle/>
          <a:p>
            <a:fld id="{0F75BC88-AA0F-432E-A0D5-F22B14322B67}" type="slidenum">
              <a:rPr lang="nl-NL" smtClean="0"/>
              <a:t>25</a:t>
            </a:fld>
            <a:endParaRPr lang="nl-NL"/>
          </a:p>
        </p:txBody>
      </p:sp>
    </p:spTree>
    <p:extLst>
      <p:ext uri="{BB962C8B-B14F-4D97-AF65-F5344CB8AC3E}">
        <p14:creationId xmlns:p14="http://schemas.microsoft.com/office/powerpoint/2010/main" val="3605167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URL: </a:t>
            </a:r>
            <a:r>
              <a:rPr lang="nl-NL" dirty="0">
                <a:hlinkClick r:id="rId3"/>
              </a:rPr>
              <a:t>https://nnels.ca/repository-search?search_api_views_fulltext_2=</a:t>
            </a:r>
            <a:endParaRPr lang="nl-NL" dirty="0"/>
          </a:p>
          <a:p>
            <a:endParaRPr lang="nl-NL" dirty="0"/>
          </a:p>
        </p:txBody>
      </p:sp>
      <p:sp>
        <p:nvSpPr>
          <p:cNvPr id="4" name="Tijdelijke aanduiding voor dianummer 3"/>
          <p:cNvSpPr>
            <a:spLocks noGrp="1"/>
          </p:cNvSpPr>
          <p:nvPr>
            <p:ph type="sldNum" sz="quarter" idx="5"/>
          </p:nvPr>
        </p:nvSpPr>
        <p:spPr/>
        <p:txBody>
          <a:bodyPr/>
          <a:lstStyle/>
          <a:p>
            <a:fld id="{0F75BC88-AA0F-432E-A0D5-F22B14322B67}" type="slidenum">
              <a:rPr lang="nl-NL" smtClean="0"/>
              <a:t>26</a:t>
            </a:fld>
            <a:endParaRPr lang="nl-NL"/>
          </a:p>
        </p:txBody>
      </p:sp>
    </p:spTree>
    <p:extLst>
      <p:ext uri="{BB962C8B-B14F-4D97-AF65-F5344CB8AC3E}">
        <p14:creationId xmlns:p14="http://schemas.microsoft.com/office/powerpoint/2010/main" val="22999721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2800" dirty="0">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27</a:t>
            </a:fld>
            <a:endParaRPr lang="nl-NL"/>
          </a:p>
        </p:txBody>
      </p:sp>
    </p:spTree>
    <p:extLst>
      <p:ext uri="{BB962C8B-B14F-4D97-AF65-F5344CB8AC3E}">
        <p14:creationId xmlns:p14="http://schemas.microsoft.com/office/powerpoint/2010/main" val="23971190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cs typeface="Calibri"/>
              </a:rPr>
              <a:t>In Nederland zal de wet intreden vanaf 28 juni 2025.</a:t>
            </a:r>
            <a:endParaRPr lang="nl-NL" sz="1200" b="1" i="0" kern="1200" dirty="0">
              <a:solidFill>
                <a:schemeClr val="tx1"/>
              </a:solidFill>
              <a:effectLst/>
              <a:latin typeface="+mn-lt"/>
              <a:cs typeface="Calibri"/>
            </a:endParaRPr>
          </a:p>
          <a:p>
            <a:endParaRPr lang="nl-NL" dirty="0">
              <a:cs typeface="Calibri"/>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28</a:t>
            </a:fld>
            <a:endParaRPr lang="nl-NL"/>
          </a:p>
        </p:txBody>
      </p:sp>
    </p:spTree>
    <p:extLst>
      <p:ext uri="{BB962C8B-B14F-4D97-AF65-F5344CB8AC3E}">
        <p14:creationId xmlns:p14="http://schemas.microsoft.com/office/powerpoint/2010/main" val="873641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aseline="0" dirty="0"/>
              <a:t>Er is nog wel </a:t>
            </a:r>
            <a:r>
              <a:rPr lang="nl-NL" dirty="0"/>
              <a:t>discussie</a:t>
            </a:r>
            <a:r>
              <a:rPr lang="nl-NL" sz="1200" baseline="0" dirty="0"/>
              <a:t> over dit ook geldt voor audioboeken.</a:t>
            </a:r>
            <a:endParaRPr lang="nl-NL" sz="1200" baseline="0" dirty="0">
              <a:cs typeface="Calibri"/>
            </a:endParaRPr>
          </a:p>
          <a:p>
            <a:endParaRPr lang="nl-NL" dirty="0">
              <a:cs typeface="Calibri"/>
            </a:endParaRPr>
          </a:p>
          <a:p>
            <a:r>
              <a:rPr lang="nl-NL" dirty="0"/>
              <a:t>E-boekbestanden: de EAA zegt niets over het formaat. Geldt dus voor elk digitaal boek, in PDF, EPUB etc. </a:t>
            </a:r>
            <a:endParaRPr lang="nl-NL" dirty="0">
              <a:cs typeface="Calibri" panose="020F0502020204030204"/>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29</a:t>
            </a:fld>
            <a:endParaRPr lang="nl-NL"/>
          </a:p>
        </p:txBody>
      </p:sp>
    </p:spTree>
    <p:extLst>
      <p:ext uri="{BB962C8B-B14F-4D97-AF65-F5344CB8AC3E}">
        <p14:creationId xmlns:p14="http://schemas.microsoft.com/office/powerpoint/2010/main" val="3652439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nl-NL" sz="1200" kern="1200">
                <a:solidFill>
                  <a:schemeClr val="tx1"/>
                </a:solidFill>
                <a:effectLst/>
                <a:latin typeface="+mn-lt"/>
                <a:ea typeface="+mn-ea"/>
                <a:cs typeface="+mn-cs"/>
              </a:rPr>
              <a:t>Partners in dit samenwerkingsproject</a:t>
            </a:r>
          </a:p>
          <a:p>
            <a:pPr lvl="0"/>
            <a:endParaRPr lang="nl-NL" sz="1200" kern="1200">
              <a:solidFill>
                <a:schemeClr val="tx1"/>
              </a:solidFill>
              <a:effectLst/>
              <a:latin typeface="+mn-lt"/>
              <a:ea typeface="+mn-ea"/>
              <a:cs typeface="+mn-cs"/>
            </a:endParaRPr>
          </a:p>
          <a:p>
            <a:pPr lvl="0"/>
            <a:r>
              <a:rPr lang="nl-NL" sz="1200" kern="1200">
                <a:solidFill>
                  <a:schemeClr val="tx1"/>
                </a:solidFill>
                <a:effectLst/>
                <a:latin typeface="+mn-lt"/>
                <a:ea typeface="+mn-ea"/>
                <a:cs typeface="+mn-cs"/>
              </a:rPr>
              <a:t>Financieel mogelijk gemaakt door OCW, Mediafederatie, Vereniging Onbeperkt Lezen en Fonds XL</a:t>
            </a:r>
          </a:p>
          <a:p>
            <a:pPr lvl="0"/>
            <a:endParaRPr lang="nl-NL"/>
          </a:p>
          <a:p>
            <a:pPr lvl="0"/>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C85D18-C292-4168-A778-4538EA32966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55819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endParaRPr lang="nl-NL" dirty="0">
              <a:cs typeface="Calibri"/>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30</a:t>
            </a:fld>
            <a:endParaRPr lang="nl-NL"/>
          </a:p>
        </p:txBody>
      </p:sp>
    </p:spTree>
    <p:extLst>
      <p:ext uri="{BB962C8B-B14F-4D97-AF65-F5344CB8AC3E}">
        <p14:creationId xmlns:p14="http://schemas.microsoft.com/office/powerpoint/2010/main" val="33145877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cs typeface="Calibri"/>
              </a:rPr>
              <a:t>Dit is een schematisch overzicht gemaakt door </a:t>
            </a:r>
            <a:r>
              <a:rPr lang="nl-NL" dirty="0" err="1">
                <a:cs typeface="Calibri"/>
              </a:rPr>
              <a:t>Fundazione</a:t>
            </a:r>
            <a:r>
              <a:rPr lang="nl-NL" dirty="0">
                <a:cs typeface="Calibri"/>
              </a:rPr>
              <a:t> LIA  van de verantwoordelijkheden van de verschillende partijen in de keten.</a:t>
            </a:r>
          </a:p>
        </p:txBody>
      </p:sp>
      <p:sp>
        <p:nvSpPr>
          <p:cNvPr id="4" name="Tijdelijke aanduiding voor dianummer 3"/>
          <p:cNvSpPr>
            <a:spLocks noGrp="1"/>
          </p:cNvSpPr>
          <p:nvPr>
            <p:ph type="sldNum" sz="quarter" idx="5"/>
          </p:nvPr>
        </p:nvSpPr>
        <p:spPr/>
        <p:txBody>
          <a:bodyPr/>
          <a:lstStyle/>
          <a:p>
            <a:fld id="{0F75BC88-AA0F-432E-A0D5-F22B14322B67}" type="slidenum">
              <a:rPr lang="nl-NL" smtClean="0"/>
              <a:t>31</a:t>
            </a:fld>
            <a:endParaRPr lang="nl-NL"/>
          </a:p>
        </p:txBody>
      </p:sp>
    </p:spTree>
    <p:extLst>
      <p:ext uri="{BB962C8B-B14F-4D97-AF65-F5344CB8AC3E}">
        <p14:creationId xmlns:p14="http://schemas.microsoft.com/office/powerpoint/2010/main" val="24630823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endParaRPr lang="nl-NL" sz="1800" dirty="0">
              <a:solidFill>
                <a:srgbClr val="211D1E"/>
              </a:solidFill>
              <a:latin typeface="EU Albertina"/>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32</a:t>
            </a:fld>
            <a:endParaRPr lang="nl-NL"/>
          </a:p>
        </p:txBody>
      </p:sp>
    </p:spTree>
    <p:extLst>
      <p:ext uri="{BB962C8B-B14F-4D97-AF65-F5344CB8AC3E}">
        <p14:creationId xmlns:p14="http://schemas.microsoft.com/office/powerpoint/2010/main" val="7481149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endParaRPr lang="nl-NL" sz="1800" dirty="0">
              <a:solidFill>
                <a:srgbClr val="211D1E"/>
              </a:solidFill>
              <a:latin typeface="EU Albertina"/>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33</a:t>
            </a:fld>
            <a:endParaRPr lang="nl-NL"/>
          </a:p>
        </p:txBody>
      </p:sp>
    </p:spTree>
    <p:extLst>
      <p:ext uri="{BB962C8B-B14F-4D97-AF65-F5344CB8AC3E}">
        <p14:creationId xmlns:p14="http://schemas.microsoft.com/office/powerpoint/2010/main" val="15235129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nl-NL" sz="1200" kern="1200" dirty="0">
                <a:solidFill>
                  <a:schemeClr val="tx1"/>
                </a:solidFill>
                <a:effectLst/>
                <a:latin typeface="+mn-lt"/>
                <a:ea typeface="+mn-ea"/>
                <a:cs typeface="+mn-cs"/>
              </a:rPr>
              <a:t>Vier principes: deze zijn in de Europese richtlijn direct overgenomen uit de WCAG</a:t>
            </a: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34</a:t>
            </a:fld>
            <a:endParaRPr lang="nl-NL"/>
          </a:p>
        </p:txBody>
      </p:sp>
    </p:spTree>
    <p:extLst>
      <p:ext uri="{BB962C8B-B14F-4D97-AF65-F5344CB8AC3E}">
        <p14:creationId xmlns:p14="http://schemas.microsoft.com/office/powerpoint/2010/main" val="31392324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dirty="0"/>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35</a:t>
            </a:fld>
            <a:endParaRPr lang="nl-NL"/>
          </a:p>
        </p:txBody>
      </p:sp>
    </p:spTree>
    <p:extLst>
      <p:ext uri="{BB962C8B-B14F-4D97-AF65-F5344CB8AC3E}">
        <p14:creationId xmlns:p14="http://schemas.microsoft.com/office/powerpoint/2010/main" val="20870176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endParaRPr lang="nl-NL"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36</a:t>
            </a:fld>
            <a:endParaRPr lang="nl-NL"/>
          </a:p>
        </p:txBody>
      </p:sp>
    </p:spTree>
    <p:extLst>
      <p:ext uri="{BB962C8B-B14F-4D97-AF65-F5344CB8AC3E}">
        <p14:creationId xmlns:p14="http://schemas.microsoft.com/office/powerpoint/2010/main" val="9306425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 dirty="0">
              <a:cs typeface="Calibri"/>
            </a:endParaRPr>
          </a:p>
          <a:p>
            <a:r>
              <a:rPr lang="nl" dirty="0">
                <a:cs typeface="Calibri"/>
              </a:rPr>
              <a:t>Hoe is EPUB opgebouwd? (zo ziet het er uit als je dit opent in een editor)</a:t>
            </a:r>
          </a:p>
          <a:p>
            <a:endParaRPr lang="nl" dirty="0">
              <a:cs typeface="Calibri"/>
            </a:endParaRPr>
          </a:p>
        </p:txBody>
      </p:sp>
      <p:sp>
        <p:nvSpPr>
          <p:cNvPr id="4" name="Tijdelijke aanduiding voor dianummer 3"/>
          <p:cNvSpPr>
            <a:spLocks noGrp="1"/>
          </p:cNvSpPr>
          <p:nvPr>
            <p:ph type="sldNum" sz="quarter" idx="5"/>
          </p:nvPr>
        </p:nvSpPr>
        <p:spPr/>
        <p:txBody>
          <a:bodyPr/>
          <a:lstStyle/>
          <a:p>
            <a:fld id="{0F75BC88-AA0F-432E-A0D5-F22B14322B67}" type="slidenum">
              <a:rPr lang="nl-NL" smtClean="0"/>
              <a:t>37</a:t>
            </a:fld>
            <a:endParaRPr lang="nl-NL"/>
          </a:p>
        </p:txBody>
      </p:sp>
    </p:spTree>
    <p:extLst>
      <p:ext uri="{BB962C8B-B14F-4D97-AF65-F5344CB8AC3E}">
        <p14:creationId xmlns:p14="http://schemas.microsoft.com/office/powerpoint/2010/main" val="32205963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cs typeface="Calibri"/>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38</a:t>
            </a:fld>
            <a:endParaRPr lang="nl-NL"/>
          </a:p>
        </p:txBody>
      </p:sp>
    </p:spTree>
    <p:extLst>
      <p:ext uri="{BB962C8B-B14F-4D97-AF65-F5344CB8AC3E}">
        <p14:creationId xmlns:p14="http://schemas.microsoft.com/office/powerpoint/2010/main" val="18362030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cs typeface="Calibri" panose="020F0502020204030204"/>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39</a:t>
            </a:fld>
            <a:endParaRPr lang="nl-NL"/>
          </a:p>
        </p:txBody>
      </p:sp>
    </p:spTree>
    <p:extLst>
      <p:ext uri="{BB962C8B-B14F-4D97-AF65-F5344CB8AC3E}">
        <p14:creationId xmlns:p14="http://schemas.microsoft.com/office/powerpoint/2010/main" val="807094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Het doel van het TPUB project:</a:t>
            </a:r>
            <a:br>
              <a:rPr lang="nl-NL"/>
            </a:br>
            <a:br>
              <a:rPr lang="nl-NL"/>
            </a:br>
            <a:r>
              <a:rPr lang="nl-NL"/>
              <a:t>Startend vanuit onbewust onbekwaam werken we aan bewustwording.</a:t>
            </a:r>
          </a:p>
          <a:p>
            <a:r>
              <a:rPr lang="nl-NL"/>
              <a:t>Met die kennis wordt je bewust onbekwaam. Het is zaak meer kennis te verwerven over hoe een toegankelijk </a:t>
            </a:r>
            <a:r>
              <a:rPr lang="nl-NL" err="1"/>
              <a:t>e-book</a:t>
            </a:r>
            <a:r>
              <a:rPr lang="nl-NL"/>
              <a:t> tot stand komt en wat daarbij komt kijken.</a:t>
            </a:r>
          </a:p>
          <a:p>
            <a:r>
              <a:rPr lang="nl-NL"/>
              <a:t>Het stadium waarin de kennis voorhanden is zou je bewust bekwaam kunnen noemen.</a:t>
            </a:r>
          </a:p>
          <a:p>
            <a:endParaRPr lang="nl-NL"/>
          </a:p>
          <a:p>
            <a:r>
              <a:rPr lang="nl-NL"/>
              <a:t>Idealiter zal toegankelijk publiceren vanzelfsprekend worden, dit stadium is dan bereikt: onbewust bekwaam.</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C85D18-C292-4168-A778-4538EA32966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49078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a:lnSpc>
                <a:spcPct val="107000"/>
              </a:lnSpc>
            </a:pPr>
            <a:endParaRPr lang="nl-NL"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40</a:t>
            </a:fld>
            <a:endParaRPr lang="nl-NL"/>
          </a:p>
        </p:txBody>
      </p:sp>
    </p:spTree>
    <p:extLst>
      <p:ext uri="{BB962C8B-B14F-4D97-AF65-F5344CB8AC3E}">
        <p14:creationId xmlns:p14="http://schemas.microsoft.com/office/powerpoint/2010/main" val="17386676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41</a:t>
            </a:fld>
            <a:endParaRPr lang="nl-NL"/>
          </a:p>
        </p:txBody>
      </p:sp>
    </p:spTree>
    <p:extLst>
      <p:ext uri="{BB962C8B-B14F-4D97-AF65-F5344CB8AC3E}">
        <p14:creationId xmlns:p14="http://schemas.microsoft.com/office/powerpoint/2010/main" val="16322905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0000"/>
              </a:lnSpc>
              <a:spcAft>
                <a:spcPts val="600"/>
              </a:spcAft>
            </a:pPr>
            <a:endParaRPr lang="nl-NL" dirty="0">
              <a:cs typeface="Calibri" panose="020F0502020204030204"/>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42</a:t>
            </a:fld>
            <a:endParaRPr lang="nl-NL"/>
          </a:p>
        </p:txBody>
      </p:sp>
    </p:spTree>
    <p:extLst>
      <p:ext uri="{BB962C8B-B14F-4D97-AF65-F5344CB8AC3E}">
        <p14:creationId xmlns:p14="http://schemas.microsoft.com/office/powerpoint/2010/main" val="1943007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cs typeface="Calibri"/>
            </a:endParaRPr>
          </a:p>
        </p:txBody>
      </p:sp>
      <p:sp>
        <p:nvSpPr>
          <p:cNvPr id="4" name="Tijdelijke aanduiding voor dianummer 3"/>
          <p:cNvSpPr>
            <a:spLocks noGrp="1"/>
          </p:cNvSpPr>
          <p:nvPr>
            <p:ph type="sldNum" sz="quarter" idx="5"/>
          </p:nvPr>
        </p:nvSpPr>
        <p:spPr/>
        <p:txBody>
          <a:bodyPr/>
          <a:lstStyle/>
          <a:p>
            <a:fld id="{0F75BC88-AA0F-432E-A0D5-F22B14322B67}" type="slidenum">
              <a:rPr lang="nl-NL" smtClean="0"/>
              <a:t>43</a:t>
            </a:fld>
            <a:endParaRPr lang="nl-NL"/>
          </a:p>
        </p:txBody>
      </p:sp>
    </p:spTree>
    <p:extLst>
      <p:ext uri="{BB962C8B-B14F-4D97-AF65-F5344CB8AC3E}">
        <p14:creationId xmlns:p14="http://schemas.microsoft.com/office/powerpoint/2010/main" val="2800250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2800">
              <a:latin typeface="Arial" panose="020B0604020202020204" pitchFamily="34" charset="0"/>
              <a:cs typeface="Arial" panose="020B0604020202020204" pitchFamily="34" charset="0"/>
            </a:endParaRPr>
          </a:p>
          <a:p>
            <a:endParaRPr lang="nl-NL" sz="2800">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44</a:t>
            </a:fld>
            <a:endParaRPr lang="nl-NL"/>
          </a:p>
        </p:txBody>
      </p:sp>
    </p:spTree>
    <p:extLst>
      <p:ext uri="{BB962C8B-B14F-4D97-AF65-F5344CB8AC3E}">
        <p14:creationId xmlns:p14="http://schemas.microsoft.com/office/powerpoint/2010/main" val="21785912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0000"/>
              </a:lnSpc>
              <a:spcAft>
                <a:spcPts val="600"/>
              </a:spcAft>
            </a:pPr>
            <a:r>
              <a:rPr lang="nl-NL" sz="1800" b="1" dirty="0">
                <a:latin typeface="Calibri"/>
                <a:ea typeface="Times New Roman" panose="02020603050405020304" pitchFamily="18" charset="0"/>
                <a:cs typeface="Calibri"/>
              </a:rPr>
              <a:t>Wat zijn die struikelblokken in de keten?</a:t>
            </a:r>
          </a:p>
          <a:p>
            <a:pPr lvl="0"/>
            <a:endParaRPr lang="nl-NL"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45</a:t>
            </a:fld>
            <a:endParaRPr lang="nl-NL"/>
          </a:p>
        </p:txBody>
      </p:sp>
    </p:spTree>
    <p:extLst>
      <p:ext uri="{BB962C8B-B14F-4D97-AF65-F5344CB8AC3E}">
        <p14:creationId xmlns:p14="http://schemas.microsoft.com/office/powerpoint/2010/main" val="29585150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2800" b="0" i="0" u="none" strike="noStrike" baseline="0" dirty="0">
              <a:solidFill>
                <a:srgbClr val="000000"/>
              </a:solidFill>
              <a:latin typeface="Verdana" panose="020B0604030504040204" pitchFamily="34" charset="0"/>
            </a:endParaRPr>
          </a:p>
          <a:p>
            <a:pPr marL="285750" indent="-285750">
              <a:buFont typeface="Arial"/>
              <a:buChar char="•"/>
            </a:pPr>
            <a:r>
              <a:rPr lang="en-US" dirty="0" err="1"/>
              <a:t>Catalogi</a:t>
            </a:r>
            <a:r>
              <a:rPr lang="en-US" dirty="0"/>
              <a:t>: </a:t>
            </a:r>
            <a:r>
              <a:rPr lang="en-US" dirty="0" err="1"/>
              <a:t>winkels</a:t>
            </a:r>
            <a:r>
              <a:rPr lang="en-US" dirty="0"/>
              <a:t> </a:t>
            </a:r>
            <a:r>
              <a:rPr lang="en-US" dirty="0" err="1"/>
              <a:t>en</a:t>
            </a:r>
            <a:r>
              <a:rPr lang="en-US" dirty="0"/>
              <a:t> </a:t>
            </a:r>
            <a:r>
              <a:rPr lang="en-US" dirty="0" err="1"/>
              <a:t>bibliotheken</a:t>
            </a:r>
            <a:endParaRPr lang="en-US" dirty="0">
              <a:cs typeface="Calibri"/>
            </a:endParaRPr>
          </a:p>
          <a:p>
            <a:pPr marL="742950" lvl="1" indent="-285750">
              <a:buFont typeface="Arial"/>
              <a:buChar char="•"/>
            </a:pPr>
            <a:r>
              <a:rPr lang="nl-NL" dirty="0"/>
              <a:t>Incompleet ontvangst metadata</a:t>
            </a:r>
            <a:endParaRPr lang="en-US" dirty="0"/>
          </a:p>
          <a:p>
            <a:pPr marL="742950" lvl="1" indent="-285750">
              <a:buFont typeface="Arial"/>
              <a:buChar char="•"/>
            </a:pPr>
            <a:r>
              <a:rPr lang="nl-NL" dirty="0"/>
              <a:t>Eigen verplichte metadata schema's</a:t>
            </a:r>
            <a:endParaRPr lang="en-US" dirty="0"/>
          </a:p>
          <a:p>
            <a:pPr marL="742950" lvl="1" indent="-285750">
              <a:buFont typeface="Arial"/>
              <a:buChar char="•"/>
            </a:pPr>
            <a:r>
              <a:rPr lang="nl-NL" dirty="0"/>
              <a:t>Product aankoopproces niet toegankelijk</a:t>
            </a:r>
            <a:endParaRPr lang="en-US" dirty="0"/>
          </a:p>
          <a:p>
            <a:pPr marL="742950" lvl="1" indent="-285750">
              <a:buFont typeface="Arial"/>
              <a:buChar char="•"/>
            </a:pPr>
            <a:r>
              <a:rPr lang="nl-NL" dirty="0"/>
              <a:t>UI laat geen toegankelijke informatie zien</a:t>
            </a:r>
            <a:endParaRPr lang="en-US" dirty="0"/>
          </a:p>
          <a:p>
            <a:pPr marL="742950" lvl="1" indent="-285750">
              <a:buFont typeface="Arial"/>
              <a:buChar char="•"/>
            </a:pPr>
            <a:r>
              <a:rPr lang="nl-NL" dirty="0"/>
              <a:t>Database niet ingericht op </a:t>
            </a:r>
            <a:r>
              <a:rPr lang="nl-NL" dirty="0" err="1"/>
              <a:t>toegankelijkheidsmetadata</a:t>
            </a:r>
            <a:r>
              <a:rPr lang="nl-NL" dirty="0"/>
              <a:t>.</a:t>
            </a:r>
            <a:endParaRPr lang="en-US" dirty="0"/>
          </a:p>
          <a:p>
            <a:pPr lvl="0"/>
            <a:endParaRPr lang="nl-NL" sz="1200" kern="1200" dirty="0">
              <a:solidFill>
                <a:schemeClr val="tx1"/>
              </a:solidFill>
              <a:effectLst/>
              <a:latin typeface="+mn-lt"/>
              <a:cs typeface="Calibri"/>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46</a:t>
            </a:fld>
            <a:endParaRPr lang="nl-NL"/>
          </a:p>
        </p:txBody>
      </p:sp>
    </p:spTree>
    <p:extLst>
      <p:ext uri="{BB962C8B-B14F-4D97-AF65-F5344CB8AC3E}">
        <p14:creationId xmlns:p14="http://schemas.microsoft.com/office/powerpoint/2010/main" val="8260462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Vindbaarheid (</a:t>
            </a:r>
            <a:r>
              <a:rPr lang="nl-NL" dirty="0" err="1"/>
              <a:t>discoverability</a:t>
            </a:r>
            <a:r>
              <a:rPr lang="nl-NL" dirty="0"/>
              <a:t>)</a:t>
            </a:r>
          </a:p>
          <a:p>
            <a:r>
              <a:rPr lang="nl-NL" dirty="0"/>
              <a:t>Toegankelijkheid (</a:t>
            </a:r>
            <a:r>
              <a:rPr lang="nl-NL" dirty="0" err="1"/>
              <a:t>accessibility</a:t>
            </a:r>
            <a:r>
              <a:rPr lang="nl-NL" dirty="0"/>
              <a:t>)</a:t>
            </a:r>
          </a:p>
        </p:txBody>
      </p:sp>
      <p:sp>
        <p:nvSpPr>
          <p:cNvPr id="4" name="Tijdelijke aanduiding voor dianummer 3"/>
          <p:cNvSpPr>
            <a:spLocks noGrp="1"/>
          </p:cNvSpPr>
          <p:nvPr>
            <p:ph type="sldNum" sz="quarter" idx="5"/>
          </p:nvPr>
        </p:nvSpPr>
        <p:spPr/>
        <p:txBody>
          <a:bodyPr/>
          <a:lstStyle/>
          <a:p>
            <a:fld id="{0F75BC88-AA0F-432E-A0D5-F22B14322B67}" type="slidenum">
              <a:rPr lang="nl-NL" smtClean="0"/>
              <a:t>47</a:t>
            </a:fld>
            <a:endParaRPr lang="nl-NL"/>
          </a:p>
        </p:txBody>
      </p:sp>
    </p:spTree>
    <p:extLst>
      <p:ext uri="{BB962C8B-B14F-4D97-AF65-F5344CB8AC3E}">
        <p14:creationId xmlns:p14="http://schemas.microsoft.com/office/powerpoint/2010/main" val="25022718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Vindbaarheid (</a:t>
            </a:r>
            <a:r>
              <a:rPr lang="nl-NL" dirty="0" err="1"/>
              <a:t>discoverability</a:t>
            </a:r>
            <a:r>
              <a:rPr lang="nl-NL" dirty="0"/>
              <a:t>)</a:t>
            </a:r>
          </a:p>
          <a:p>
            <a:r>
              <a:rPr lang="nl-NL" dirty="0"/>
              <a:t>Toegankelijkheid (</a:t>
            </a:r>
            <a:r>
              <a:rPr lang="nl-NL" dirty="0" err="1"/>
              <a:t>accessibility</a:t>
            </a:r>
            <a:r>
              <a:rPr lang="nl-NL" dirty="0"/>
              <a:t>)</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URL: </a:t>
            </a:r>
            <a:r>
              <a:rPr lang="nl-NL" dirty="0">
                <a:hlinkClick r:id="rId3"/>
              </a:rPr>
              <a:t>https://nnels.ca/repository-search?search_api_views_fulltext_2=</a:t>
            </a:r>
            <a:endParaRPr lang="nl-NL" dirty="0"/>
          </a:p>
          <a:p>
            <a:endParaRPr lang="nl-NL" dirty="0"/>
          </a:p>
        </p:txBody>
      </p:sp>
      <p:sp>
        <p:nvSpPr>
          <p:cNvPr id="4" name="Tijdelijke aanduiding voor dianummer 3"/>
          <p:cNvSpPr>
            <a:spLocks noGrp="1"/>
          </p:cNvSpPr>
          <p:nvPr>
            <p:ph type="sldNum" sz="quarter" idx="5"/>
          </p:nvPr>
        </p:nvSpPr>
        <p:spPr/>
        <p:txBody>
          <a:bodyPr/>
          <a:lstStyle/>
          <a:p>
            <a:fld id="{0F75BC88-AA0F-432E-A0D5-F22B14322B67}" type="slidenum">
              <a:rPr lang="nl-NL" smtClean="0"/>
              <a:t>48</a:t>
            </a:fld>
            <a:endParaRPr lang="nl-NL"/>
          </a:p>
        </p:txBody>
      </p:sp>
    </p:spTree>
    <p:extLst>
      <p:ext uri="{BB962C8B-B14F-4D97-AF65-F5344CB8AC3E}">
        <p14:creationId xmlns:p14="http://schemas.microsoft.com/office/powerpoint/2010/main" val="26250118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cs typeface="Calibri"/>
            </a:endParaRPr>
          </a:p>
          <a:p>
            <a:r>
              <a:rPr lang="nl-NL" dirty="0">
                <a:cs typeface="Calibri"/>
              </a:rPr>
              <a:t>Accesmode: hoe neem de leze het waar? Auditief of </a:t>
            </a:r>
            <a:r>
              <a:rPr lang="nl-NL" dirty="0" err="1">
                <a:cs typeface="Calibri"/>
              </a:rPr>
              <a:t>textueel</a:t>
            </a:r>
            <a:r>
              <a:rPr lang="nl-NL" dirty="0">
                <a:cs typeface="Calibri"/>
              </a:rPr>
              <a:t> bijvoorbeeld</a:t>
            </a:r>
          </a:p>
          <a:p>
            <a:endParaRPr lang="nl-NL" dirty="0">
              <a:cs typeface="Calibri"/>
            </a:endParaRPr>
          </a:p>
          <a:p>
            <a:r>
              <a:rPr lang="nl-NL" dirty="0" err="1">
                <a:cs typeface="Calibri"/>
              </a:rPr>
              <a:t>AccessibilityFeature</a:t>
            </a:r>
            <a:r>
              <a:rPr lang="nl-NL" dirty="0">
                <a:cs typeface="Calibri"/>
              </a:rPr>
              <a:t>: welke Extra functionaliteiten bevat de publicatie, en je wil natuurlijk dat de lezer er op de hoogte van is. Bijvoorbeeld alternatieve tekst of audiodescriptie</a:t>
            </a:r>
          </a:p>
          <a:p>
            <a:endParaRPr lang="nl-NL" dirty="0"/>
          </a:p>
          <a:p>
            <a:r>
              <a:rPr lang="nl-NL" dirty="0"/>
              <a:t>Accessibility</a:t>
            </a:r>
            <a:r>
              <a:rPr lang="nl-NL" dirty="0">
                <a:cs typeface="Calibri"/>
              </a:rPr>
              <a:t>hazard: Welke gevaren zijn er voor de gebruiker. </a:t>
            </a:r>
            <a:r>
              <a:rPr lang="nl-NL" dirty="0" err="1">
                <a:cs typeface="Calibri"/>
              </a:rPr>
              <a:t>Flashing</a:t>
            </a:r>
            <a:r>
              <a:rPr lang="nl-NL" dirty="0">
                <a:cs typeface="Calibri"/>
              </a:rPr>
              <a:t> voor </a:t>
            </a:r>
            <a:r>
              <a:rPr lang="nl-NL" dirty="0" err="1">
                <a:cs typeface="Calibri"/>
              </a:rPr>
              <a:t>fotosenstieve</a:t>
            </a:r>
            <a:r>
              <a:rPr lang="nl-NL" dirty="0">
                <a:cs typeface="Calibri"/>
              </a:rPr>
              <a:t> mensen die daar bijvoorbeeld een beroerte van kunnen krijgen.</a:t>
            </a:r>
            <a:endParaRPr lang="nl-NL" dirty="0"/>
          </a:p>
          <a:p>
            <a:endParaRPr lang="nl-NL" dirty="0">
              <a:cs typeface="Calibri"/>
            </a:endParaRPr>
          </a:p>
        </p:txBody>
      </p:sp>
      <p:sp>
        <p:nvSpPr>
          <p:cNvPr id="4" name="Tijdelijke aanduiding voor dianummer 3"/>
          <p:cNvSpPr>
            <a:spLocks noGrp="1"/>
          </p:cNvSpPr>
          <p:nvPr>
            <p:ph type="sldNum" sz="quarter" idx="5"/>
          </p:nvPr>
        </p:nvSpPr>
        <p:spPr/>
        <p:txBody>
          <a:bodyPr/>
          <a:lstStyle/>
          <a:p>
            <a:fld id="{0F75BC88-AA0F-432E-A0D5-F22B14322B67}" type="slidenum">
              <a:rPr lang="nl-NL" smtClean="0"/>
              <a:t>49</a:t>
            </a:fld>
            <a:endParaRPr lang="nl-NL"/>
          </a:p>
        </p:txBody>
      </p:sp>
    </p:spTree>
    <p:extLst>
      <p:ext uri="{BB962C8B-B14F-4D97-AF65-F5344CB8AC3E}">
        <p14:creationId xmlns:p14="http://schemas.microsoft.com/office/powerpoint/2010/main" val="4164716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Positie van deze workshop in de tijdlijn</a:t>
            </a:r>
          </a:p>
        </p:txBody>
      </p:sp>
      <p:sp>
        <p:nvSpPr>
          <p:cNvPr id="4" name="Tijdelijke aanduiding voor dianummer 3"/>
          <p:cNvSpPr>
            <a:spLocks noGrp="1"/>
          </p:cNvSpPr>
          <p:nvPr>
            <p:ph type="sldNum" sz="quarter" idx="5"/>
          </p:nvPr>
        </p:nvSpPr>
        <p:spPr/>
        <p:txBody>
          <a:bodyPr/>
          <a:lstStyle/>
          <a:p>
            <a:fld id="{0F75BC88-AA0F-432E-A0D5-F22B14322B67}" type="slidenum">
              <a:rPr lang="nl-NL" smtClean="0"/>
              <a:t>5</a:t>
            </a:fld>
            <a:endParaRPr lang="nl-NL"/>
          </a:p>
        </p:txBody>
      </p:sp>
    </p:spTree>
    <p:extLst>
      <p:ext uri="{BB962C8B-B14F-4D97-AF65-F5344CB8AC3E}">
        <p14:creationId xmlns:p14="http://schemas.microsoft.com/office/powerpoint/2010/main" val="30784084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err="1"/>
              <a:t>AccessibilitySummary</a:t>
            </a:r>
            <a:r>
              <a:rPr lang="nl-NL"/>
              <a:t>: Samenvatting van toegankelijkheidskenmerken: Is een stuk tekst wat beschrijft aan welke richtlijnen het product voldoet maar bijvoorbeeld ook welke tekortkomingen een productie zou kunnen bevatten.</a:t>
            </a:r>
          </a:p>
          <a:p>
            <a:endParaRPr lang="nl-NL">
              <a:cs typeface="Calibri"/>
            </a:endParaRPr>
          </a:p>
          <a:p>
            <a:r>
              <a:rPr lang="nl-NL" err="1"/>
              <a:t>AccessModeSufficient</a:t>
            </a:r>
            <a:r>
              <a:rPr lang="nl-NL"/>
              <a:t>: Lijst van accesmodes: Het gaat hier om de combinatie van de verschillende accesmodes die benodigd zijn om de </a:t>
            </a:r>
            <a:r>
              <a:rPr lang="nl-NL" dirty="0"/>
              <a:t>titel</a:t>
            </a:r>
            <a:r>
              <a:rPr lang="nl-NL"/>
              <a:t> te consumeren. </a:t>
            </a:r>
            <a:r>
              <a:rPr lang="nl-NL">
                <a:cs typeface="Calibri"/>
              </a:rPr>
              <a:t>Denk bijvoorbeeld aan een boek met tekst en afbeeldingen waar je dus </a:t>
            </a:r>
            <a:r>
              <a:rPr lang="nl-NL" err="1">
                <a:cs typeface="Calibri"/>
              </a:rPr>
              <a:t>textual</a:t>
            </a:r>
            <a:r>
              <a:rPr lang="nl-NL">
                <a:cs typeface="Calibri"/>
              </a:rPr>
              <a:t> en </a:t>
            </a:r>
            <a:r>
              <a:rPr lang="nl-NL" err="1">
                <a:cs typeface="Calibri"/>
              </a:rPr>
              <a:t>visual</a:t>
            </a:r>
            <a:r>
              <a:rPr lang="nl-NL">
                <a:cs typeface="Calibri"/>
              </a:rPr>
              <a:t> nodig hebt om de informatie te kunnen begrijpen. Als er bijvoorbeeld alt tekst en beeldbeschrijvingen in de titel zouden zitten zou </a:t>
            </a:r>
            <a:r>
              <a:rPr lang="nl-NL" err="1">
                <a:cs typeface="Calibri"/>
              </a:rPr>
              <a:t>textual</a:t>
            </a:r>
            <a:r>
              <a:rPr lang="nl-NL">
                <a:cs typeface="Calibri"/>
              </a:rPr>
              <a:t> alleen al voldoende zijn.</a:t>
            </a:r>
          </a:p>
          <a:p>
            <a:endParaRPr lang="nl-NL" b="1">
              <a:cs typeface="Calibri"/>
            </a:endParaRPr>
          </a:p>
          <a:p>
            <a:r>
              <a:rPr lang="nl-NL" err="1"/>
              <a:t>AccessibilityAPI</a:t>
            </a:r>
            <a:r>
              <a:rPr lang="nl-NL"/>
              <a:t>: Is het compatibel met de gerefereerde API. Is vooral belangrijk voor het </a:t>
            </a:r>
            <a:r>
              <a:rPr lang="nl-NL" err="1"/>
              <a:t>readersytem</a:t>
            </a:r>
            <a:r>
              <a:rPr lang="nl-NL"/>
              <a:t> niet de digitale publicatie</a:t>
            </a:r>
            <a:endParaRPr lang="nl-NL">
              <a:cs typeface="Calibri"/>
            </a:endParaRPr>
          </a:p>
          <a:p>
            <a:endParaRPr lang="nl-NL">
              <a:cs typeface="Calibri"/>
            </a:endParaRPr>
          </a:p>
          <a:p>
            <a:r>
              <a:rPr lang="nl-NL" err="1">
                <a:cs typeface="Calibri"/>
              </a:rPr>
              <a:t>Accesibilitycontrol</a:t>
            </a:r>
            <a:r>
              <a:rPr lang="nl-NL">
                <a:cs typeface="Calibri"/>
              </a:rPr>
              <a:t>: welke </a:t>
            </a:r>
            <a:r>
              <a:rPr lang="nl-NL" err="1">
                <a:cs typeface="Calibri"/>
              </a:rPr>
              <a:t>imputmethode</a:t>
            </a:r>
            <a:r>
              <a:rPr lang="nl-NL">
                <a:cs typeface="Calibri"/>
              </a:rPr>
              <a:t> is benodigd: Is ook belangrijker voor het readingsystem dan de digitale publicatie.</a:t>
            </a:r>
          </a:p>
        </p:txBody>
      </p:sp>
      <p:sp>
        <p:nvSpPr>
          <p:cNvPr id="4" name="Tijdelijke aanduiding voor dianummer 3"/>
          <p:cNvSpPr>
            <a:spLocks noGrp="1"/>
          </p:cNvSpPr>
          <p:nvPr>
            <p:ph type="sldNum" sz="quarter" idx="5"/>
          </p:nvPr>
        </p:nvSpPr>
        <p:spPr/>
        <p:txBody>
          <a:bodyPr/>
          <a:lstStyle/>
          <a:p>
            <a:fld id="{0F75BC88-AA0F-432E-A0D5-F22B14322B67}" type="slidenum">
              <a:rPr lang="nl-NL" smtClean="0"/>
              <a:t>50</a:t>
            </a:fld>
            <a:endParaRPr lang="nl-NL"/>
          </a:p>
        </p:txBody>
      </p:sp>
    </p:spTree>
    <p:extLst>
      <p:ext uri="{BB962C8B-B14F-4D97-AF65-F5344CB8AC3E}">
        <p14:creationId xmlns:p14="http://schemas.microsoft.com/office/powerpoint/2010/main" val="6289186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err="1">
                <a:cs typeface="Calibri"/>
              </a:rPr>
              <a:t>Waar</a:t>
            </a:r>
            <a:r>
              <a:rPr lang="en-US" dirty="0">
                <a:cs typeface="Calibri"/>
              </a:rPr>
              <a:t> </a:t>
            </a:r>
            <a:r>
              <a:rPr lang="en-US" dirty="0" err="1">
                <a:cs typeface="Calibri"/>
              </a:rPr>
              <a:t>zitten</a:t>
            </a:r>
            <a:r>
              <a:rPr lang="en-US" dirty="0">
                <a:cs typeface="Calibri"/>
              </a:rPr>
              <a:t> die </a:t>
            </a:r>
            <a:r>
              <a:rPr lang="en-US" dirty="0" err="1">
                <a:cs typeface="Calibri"/>
              </a:rPr>
              <a:t>schema.org</a:t>
            </a:r>
            <a:r>
              <a:rPr lang="en-US" dirty="0">
                <a:cs typeface="Calibri"/>
              </a:rPr>
              <a:t> metadata in de EPUB.</a:t>
            </a:r>
          </a:p>
          <a:p>
            <a:endParaRPr lang="en-US" dirty="0">
              <a:cs typeface="Calibri"/>
            </a:endParaRPr>
          </a:p>
        </p:txBody>
      </p:sp>
      <p:sp>
        <p:nvSpPr>
          <p:cNvPr id="4" name="Tijdelijke aanduiding voor dianummer 3"/>
          <p:cNvSpPr>
            <a:spLocks noGrp="1"/>
          </p:cNvSpPr>
          <p:nvPr>
            <p:ph type="sldNum" sz="quarter" idx="5"/>
          </p:nvPr>
        </p:nvSpPr>
        <p:spPr/>
        <p:txBody>
          <a:bodyPr/>
          <a:lstStyle/>
          <a:p>
            <a:fld id="{0F75BC88-AA0F-432E-A0D5-F22B14322B67}" type="slidenum">
              <a:rPr lang="nl-NL" smtClean="0"/>
              <a:t>51</a:t>
            </a:fld>
            <a:endParaRPr lang="nl-NL"/>
          </a:p>
        </p:txBody>
      </p:sp>
    </p:spTree>
    <p:extLst>
      <p:ext uri="{BB962C8B-B14F-4D97-AF65-F5344CB8AC3E}">
        <p14:creationId xmlns:p14="http://schemas.microsoft.com/office/powerpoint/2010/main" val="19279561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a:lnSpc>
                <a:spcPct val="107000"/>
              </a:lnSpc>
            </a:pPr>
            <a:endParaRPr lang="nl-NL"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52</a:t>
            </a:fld>
            <a:endParaRPr lang="nl-NL"/>
          </a:p>
        </p:txBody>
      </p:sp>
    </p:spTree>
    <p:extLst>
      <p:ext uri="{BB962C8B-B14F-4D97-AF65-F5344CB8AC3E}">
        <p14:creationId xmlns:p14="http://schemas.microsoft.com/office/powerpoint/2010/main" val="31352758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2800" dirty="0">
                <a:latin typeface="Arial" panose="020B0604020202020204" pitchFamily="34" charset="0"/>
                <a:cs typeface="Arial" panose="020B0604020202020204" pitchFamily="34" charset="0"/>
              </a:rPr>
              <a:t>Stappen voor de validatie van een </a:t>
            </a:r>
            <a:r>
              <a:rPr lang="nl-NL" sz="2800" dirty="0" err="1">
                <a:latin typeface="Arial" panose="020B0604020202020204" pitchFamily="34" charset="0"/>
                <a:cs typeface="Arial" panose="020B0604020202020204" pitchFamily="34" charset="0"/>
              </a:rPr>
              <a:t>Epub</a:t>
            </a:r>
            <a:endParaRPr lang="nl-NL" sz="2800" dirty="0">
              <a:latin typeface="Arial" panose="020B0604020202020204" pitchFamily="34" charset="0"/>
              <a:cs typeface="Arial" panose="020B0604020202020204" pitchFamily="34" charset="0"/>
            </a:endParaRPr>
          </a:p>
          <a:p>
            <a:r>
              <a:rPr lang="nl-NL" sz="2800" dirty="0" err="1">
                <a:latin typeface="Arial" panose="020B0604020202020204" pitchFamily="34" charset="0"/>
                <a:cs typeface="Arial" panose="020B0604020202020204" pitchFamily="34" charset="0"/>
              </a:rPr>
              <a:t>Epub</a:t>
            </a:r>
            <a:r>
              <a:rPr lang="nl-NL" sz="2800" dirty="0">
                <a:latin typeface="Arial" panose="020B0604020202020204" pitchFamily="34" charset="0"/>
                <a:cs typeface="Arial" panose="020B0604020202020204" pitchFamily="34" charset="0"/>
              </a:rPr>
              <a:t> check uitvoeren eventueel online via</a:t>
            </a:r>
          </a:p>
          <a:p>
            <a:r>
              <a:rPr lang="nl-NL" sz="2800" dirty="0">
                <a:latin typeface="Arial" panose="020B0604020202020204" pitchFamily="34" charset="0"/>
                <a:cs typeface="Arial" panose="020B0604020202020204" pitchFamily="34" charset="0"/>
              </a:rPr>
              <a:t>http://epubcheck.cloud68.co</a:t>
            </a:r>
          </a:p>
          <a:p>
            <a:endParaRPr lang="nl-NL" sz="2800" dirty="0">
              <a:latin typeface="Arial" panose="020B0604020202020204" pitchFamily="34" charset="0"/>
              <a:cs typeface="Arial" panose="020B0604020202020204" pitchFamily="34" charset="0"/>
            </a:endParaRPr>
          </a:p>
          <a:p>
            <a:r>
              <a:rPr lang="nl-NL" sz="2800" dirty="0">
                <a:latin typeface="Arial" panose="020B0604020202020204" pitchFamily="34" charset="0"/>
                <a:cs typeface="Arial" panose="020B0604020202020204" pitchFamily="34" charset="0"/>
              </a:rPr>
              <a:t>ACE uitvoeren </a:t>
            </a:r>
            <a:r>
              <a:rPr lang="nl-NL" sz="2800" dirty="0" err="1">
                <a:latin typeface="Arial" panose="020B0604020202020204" pitchFamily="34" charset="0"/>
                <a:cs typeface="Arial" panose="020B0604020202020204" pitchFamily="34" charset="0"/>
              </a:rPr>
              <a:t>violations</a:t>
            </a:r>
            <a:r>
              <a:rPr lang="nl-NL" sz="2800" dirty="0">
                <a:latin typeface="Arial" panose="020B0604020202020204" pitchFamily="34" charset="0"/>
                <a:cs typeface="Arial" panose="020B0604020202020204" pitchFamily="34" charset="0"/>
              </a:rPr>
              <a:t> aanpassen</a:t>
            </a:r>
          </a:p>
          <a:p>
            <a:endParaRPr lang="nl-NL" sz="2800" dirty="0">
              <a:latin typeface="Arial" panose="020B0604020202020204" pitchFamily="34" charset="0"/>
              <a:cs typeface="Arial" panose="020B0604020202020204" pitchFamily="34" charset="0"/>
            </a:endParaRPr>
          </a:p>
          <a:p>
            <a:r>
              <a:rPr lang="nl-NL" sz="2800" dirty="0">
                <a:latin typeface="Arial" panose="020B0604020202020204" pitchFamily="34" charset="0"/>
                <a:cs typeface="Arial" panose="020B0604020202020204" pitchFamily="34" charset="0"/>
              </a:rPr>
              <a:t>Zelf testen.</a:t>
            </a: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53</a:t>
            </a:fld>
            <a:endParaRPr lang="nl-NL"/>
          </a:p>
        </p:txBody>
      </p:sp>
    </p:spTree>
    <p:extLst>
      <p:ext uri="{BB962C8B-B14F-4D97-AF65-F5344CB8AC3E}">
        <p14:creationId xmlns:p14="http://schemas.microsoft.com/office/powerpoint/2010/main" val="8098319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2800" dirty="0">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54</a:t>
            </a:fld>
            <a:endParaRPr lang="nl-NL"/>
          </a:p>
        </p:txBody>
      </p:sp>
    </p:spTree>
    <p:extLst>
      <p:ext uri="{BB962C8B-B14F-4D97-AF65-F5344CB8AC3E}">
        <p14:creationId xmlns:p14="http://schemas.microsoft.com/office/powerpoint/2010/main" val="36446088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2800" dirty="0">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55</a:t>
            </a:fld>
            <a:endParaRPr lang="nl-NL"/>
          </a:p>
        </p:txBody>
      </p:sp>
    </p:spTree>
    <p:extLst>
      <p:ext uri="{BB962C8B-B14F-4D97-AF65-F5344CB8AC3E}">
        <p14:creationId xmlns:p14="http://schemas.microsoft.com/office/powerpoint/2010/main" val="13374871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2800" dirty="0">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56</a:t>
            </a:fld>
            <a:endParaRPr lang="nl-NL"/>
          </a:p>
        </p:txBody>
      </p:sp>
    </p:spTree>
    <p:extLst>
      <p:ext uri="{BB962C8B-B14F-4D97-AF65-F5344CB8AC3E}">
        <p14:creationId xmlns:p14="http://schemas.microsoft.com/office/powerpoint/2010/main" val="17492926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2800" dirty="0">
              <a:latin typeface="Arial" panose="020B0604020202020204" pitchFamily="34" charset="0"/>
              <a:cs typeface="Arial" panose="020B0604020202020204" pitchFamily="34" charset="0"/>
            </a:endParaRPr>
          </a:p>
          <a:p>
            <a:endParaRPr lang="nl-NL" sz="2800" dirty="0">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57</a:t>
            </a:fld>
            <a:endParaRPr lang="nl-NL"/>
          </a:p>
        </p:txBody>
      </p:sp>
    </p:spTree>
    <p:extLst>
      <p:ext uri="{BB962C8B-B14F-4D97-AF65-F5344CB8AC3E}">
        <p14:creationId xmlns:p14="http://schemas.microsoft.com/office/powerpoint/2010/main" val="33852968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2800" dirty="0">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58</a:t>
            </a:fld>
            <a:endParaRPr lang="nl-NL"/>
          </a:p>
        </p:txBody>
      </p:sp>
    </p:spTree>
    <p:extLst>
      <p:ext uri="{BB962C8B-B14F-4D97-AF65-F5344CB8AC3E}">
        <p14:creationId xmlns:p14="http://schemas.microsoft.com/office/powerpoint/2010/main" val="170928485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28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59</a:t>
            </a:fld>
            <a:endParaRPr lang="nl-NL"/>
          </a:p>
        </p:txBody>
      </p:sp>
    </p:spTree>
    <p:extLst>
      <p:ext uri="{BB962C8B-B14F-4D97-AF65-F5344CB8AC3E}">
        <p14:creationId xmlns:p14="http://schemas.microsoft.com/office/powerpoint/2010/main" val="11808900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De link om eventueel te delen:</a:t>
            </a:r>
            <a:br>
              <a:rPr lang="nl-NL"/>
            </a:br>
            <a:br>
              <a:rPr lang="nl-NL"/>
            </a:br>
            <a:r>
              <a:rPr lang="nl-NL" err="1"/>
              <a:t>https</a:t>
            </a:r>
            <a:r>
              <a:rPr lang="nl-NL"/>
              <a:t>://</a:t>
            </a:r>
            <a:r>
              <a:rPr lang="nl-NL" err="1"/>
              <a:t>www.inclusiefpubliceren.nl</a:t>
            </a:r>
            <a:r>
              <a:rPr lang="nl-NL"/>
              <a:t>/</a:t>
            </a:r>
          </a:p>
        </p:txBody>
      </p:sp>
      <p:sp>
        <p:nvSpPr>
          <p:cNvPr id="4" name="Tijdelijke aanduiding voor dianummer 3"/>
          <p:cNvSpPr>
            <a:spLocks noGrp="1"/>
          </p:cNvSpPr>
          <p:nvPr>
            <p:ph type="sldNum" sz="quarter" idx="5"/>
          </p:nvPr>
        </p:nvSpPr>
        <p:spPr/>
        <p:txBody>
          <a:bodyPr/>
          <a:lstStyle/>
          <a:p>
            <a:fld id="{36C85D18-C292-4168-A778-4538EA32966A}" type="slidenum">
              <a:rPr lang="nl-NL" smtClean="0"/>
              <a:t>6</a:t>
            </a:fld>
            <a:endParaRPr lang="nl-NL"/>
          </a:p>
        </p:txBody>
      </p:sp>
    </p:spTree>
    <p:extLst>
      <p:ext uri="{BB962C8B-B14F-4D97-AF65-F5344CB8AC3E}">
        <p14:creationId xmlns:p14="http://schemas.microsoft.com/office/powerpoint/2010/main" val="149095989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2800">
              <a:latin typeface="Arial" panose="020B0604020202020204" pitchFamily="34" charset="0"/>
              <a:cs typeface="Arial" panose="020B0604020202020204" pitchFamily="34" charset="0"/>
            </a:endParaRPr>
          </a:p>
          <a:p>
            <a:endParaRPr lang="nl-NL" sz="2800">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60</a:t>
            </a:fld>
            <a:endParaRPr lang="nl-NL"/>
          </a:p>
        </p:txBody>
      </p:sp>
    </p:spTree>
    <p:extLst>
      <p:ext uri="{BB962C8B-B14F-4D97-AF65-F5344CB8AC3E}">
        <p14:creationId xmlns:p14="http://schemas.microsoft.com/office/powerpoint/2010/main" val="167910864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2800" dirty="0">
                <a:latin typeface="Arial" panose="020B0604020202020204" pitchFamily="34" charset="0"/>
                <a:cs typeface="Arial" panose="020B0604020202020204" pitchFamily="34" charset="0"/>
              </a:rPr>
              <a:t>Short </a:t>
            </a:r>
            <a:r>
              <a:rPr lang="nl-NL" sz="2800" dirty="0" err="1">
                <a:latin typeface="Arial" panose="020B0604020202020204" pitchFamily="34" charset="0"/>
                <a:cs typeface="Arial" panose="020B0604020202020204" pitchFamily="34" charset="0"/>
              </a:rPr>
              <a:t>Stories</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original</a:t>
            </a:r>
            <a:endParaRPr lang="nl-NL" sz="2800" dirty="0">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61</a:t>
            </a:fld>
            <a:endParaRPr lang="nl-NL"/>
          </a:p>
        </p:txBody>
      </p:sp>
    </p:spTree>
    <p:extLst>
      <p:ext uri="{BB962C8B-B14F-4D97-AF65-F5344CB8AC3E}">
        <p14:creationId xmlns:p14="http://schemas.microsoft.com/office/powerpoint/2010/main" val="5608969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2800" dirty="0">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62</a:t>
            </a:fld>
            <a:endParaRPr lang="nl-NL"/>
          </a:p>
        </p:txBody>
      </p:sp>
    </p:spTree>
    <p:extLst>
      <p:ext uri="{BB962C8B-B14F-4D97-AF65-F5344CB8AC3E}">
        <p14:creationId xmlns:p14="http://schemas.microsoft.com/office/powerpoint/2010/main" val="383302356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C85D18-C292-4168-A778-4538EA32966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697088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nl-NL" sz="1200" kern="1200" dirty="0">
                <a:solidFill>
                  <a:schemeClr val="tx1"/>
                </a:solidFill>
                <a:effectLst/>
                <a:latin typeface="+mn-lt"/>
                <a:ea typeface="+mn-ea"/>
                <a:cs typeface="+mn-cs"/>
              </a:rPr>
              <a:t>Aanvragen van een gedrukte boekje van de </a:t>
            </a:r>
            <a:r>
              <a:rPr lang="nl-NL" sz="1200" kern="1200" dirty="0" err="1">
                <a:solidFill>
                  <a:schemeClr val="tx1"/>
                </a:solidFill>
                <a:effectLst/>
                <a:latin typeface="+mn-lt"/>
                <a:ea typeface="+mn-ea"/>
                <a:cs typeface="+mn-cs"/>
              </a:rPr>
              <a:t>snelstartgids</a:t>
            </a:r>
            <a:r>
              <a:rPr lang="nl-NL" sz="1200" kern="1200" dirty="0">
                <a:solidFill>
                  <a:schemeClr val="tx1"/>
                </a:solidFill>
                <a:effectLst/>
                <a:latin typeface="+mn-lt"/>
                <a:ea typeface="+mn-ea"/>
                <a:cs typeface="+mn-cs"/>
              </a:rPr>
              <a:t> Check dit!: via </a:t>
            </a:r>
            <a:r>
              <a:rPr lang="nl-NL" dirty="0" err="1"/>
              <a:t>communicatie@inclusiefpubliceren.nl</a:t>
            </a: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6F0C61-CC8A-4BD8-958C-F667B48DE5C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096046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28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2800" dirty="0">
              <a:latin typeface="Arial" panose="020B0604020202020204" pitchFamily="34" charset="0"/>
              <a:cs typeface="Arial" panose="020B0604020202020204" pitchFamily="34" charset="0"/>
            </a:endParaRPr>
          </a:p>
          <a:p>
            <a:pPr marL="0" lvl="0" indent="0">
              <a:buNone/>
            </a:pPr>
            <a:endParaRPr lang="nl-NL" sz="2800" b="0" dirty="0">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6F0C61-CC8A-4BD8-958C-F667B48DE5C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280761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C85D18-C292-4168-A778-4538EA32966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83093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endParaRPr lang="nl-NL" dirty="0"/>
          </a:p>
        </p:txBody>
      </p:sp>
      <p:sp>
        <p:nvSpPr>
          <p:cNvPr id="4" name="Tijdelijke aanduiding voor dianummer 3"/>
          <p:cNvSpPr>
            <a:spLocks noGrp="1"/>
          </p:cNvSpPr>
          <p:nvPr>
            <p:ph type="sldNum" sz="quarter" idx="5"/>
          </p:nvPr>
        </p:nvSpPr>
        <p:spPr/>
        <p:txBody>
          <a:bodyPr/>
          <a:lstStyle/>
          <a:p>
            <a:fld id="{36C85D18-C292-4168-A778-4538EA32966A}" type="slidenum">
              <a:rPr lang="nl-NL" smtClean="0"/>
              <a:t>7</a:t>
            </a:fld>
            <a:endParaRPr lang="nl-NL"/>
          </a:p>
        </p:txBody>
      </p:sp>
    </p:spTree>
    <p:extLst>
      <p:ext uri="{BB962C8B-B14F-4D97-AF65-F5344CB8AC3E}">
        <p14:creationId xmlns:p14="http://schemas.microsoft.com/office/powerpoint/2010/main" val="28382664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200" kern="1200" dirty="0">
                <a:solidFill>
                  <a:schemeClr val="tx1"/>
                </a:solidFill>
                <a:effectLst/>
                <a:latin typeface="+mn-lt"/>
                <a:ea typeface="+mn-ea"/>
                <a:cs typeface="+mn-cs"/>
              </a:rPr>
              <a:t>Elke uitgeverij werkt op een eigen manier. Er is dus geen vaste checklist te maken om aan te voldoen. Elke uitgeverij zal zelf moeten kijken hoe de processen lopen en waar en op welke manier er aan toegankelijkheid gewerkt </a:t>
            </a:r>
            <a:r>
              <a:rPr lang="nl-NL" sz="1200" kern="1200">
                <a:solidFill>
                  <a:schemeClr val="tx1"/>
                </a:solidFill>
                <a:effectLst/>
                <a:latin typeface="+mn-lt"/>
                <a:ea typeface="+mn-ea"/>
                <a:cs typeface="+mn-cs"/>
              </a:rPr>
              <a:t>moet worden binnen het eigen bedrijf. </a:t>
            </a:r>
            <a:r>
              <a:rPr lang="nl-NL" sz="1200" kern="1200" dirty="0">
                <a:solidFill>
                  <a:schemeClr val="tx1"/>
                </a:solidFill>
                <a:effectLst/>
                <a:latin typeface="+mn-lt"/>
                <a:ea typeface="+mn-ea"/>
                <a:cs typeface="+mn-cs"/>
              </a:rPr>
              <a:t>Deze workshop geeft hier een eerste basis voor. </a:t>
            </a:r>
          </a:p>
        </p:txBody>
      </p:sp>
      <p:sp>
        <p:nvSpPr>
          <p:cNvPr id="4" name="Tijdelijke aanduiding voor dianummer 3"/>
          <p:cNvSpPr>
            <a:spLocks noGrp="1"/>
          </p:cNvSpPr>
          <p:nvPr>
            <p:ph type="sldNum" sz="quarter" idx="5"/>
          </p:nvPr>
        </p:nvSpPr>
        <p:spPr/>
        <p:txBody>
          <a:bodyPr/>
          <a:lstStyle/>
          <a:p>
            <a:fld id="{36C85D18-C292-4168-A778-4538EA32966A}" type="slidenum">
              <a:rPr lang="nl-NL" smtClean="0"/>
              <a:t>8</a:t>
            </a:fld>
            <a:endParaRPr lang="nl-NL"/>
          </a:p>
        </p:txBody>
      </p:sp>
    </p:spTree>
    <p:extLst>
      <p:ext uri="{BB962C8B-B14F-4D97-AF65-F5344CB8AC3E}">
        <p14:creationId xmlns:p14="http://schemas.microsoft.com/office/powerpoint/2010/main" val="515454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NL" sz="1200" dirty="0">
                <a:effectLst/>
                <a:latin typeface="Calibri" panose="020F0502020204030204" pitchFamily="34" charset="0"/>
                <a:ea typeface="Calibri" panose="020F0502020204030204" pitchFamily="34" charset="0"/>
                <a:cs typeface="Times New Roman" panose="02020603050405020304" pitchFamily="18" charset="0"/>
              </a:rPr>
              <a:t>Na de sessie heeft de deelnemer: </a:t>
            </a:r>
          </a:p>
          <a:p>
            <a:pPr>
              <a:lnSpc>
                <a:spcPct val="107000"/>
              </a:lnSpc>
              <a:spcAft>
                <a:spcPts val="800"/>
              </a:spcAft>
            </a:pP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nl-NL" sz="1200" dirty="0">
                <a:effectLst/>
                <a:latin typeface="Calibri" panose="020F0502020204030204" pitchFamily="34" charset="0"/>
                <a:ea typeface="Calibri" panose="020F0502020204030204" pitchFamily="34" charset="0"/>
                <a:cs typeface="Times New Roman" panose="02020603050405020304" pitchFamily="18" charset="0"/>
              </a:rPr>
              <a:t>Inzicht in gebruikservaringen en verschillende mogelijkheden readers</a:t>
            </a:r>
          </a:p>
          <a:p>
            <a:pPr marL="342900" lvl="0" indent="-342900">
              <a:lnSpc>
                <a:spcPct val="107000"/>
              </a:lnSpc>
              <a:buFont typeface="Calibri" panose="020F0502020204030204" pitchFamily="34" charset="0"/>
              <a:buChar char="-"/>
            </a:pPr>
            <a:r>
              <a:rPr lang="nl-NL" sz="1200" dirty="0">
                <a:effectLst/>
                <a:latin typeface="Calibri" panose="020F0502020204030204" pitchFamily="34" charset="0"/>
                <a:ea typeface="Calibri" panose="020F0502020204030204" pitchFamily="34" charset="0"/>
                <a:cs typeface="Times New Roman" panose="02020603050405020304" pitchFamily="18" charset="0"/>
              </a:rPr>
              <a:t>Een overzicht van de eisen in de nieuwe Europese wetgeving rond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e-books</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buFont typeface="Calibri" panose="020F0502020204030204" pitchFamily="34" charset="0"/>
              <a:buChar char="-"/>
            </a:pPr>
            <a:r>
              <a:rPr lang="nl-NL" sz="1200" dirty="0">
                <a:effectLst/>
                <a:latin typeface="Calibri" panose="020F0502020204030204" pitchFamily="34" charset="0"/>
                <a:ea typeface="Calibri" panose="020F0502020204030204" pitchFamily="34" charset="0"/>
                <a:cs typeface="Times New Roman" panose="02020603050405020304" pitchFamily="18" charset="0"/>
              </a:rPr>
              <a:t>Basiskennis van een aan de bron toegankelijke EPUB </a:t>
            </a:r>
          </a:p>
          <a:p>
            <a:pPr marL="342900" lvl="0" indent="-342900">
              <a:lnSpc>
                <a:spcPct val="107000"/>
              </a:lnSpc>
              <a:buFont typeface="Calibri" panose="020F0502020204030204" pitchFamily="34" charset="0"/>
              <a:buChar char="-"/>
            </a:pPr>
            <a:r>
              <a:rPr lang="nl-NL" sz="1200" dirty="0">
                <a:effectLst/>
                <a:latin typeface="Calibri" panose="020F0502020204030204" pitchFamily="34" charset="0"/>
                <a:ea typeface="Calibri" panose="020F0502020204030204" pitchFamily="34" charset="0"/>
                <a:cs typeface="Times New Roman" panose="02020603050405020304" pitchFamily="18" charset="0"/>
              </a:rPr>
              <a:t>Basiskennis over het vastleggen en delen van toegankelijkheidskenmerken (metadata)</a:t>
            </a:r>
          </a:p>
          <a:p>
            <a:pPr marL="342900" lvl="0" indent="-342900">
              <a:lnSpc>
                <a:spcPct val="107000"/>
              </a:lnSpc>
              <a:spcAft>
                <a:spcPts val="800"/>
              </a:spcAft>
              <a:buFont typeface="Calibri" panose="020F0502020204030204" pitchFamily="34" charset="0"/>
              <a:buChar char="-"/>
            </a:pPr>
            <a:r>
              <a:rPr lang="nl-NL" sz="1200" dirty="0">
                <a:effectLst/>
                <a:latin typeface="Calibri" panose="020F0502020204030204" pitchFamily="34" charset="0"/>
                <a:ea typeface="Calibri" panose="020F0502020204030204" pitchFamily="34" charset="0"/>
                <a:cs typeface="Times New Roman" panose="02020603050405020304" pitchFamily="18" charset="0"/>
              </a:rPr>
              <a:t>Een eenvoudige toegankelijkheidscontrole van een EPUB uitvoeren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5"/>
          </p:nvPr>
        </p:nvSpPr>
        <p:spPr/>
        <p:txBody>
          <a:bodyPr/>
          <a:lstStyle/>
          <a:p>
            <a:fld id="{36C85D18-C292-4168-A778-4538EA32966A}" type="slidenum">
              <a:rPr lang="nl-NL" smtClean="0"/>
              <a:t>9</a:t>
            </a:fld>
            <a:endParaRPr lang="nl-NL"/>
          </a:p>
        </p:txBody>
      </p:sp>
    </p:spTree>
    <p:extLst>
      <p:ext uri="{BB962C8B-B14F-4D97-AF65-F5344CB8AC3E}">
        <p14:creationId xmlns:p14="http://schemas.microsoft.com/office/powerpoint/2010/main" val="3663514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a:p>
        </p:txBody>
      </p:sp>
      <p:sp>
        <p:nvSpPr>
          <p:cNvPr id="4" name="Date Placeholder 3"/>
          <p:cNvSpPr>
            <a:spLocks noGrp="1"/>
          </p:cNvSpPr>
          <p:nvPr>
            <p:ph type="dt" sz="half" idx="10"/>
          </p:nvPr>
        </p:nvSpPr>
        <p:spPr/>
        <p:txBody>
          <a:bodyPr/>
          <a:lstStyle/>
          <a:p>
            <a:fld id="{436ABB71-D8D7-460C-9C34-341D635E5CA8}" type="datetimeFigureOut">
              <a:rPr lang="nl-NL" smtClean="0"/>
              <a:t>27-1-2022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A09F7705-680E-4F48-802D-898875BE161D}" type="slidenum">
              <a:rPr lang="nl-NL" smtClean="0"/>
              <a:t>‹#›</a:t>
            </a:fld>
            <a:endParaRPr lang="nl-NL"/>
          </a:p>
        </p:txBody>
      </p:sp>
    </p:spTree>
    <p:extLst>
      <p:ext uri="{BB962C8B-B14F-4D97-AF65-F5344CB8AC3E}">
        <p14:creationId xmlns:p14="http://schemas.microsoft.com/office/powerpoint/2010/main" val="29290404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436ABB71-D8D7-460C-9C34-341D635E5CA8}" type="datetimeFigureOut">
              <a:rPr lang="nl-NL" smtClean="0"/>
              <a:t>27-1-2022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A09F7705-680E-4F48-802D-898875BE161D}" type="slidenum">
              <a:rPr lang="nl-NL" smtClean="0"/>
              <a:t>‹#›</a:t>
            </a:fld>
            <a:endParaRPr lang="nl-NL"/>
          </a:p>
        </p:txBody>
      </p:sp>
    </p:spTree>
    <p:extLst>
      <p:ext uri="{BB962C8B-B14F-4D97-AF65-F5344CB8AC3E}">
        <p14:creationId xmlns:p14="http://schemas.microsoft.com/office/powerpoint/2010/main" val="2275039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l-NL"/>
              <a:t>Klik om stijl te bewerken</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436ABB71-D8D7-460C-9C34-341D635E5CA8}" type="datetimeFigureOut">
              <a:rPr lang="nl-NL" smtClean="0"/>
              <a:t>27-1-2022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A09F7705-680E-4F48-802D-898875BE161D}" type="slidenum">
              <a:rPr lang="nl-NL" smtClean="0"/>
              <a:t>‹#›</a:t>
            </a:fld>
            <a:endParaRPr lang="nl-NL"/>
          </a:p>
        </p:txBody>
      </p:sp>
    </p:spTree>
    <p:extLst>
      <p:ext uri="{BB962C8B-B14F-4D97-AF65-F5344CB8AC3E}">
        <p14:creationId xmlns:p14="http://schemas.microsoft.com/office/powerpoint/2010/main" val="239236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a met opsomming">
    <p:spTree>
      <p:nvGrpSpPr>
        <p:cNvPr id="1" name=""/>
        <p:cNvGrpSpPr/>
        <p:nvPr/>
      </p:nvGrpSpPr>
      <p:grpSpPr>
        <a:xfrm>
          <a:off x="0" y="0"/>
          <a:ext cx="0" cy="0"/>
          <a:chOff x="0" y="0"/>
          <a:chExt cx="0" cy="0"/>
        </a:xfrm>
      </p:grpSpPr>
      <p:sp>
        <p:nvSpPr>
          <p:cNvPr id="6" name="Tijdelijke aanduiding voor tekst 5"/>
          <p:cNvSpPr>
            <a:spLocks noGrp="1"/>
          </p:cNvSpPr>
          <p:nvPr>
            <p:ph type="body" sz="quarter" idx="11" hasCustomPrompt="1"/>
          </p:nvPr>
        </p:nvSpPr>
        <p:spPr>
          <a:xfrm>
            <a:off x="447675" y="2235993"/>
            <a:ext cx="5276850" cy="2112963"/>
          </a:xfrm>
          <a:prstGeom prst="rect">
            <a:avLst/>
          </a:prstGeom>
        </p:spPr>
        <p:txBody>
          <a:bodyPr anchor="ctr"/>
          <a:lstStyle>
            <a:lvl1pPr marL="0" indent="0">
              <a:buNone/>
              <a:defRPr sz="3000" baseline="0">
                <a:latin typeface="Arial Black" panose="020B0A04020102020204" pitchFamily="34" charset="0"/>
                <a:cs typeface="Arial" panose="020B0604020202020204" pitchFamily="34" charset="0"/>
              </a:defRPr>
            </a:lvl1pPr>
          </a:lstStyle>
          <a:p>
            <a:pPr lvl="0"/>
            <a:r>
              <a:rPr lang="nl-NL"/>
              <a:t>ZET HIER DE TITEL. KAN DRIE REGELS ZIJN.</a:t>
            </a:r>
          </a:p>
        </p:txBody>
      </p:sp>
      <p:sp>
        <p:nvSpPr>
          <p:cNvPr id="15" name="Tijdelijke aanduiding voor tekst 14"/>
          <p:cNvSpPr>
            <a:spLocks noGrp="1"/>
          </p:cNvSpPr>
          <p:nvPr>
            <p:ph type="body" sz="quarter" idx="13" hasCustomPrompt="1"/>
          </p:nvPr>
        </p:nvSpPr>
        <p:spPr>
          <a:xfrm>
            <a:off x="447675" y="6019800"/>
            <a:ext cx="5276850" cy="295275"/>
          </a:xfrm>
          <a:prstGeom prst="rect">
            <a:avLst/>
          </a:prstGeom>
        </p:spPr>
        <p:txBody>
          <a:bodyPr/>
          <a:lstStyle>
            <a:lvl1pPr marL="0" indent="0">
              <a:buNone/>
              <a:defRPr sz="1600" baseline="0">
                <a:latin typeface="Arial" panose="020B0604020202020204" pitchFamily="34" charset="0"/>
                <a:cs typeface="Arial" panose="020B0604020202020204" pitchFamily="34" charset="0"/>
              </a:defRPr>
            </a:lvl1pPr>
          </a:lstStyle>
          <a:p>
            <a:pPr lvl="0"/>
            <a:r>
              <a:rPr lang="nl-NL"/>
              <a:t>Titel van je presentatie.</a:t>
            </a:r>
          </a:p>
        </p:txBody>
      </p:sp>
      <p:sp>
        <p:nvSpPr>
          <p:cNvPr id="3" name="Tijdelijke aanduiding voor tekst 2"/>
          <p:cNvSpPr>
            <a:spLocks noGrp="1"/>
          </p:cNvSpPr>
          <p:nvPr>
            <p:ph type="body" sz="quarter" idx="14" hasCustomPrompt="1"/>
          </p:nvPr>
        </p:nvSpPr>
        <p:spPr>
          <a:xfrm>
            <a:off x="6334125" y="1009650"/>
            <a:ext cx="5857875" cy="4565650"/>
          </a:xfrm>
          <a:prstGeom prst="rect">
            <a:avLst/>
          </a:prstGeom>
        </p:spPr>
        <p:txBody>
          <a:bodyPr anchor="ctr"/>
          <a:lstStyle>
            <a:lvl1pPr marL="342900" indent="-342900">
              <a:buFontTx/>
              <a:buBlip>
                <a:blip r:embed="rId2"/>
              </a:buBlip>
              <a:defRPr sz="2400" baseline="0">
                <a:latin typeface="Arial" panose="020B0604020202020204" pitchFamily="34" charset="0"/>
                <a:cs typeface="Arial" panose="020B0604020202020204" pitchFamily="34" charset="0"/>
              </a:defRPr>
            </a:lvl1pPr>
          </a:lstStyle>
          <a:p>
            <a:pPr lvl="0"/>
            <a:r>
              <a:rPr lang="nl-NL"/>
              <a:t>Hier kan jouw opsomming staan.</a:t>
            </a:r>
          </a:p>
          <a:p>
            <a:pPr lvl="0"/>
            <a:r>
              <a:rPr lang="nl-NL"/>
              <a:t>…</a:t>
            </a:r>
          </a:p>
          <a:p>
            <a:pPr lvl="0"/>
            <a:r>
              <a:rPr lang="nl-NL"/>
              <a:t>…</a:t>
            </a:r>
          </a:p>
          <a:p>
            <a:pPr lvl="0"/>
            <a:r>
              <a:rPr lang="nl-NL"/>
              <a:t>…</a:t>
            </a:r>
          </a:p>
          <a:p>
            <a:pPr lvl="0"/>
            <a:r>
              <a:rPr lang="nl-NL"/>
              <a:t>…</a:t>
            </a:r>
          </a:p>
          <a:p>
            <a:pPr lvl="0"/>
            <a:endParaRPr lang="nl-NL"/>
          </a:p>
        </p:txBody>
      </p:sp>
    </p:spTree>
    <p:extLst>
      <p:ext uri="{BB962C8B-B14F-4D97-AF65-F5344CB8AC3E}">
        <p14:creationId xmlns:p14="http://schemas.microsoft.com/office/powerpoint/2010/main" val="32954857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eldia zonder afbeelding">
    <p:spTree>
      <p:nvGrpSpPr>
        <p:cNvPr id="1" name=""/>
        <p:cNvGrpSpPr/>
        <p:nvPr/>
      </p:nvGrpSpPr>
      <p:grpSpPr>
        <a:xfrm>
          <a:off x="0" y="0"/>
          <a:ext cx="0" cy="0"/>
          <a:chOff x="0" y="0"/>
          <a:chExt cx="0" cy="0"/>
        </a:xfrm>
      </p:grpSpPr>
      <p:sp>
        <p:nvSpPr>
          <p:cNvPr id="8" name="Titel 3"/>
          <p:cNvSpPr txBox="1">
            <a:spLocks/>
          </p:cNvSpPr>
          <p:nvPr userDrawn="1"/>
        </p:nvSpPr>
        <p:spPr>
          <a:xfrm>
            <a:off x="608238" y="983181"/>
            <a:ext cx="5207332" cy="1131369"/>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endParaRPr lang="nl-NL" sz="2000" b="1">
              <a:latin typeface="Arial" panose="020B0604020202020204" pitchFamily="34" charset="0"/>
              <a:cs typeface="Arial" panose="020B0604020202020204" pitchFamily="34" charset="0"/>
            </a:endParaRPr>
          </a:p>
        </p:txBody>
      </p:sp>
      <p:sp>
        <p:nvSpPr>
          <p:cNvPr id="3" name="Tijdelijke aanduiding voor tekst 2"/>
          <p:cNvSpPr>
            <a:spLocks noGrp="1"/>
          </p:cNvSpPr>
          <p:nvPr>
            <p:ph type="body" sz="quarter" idx="10" hasCustomPrompt="1"/>
          </p:nvPr>
        </p:nvSpPr>
        <p:spPr>
          <a:xfrm>
            <a:off x="608013" y="1028700"/>
            <a:ext cx="5116512" cy="100965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1" baseline="0">
                <a:latin typeface="Arial" panose="020B0604020202020204" pitchFamily="34" charset="0"/>
                <a:cs typeface="Arial" panose="020B0604020202020204" pitchFamily="34" charset="0"/>
              </a:defRPr>
            </a:lvl1pPr>
          </a:lstStyle>
          <a:p>
            <a:pPr lvl="0"/>
            <a:r>
              <a:rPr lang="nl-NL"/>
              <a:t>Bijschrift of ondertitel waarin iets relevants staat.</a:t>
            </a:r>
          </a:p>
        </p:txBody>
      </p:sp>
      <p:sp>
        <p:nvSpPr>
          <p:cNvPr id="5" name="Tijdelijke aanduiding voor tekst 4"/>
          <p:cNvSpPr>
            <a:spLocks noGrp="1"/>
          </p:cNvSpPr>
          <p:nvPr>
            <p:ph type="body" sz="quarter" idx="11" hasCustomPrompt="1"/>
          </p:nvPr>
        </p:nvSpPr>
        <p:spPr>
          <a:xfrm>
            <a:off x="600075" y="2028826"/>
            <a:ext cx="9182099" cy="2876550"/>
          </a:xfrm>
          <a:prstGeom prst="rect">
            <a:avLst/>
          </a:prstGeom>
        </p:spPr>
        <p:txBody>
          <a:bodyPr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aseline="0">
                <a:latin typeface="Arial Black" panose="020B0A040201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sz="3600">
                <a:latin typeface="Arial Black" panose="020B0A04020102020204" pitchFamily="34" charset="0"/>
              </a:rPr>
              <a:t>PLAATS HIER DE TITEL VAN JE PRESENTATIE. DEZE KAN DRIE REGELS BEVATTEN.</a:t>
            </a:r>
          </a:p>
        </p:txBody>
      </p:sp>
      <p:sp>
        <p:nvSpPr>
          <p:cNvPr id="11" name="Tijdelijke aanduiding voor tekst 10"/>
          <p:cNvSpPr>
            <a:spLocks noGrp="1"/>
          </p:cNvSpPr>
          <p:nvPr>
            <p:ph type="body" sz="quarter" idx="12" hasCustomPrompt="1"/>
          </p:nvPr>
        </p:nvSpPr>
        <p:spPr>
          <a:xfrm>
            <a:off x="608013" y="6019800"/>
            <a:ext cx="3525837" cy="304800"/>
          </a:xfrm>
          <a:prstGeom prst="rect">
            <a:avLst/>
          </a:prstGeom>
        </p:spPr>
        <p:txBody>
          <a:bodyPr/>
          <a:lstStyle>
            <a:lvl1pPr marL="0" indent="0">
              <a:buNone/>
              <a:defRPr sz="1600" baseline="0">
                <a:latin typeface="Arial" panose="020B0604020202020204" pitchFamily="34" charset="0"/>
                <a:cs typeface="Arial" panose="020B0604020202020204" pitchFamily="34" charset="0"/>
              </a:defRPr>
            </a:lvl1pPr>
          </a:lstStyle>
          <a:p>
            <a:pPr lvl="0"/>
            <a:r>
              <a:rPr lang="nl-NL" sz="1600">
                <a:latin typeface="Arial" panose="020B0604020202020204" pitchFamily="34" charset="0"/>
                <a:cs typeface="Arial" panose="020B0604020202020204" pitchFamily="34" charset="0"/>
              </a:rPr>
              <a:t>Datum van je presentatie</a:t>
            </a:r>
            <a:endParaRPr lang="nl-NL"/>
          </a:p>
        </p:txBody>
      </p:sp>
    </p:spTree>
    <p:extLst>
      <p:ext uri="{BB962C8B-B14F-4D97-AF65-F5344CB8AC3E}">
        <p14:creationId xmlns:p14="http://schemas.microsoft.com/office/powerpoint/2010/main" val="3930452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 dia">
    <p:spTree>
      <p:nvGrpSpPr>
        <p:cNvPr id="1" name=""/>
        <p:cNvGrpSpPr/>
        <p:nvPr/>
      </p:nvGrpSpPr>
      <p:grpSpPr>
        <a:xfrm>
          <a:off x="0" y="0"/>
          <a:ext cx="0" cy="0"/>
          <a:chOff x="0" y="0"/>
          <a:chExt cx="0" cy="0"/>
        </a:xfrm>
      </p:grpSpPr>
      <p:sp>
        <p:nvSpPr>
          <p:cNvPr id="4" name="Tijdelijke aanduiding voor tekst 3"/>
          <p:cNvSpPr>
            <a:spLocks noGrp="1"/>
          </p:cNvSpPr>
          <p:nvPr>
            <p:ph type="body" sz="quarter" idx="10" hasCustomPrompt="1"/>
          </p:nvPr>
        </p:nvSpPr>
        <p:spPr>
          <a:xfrm>
            <a:off x="723715" y="1306306"/>
            <a:ext cx="11246612" cy="4073215"/>
          </a:xfrm>
          <a:prstGeom prst="rect">
            <a:avLst/>
          </a:prstGeom>
        </p:spPr>
        <p:txBody>
          <a:bodyPr/>
          <a:lstStyle>
            <a:lvl1pPr>
              <a:buClr>
                <a:srgbClr val="FF6600"/>
              </a:buClr>
              <a:defRPr sz="2200">
                <a:latin typeface="Avenir LT Std 55 Roman" panose="020B0503020203020204" pitchFamily="34" charset="0"/>
              </a:defRPr>
            </a:lvl1pPr>
            <a:lvl2pPr>
              <a:defRPr sz="2200">
                <a:latin typeface="Avenir LT Std 55 Roman" panose="020B0503020203020204" pitchFamily="34" charset="0"/>
              </a:defRPr>
            </a:lvl2pPr>
            <a:lvl3pPr>
              <a:defRPr sz="2200">
                <a:latin typeface="Avenir LT Std 55 Roman" panose="020B0503020203020204" pitchFamily="34" charset="0"/>
              </a:defRPr>
            </a:lvl3pPr>
            <a:lvl4pPr>
              <a:defRPr sz="2200">
                <a:latin typeface="Avenir LT Std 55 Roman" panose="020B0503020203020204" pitchFamily="34" charset="0"/>
              </a:defRPr>
            </a:lvl4pPr>
            <a:lvl5pPr>
              <a:defRPr sz="2200">
                <a:latin typeface="Avenir LT Std 55 Roman" panose="020B0503020203020204" pitchFamily="34" charset="0"/>
              </a:defRPr>
            </a:lvl5pPr>
          </a:lstStyle>
          <a:p>
            <a:pPr lvl="0"/>
            <a:r>
              <a:rPr lang="nl-NL"/>
              <a:t>Tekstregel</a:t>
            </a:r>
          </a:p>
          <a:p>
            <a:pPr lvl="0"/>
            <a:r>
              <a:rPr lang="nl-NL"/>
              <a:t>Tekstregel</a:t>
            </a:r>
          </a:p>
          <a:p>
            <a:pPr lvl="0"/>
            <a:r>
              <a:rPr lang="nl-NL"/>
              <a:t>Tekstregel</a:t>
            </a:r>
          </a:p>
          <a:p>
            <a:pPr lvl="0"/>
            <a:r>
              <a:rPr lang="nl-NL"/>
              <a:t>Tekstregel</a:t>
            </a:r>
          </a:p>
          <a:p>
            <a:pPr lvl="0"/>
            <a:r>
              <a:rPr lang="nl-NL"/>
              <a:t>Tekstregel</a:t>
            </a:r>
          </a:p>
        </p:txBody>
      </p:sp>
      <p:sp>
        <p:nvSpPr>
          <p:cNvPr id="8" name="Tijdelijke aanduiding voor tekst 7"/>
          <p:cNvSpPr>
            <a:spLocks noGrp="1"/>
          </p:cNvSpPr>
          <p:nvPr>
            <p:ph type="body" sz="quarter" idx="11" hasCustomPrompt="1"/>
          </p:nvPr>
        </p:nvSpPr>
        <p:spPr>
          <a:xfrm>
            <a:off x="723715" y="588345"/>
            <a:ext cx="11246612" cy="551687"/>
          </a:xfrm>
          <a:prstGeom prst="rect">
            <a:avLst/>
          </a:prstGeom>
        </p:spPr>
        <p:txBody>
          <a:bodyPr/>
          <a:lstStyle>
            <a:lvl1pPr marL="0" indent="0">
              <a:buNone/>
              <a:defRPr sz="3200" b="1">
                <a:solidFill>
                  <a:srgbClr val="FF6600"/>
                </a:solidFill>
                <a:latin typeface="Avenir LT Std 55 Roman" panose="020B0503020203020204" pitchFamily="34" charset="0"/>
              </a:defRPr>
            </a:lvl1pPr>
            <a:lvl2pPr>
              <a:defRPr sz="3200">
                <a:latin typeface="Avenir LT Std 55 Roman" panose="020B0503020203020204" pitchFamily="34" charset="0"/>
              </a:defRPr>
            </a:lvl2pPr>
            <a:lvl3pPr>
              <a:defRPr sz="3200">
                <a:latin typeface="Avenir LT Std 55 Roman" panose="020B0503020203020204" pitchFamily="34" charset="0"/>
              </a:defRPr>
            </a:lvl3pPr>
            <a:lvl4pPr>
              <a:defRPr sz="3200">
                <a:latin typeface="Avenir LT Std 55 Roman" panose="020B0503020203020204" pitchFamily="34" charset="0"/>
              </a:defRPr>
            </a:lvl4pPr>
            <a:lvl5pPr>
              <a:defRPr sz="3200">
                <a:latin typeface="Avenir LT Std 55 Roman" panose="020B0503020203020204" pitchFamily="34" charset="0"/>
              </a:defRPr>
            </a:lvl5pPr>
          </a:lstStyle>
          <a:p>
            <a:pPr lvl="0"/>
            <a:r>
              <a:rPr lang="nl-NL"/>
              <a:t>Kop</a:t>
            </a:r>
          </a:p>
        </p:txBody>
      </p:sp>
    </p:spTree>
    <p:extLst>
      <p:ext uri="{BB962C8B-B14F-4D97-AF65-F5344CB8AC3E}">
        <p14:creationId xmlns:p14="http://schemas.microsoft.com/office/powerpoint/2010/main" val="26491315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Dia met opsomming">
    <p:spTree>
      <p:nvGrpSpPr>
        <p:cNvPr id="1" name=""/>
        <p:cNvGrpSpPr/>
        <p:nvPr/>
      </p:nvGrpSpPr>
      <p:grpSpPr>
        <a:xfrm>
          <a:off x="0" y="0"/>
          <a:ext cx="0" cy="0"/>
          <a:chOff x="0" y="0"/>
          <a:chExt cx="0" cy="0"/>
        </a:xfrm>
      </p:grpSpPr>
      <p:sp>
        <p:nvSpPr>
          <p:cNvPr id="6" name="Tijdelijke aanduiding voor tekst 5"/>
          <p:cNvSpPr>
            <a:spLocks noGrp="1"/>
          </p:cNvSpPr>
          <p:nvPr>
            <p:ph type="body" sz="quarter" idx="11" hasCustomPrompt="1"/>
          </p:nvPr>
        </p:nvSpPr>
        <p:spPr>
          <a:xfrm>
            <a:off x="447675" y="2235993"/>
            <a:ext cx="5276850" cy="2112963"/>
          </a:xfrm>
          <a:prstGeom prst="rect">
            <a:avLst/>
          </a:prstGeom>
        </p:spPr>
        <p:txBody>
          <a:bodyPr anchor="ctr"/>
          <a:lstStyle>
            <a:lvl1pPr marL="0" indent="0">
              <a:buNone/>
              <a:defRPr sz="3000" baseline="0">
                <a:latin typeface="Arial Black" panose="020B0A04020102020204" pitchFamily="34" charset="0"/>
                <a:cs typeface="Arial" panose="020B0604020202020204" pitchFamily="34" charset="0"/>
              </a:defRPr>
            </a:lvl1pPr>
          </a:lstStyle>
          <a:p>
            <a:pPr lvl="0"/>
            <a:r>
              <a:rPr lang="nl-NL"/>
              <a:t>ZET HIER DE TITEL. KAN DRIE REGELS ZIJN.</a:t>
            </a:r>
          </a:p>
        </p:txBody>
      </p:sp>
      <p:sp>
        <p:nvSpPr>
          <p:cNvPr id="15" name="Tijdelijke aanduiding voor tekst 14"/>
          <p:cNvSpPr>
            <a:spLocks noGrp="1"/>
          </p:cNvSpPr>
          <p:nvPr>
            <p:ph type="body" sz="quarter" idx="13" hasCustomPrompt="1"/>
          </p:nvPr>
        </p:nvSpPr>
        <p:spPr>
          <a:xfrm>
            <a:off x="447675" y="6019800"/>
            <a:ext cx="5276850" cy="295275"/>
          </a:xfrm>
          <a:prstGeom prst="rect">
            <a:avLst/>
          </a:prstGeom>
        </p:spPr>
        <p:txBody>
          <a:bodyPr/>
          <a:lstStyle>
            <a:lvl1pPr marL="0" indent="0">
              <a:buNone/>
              <a:defRPr sz="1600" baseline="0">
                <a:latin typeface="Arial" panose="020B0604020202020204" pitchFamily="34" charset="0"/>
                <a:cs typeface="Arial" panose="020B0604020202020204" pitchFamily="34" charset="0"/>
              </a:defRPr>
            </a:lvl1pPr>
          </a:lstStyle>
          <a:p>
            <a:pPr lvl="0"/>
            <a:r>
              <a:rPr lang="nl-NL"/>
              <a:t>Titel van je presentatie.</a:t>
            </a:r>
          </a:p>
        </p:txBody>
      </p:sp>
      <p:sp>
        <p:nvSpPr>
          <p:cNvPr id="3" name="Tijdelijke aanduiding voor tekst 2"/>
          <p:cNvSpPr>
            <a:spLocks noGrp="1"/>
          </p:cNvSpPr>
          <p:nvPr>
            <p:ph type="body" sz="quarter" idx="14" hasCustomPrompt="1"/>
          </p:nvPr>
        </p:nvSpPr>
        <p:spPr>
          <a:xfrm>
            <a:off x="6334125" y="1009650"/>
            <a:ext cx="5857875" cy="4565650"/>
          </a:xfrm>
          <a:prstGeom prst="rect">
            <a:avLst/>
          </a:prstGeom>
        </p:spPr>
        <p:txBody>
          <a:bodyPr anchor="ctr"/>
          <a:lstStyle>
            <a:lvl1pPr marL="342900" indent="-342900">
              <a:buFontTx/>
              <a:buBlip>
                <a:blip r:embed="rId2"/>
              </a:buBlip>
              <a:defRPr sz="2400" baseline="0">
                <a:latin typeface="Arial" panose="020B0604020202020204" pitchFamily="34" charset="0"/>
                <a:cs typeface="Arial" panose="020B0604020202020204" pitchFamily="34" charset="0"/>
              </a:defRPr>
            </a:lvl1pPr>
          </a:lstStyle>
          <a:p>
            <a:pPr lvl="0"/>
            <a:r>
              <a:rPr lang="nl-NL"/>
              <a:t>Hier kan jouw opsomming staan.</a:t>
            </a:r>
          </a:p>
          <a:p>
            <a:pPr lvl="0"/>
            <a:r>
              <a:rPr lang="nl-NL"/>
              <a:t>…</a:t>
            </a:r>
          </a:p>
          <a:p>
            <a:pPr lvl="0"/>
            <a:r>
              <a:rPr lang="nl-NL"/>
              <a:t>…</a:t>
            </a:r>
          </a:p>
          <a:p>
            <a:pPr lvl="0"/>
            <a:r>
              <a:rPr lang="nl-NL"/>
              <a:t>…</a:t>
            </a:r>
          </a:p>
          <a:p>
            <a:pPr lvl="0"/>
            <a:r>
              <a:rPr lang="nl-NL"/>
              <a:t>…</a:t>
            </a:r>
          </a:p>
          <a:p>
            <a:pPr lvl="0"/>
            <a:endParaRPr lang="nl-NL"/>
          </a:p>
        </p:txBody>
      </p:sp>
    </p:spTree>
    <p:extLst>
      <p:ext uri="{BB962C8B-B14F-4D97-AF65-F5344CB8AC3E}">
        <p14:creationId xmlns:p14="http://schemas.microsoft.com/office/powerpoint/2010/main" val="29707991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eldia zonder afbeelding">
    <p:spTree>
      <p:nvGrpSpPr>
        <p:cNvPr id="1" name=""/>
        <p:cNvGrpSpPr/>
        <p:nvPr/>
      </p:nvGrpSpPr>
      <p:grpSpPr>
        <a:xfrm>
          <a:off x="0" y="0"/>
          <a:ext cx="0" cy="0"/>
          <a:chOff x="0" y="0"/>
          <a:chExt cx="0" cy="0"/>
        </a:xfrm>
      </p:grpSpPr>
      <p:sp>
        <p:nvSpPr>
          <p:cNvPr id="8" name="Titel 3"/>
          <p:cNvSpPr txBox="1">
            <a:spLocks/>
          </p:cNvSpPr>
          <p:nvPr userDrawn="1"/>
        </p:nvSpPr>
        <p:spPr>
          <a:xfrm>
            <a:off x="608238" y="983181"/>
            <a:ext cx="5207332" cy="1131369"/>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endParaRPr lang="nl-NL" sz="2000" b="1">
              <a:latin typeface="Arial" panose="020B0604020202020204" pitchFamily="34" charset="0"/>
              <a:cs typeface="Arial" panose="020B0604020202020204" pitchFamily="34" charset="0"/>
            </a:endParaRPr>
          </a:p>
        </p:txBody>
      </p:sp>
      <p:sp>
        <p:nvSpPr>
          <p:cNvPr id="3" name="Tijdelijke aanduiding voor tekst 2"/>
          <p:cNvSpPr>
            <a:spLocks noGrp="1"/>
          </p:cNvSpPr>
          <p:nvPr>
            <p:ph type="body" sz="quarter" idx="10" hasCustomPrompt="1"/>
          </p:nvPr>
        </p:nvSpPr>
        <p:spPr>
          <a:xfrm>
            <a:off x="608013" y="1028700"/>
            <a:ext cx="5116512" cy="100965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1" baseline="0">
                <a:latin typeface="Arial" panose="020B0604020202020204" pitchFamily="34" charset="0"/>
                <a:cs typeface="Arial" panose="020B0604020202020204" pitchFamily="34" charset="0"/>
              </a:defRPr>
            </a:lvl1pPr>
          </a:lstStyle>
          <a:p>
            <a:pPr lvl="0"/>
            <a:r>
              <a:rPr lang="nl-NL"/>
              <a:t>Bijschrift of ondertitel waarin iets relevants staat.</a:t>
            </a:r>
          </a:p>
        </p:txBody>
      </p:sp>
      <p:sp>
        <p:nvSpPr>
          <p:cNvPr id="5" name="Tijdelijke aanduiding voor tekst 4"/>
          <p:cNvSpPr>
            <a:spLocks noGrp="1"/>
          </p:cNvSpPr>
          <p:nvPr>
            <p:ph type="body" sz="quarter" idx="11" hasCustomPrompt="1"/>
          </p:nvPr>
        </p:nvSpPr>
        <p:spPr>
          <a:xfrm>
            <a:off x="600075" y="2028826"/>
            <a:ext cx="9182099" cy="2876550"/>
          </a:xfrm>
          <a:prstGeom prst="rect">
            <a:avLst/>
          </a:prstGeom>
        </p:spPr>
        <p:txBody>
          <a:bodyPr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aseline="0">
                <a:latin typeface="Arial Black" panose="020B0A040201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sz="3600">
                <a:latin typeface="Arial Black" panose="020B0A04020102020204" pitchFamily="34" charset="0"/>
              </a:rPr>
              <a:t>PLAATS HIER DE TITEL VAN JE PRESENTATIE. DEZE KAN DRIE REGELS BEVATTEN.</a:t>
            </a:r>
          </a:p>
        </p:txBody>
      </p:sp>
      <p:sp>
        <p:nvSpPr>
          <p:cNvPr id="11" name="Tijdelijke aanduiding voor tekst 10"/>
          <p:cNvSpPr>
            <a:spLocks noGrp="1"/>
          </p:cNvSpPr>
          <p:nvPr>
            <p:ph type="body" sz="quarter" idx="12" hasCustomPrompt="1"/>
          </p:nvPr>
        </p:nvSpPr>
        <p:spPr>
          <a:xfrm>
            <a:off x="608013" y="6019800"/>
            <a:ext cx="3525837" cy="304800"/>
          </a:xfrm>
          <a:prstGeom prst="rect">
            <a:avLst/>
          </a:prstGeom>
        </p:spPr>
        <p:txBody>
          <a:bodyPr/>
          <a:lstStyle>
            <a:lvl1pPr marL="0" indent="0">
              <a:buNone/>
              <a:defRPr sz="1600" baseline="0">
                <a:latin typeface="Arial" panose="020B0604020202020204" pitchFamily="34" charset="0"/>
                <a:cs typeface="Arial" panose="020B0604020202020204" pitchFamily="34" charset="0"/>
              </a:defRPr>
            </a:lvl1pPr>
          </a:lstStyle>
          <a:p>
            <a:pPr lvl="0"/>
            <a:r>
              <a:rPr lang="nl-NL" sz="1600">
                <a:latin typeface="Arial" panose="020B0604020202020204" pitchFamily="34" charset="0"/>
                <a:cs typeface="Arial" panose="020B0604020202020204" pitchFamily="34" charset="0"/>
              </a:rPr>
              <a:t>Datum van je presentatie</a:t>
            </a:r>
            <a:endParaRPr lang="nl-NL"/>
          </a:p>
        </p:txBody>
      </p:sp>
    </p:spTree>
    <p:extLst>
      <p:ext uri="{BB962C8B-B14F-4D97-AF65-F5344CB8AC3E}">
        <p14:creationId xmlns:p14="http://schemas.microsoft.com/office/powerpoint/2010/main" val="18656517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Conten dia">
    <p:spTree>
      <p:nvGrpSpPr>
        <p:cNvPr id="1" name=""/>
        <p:cNvGrpSpPr/>
        <p:nvPr/>
      </p:nvGrpSpPr>
      <p:grpSpPr>
        <a:xfrm>
          <a:off x="0" y="0"/>
          <a:ext cx="0" cy="0"/>
          <a:chOff x="0" y="0"/>
          <a:chExt cx="0" cy="0"/>
        </a:xfrm>
      </p:grpSpPr>
      <p:sp>
        <p:nvSpPr>
          <p:cNvPr id="4" name="Tijdelijke aanduiding voor tekst 3"/>
          <p:cNvSpPr>
            <a:spLocks noGrp="1"/>
          </p:cNvSpPr>
          <p:nvPr>
            <p:ph type="body" sz="quarter" idx="10" hasCustomPrompt="1"/>
          </p:nvPr>
        </p:nvSpPr>
        <p:spPr>
          <a:xfrm>
            <a:off x="723715" y="1306306"/>
            <a:ext cx="11246612" cy="4073215"/>
          </a:xfrm>
          <a:prstGeom prst="rect">
            <a:avLst/>
          </a:prstGeom>
        </p:spPr>
        <p:txBody>
          <a:bodyPr/>
          <a:lstStyle>
            <a:lvl1pPr>
              <a:buClr>
                <a:srgbClr val="FF6600"/>
              </a:buClr>
              <a:defRPr sz="2200">
                <a:latin typeface="Avenir LT Std 55 Roman" panose="020B0503020203020204" pitchFamily="34" charset="0"/>
              </a:defRPr>
            </a:lvl1pPr>
            <a:lvl2pPr>
              <a:defRPr sz="2200">
                <a:latin typeface="Avenir LT Std 55 Roman" panose="020B0503020203020204" pitchFamily="34" charset="0"/>
              </a:defRPr>
            </a:lvl2pPr>
            <a:lvl3pPr>
              <a:defRPr sz="2200">
                <a:latin typeface="Avenir LT Std 55 Roman" panose="020B0503020203020204" pitchFamily="34" charset="0"/>
              </a:defRPr>
            </a:lvl3pPr>
            <a:lvl4pPr>
              <a:defRPr sz="2200">
                <a:latin typeface="Avenir LT Std 55 Roman" panose="020B0503020203020204" pitchFamily="34" charset="0"/>
              </a:defRPr>
            </a:lvl4pPr>
            <a:lvl5pPr>
              <a:defRPr sz="2200">
                <a:latin typeface="Avenir LT Std 55 Roman" panose="020B0503020203020204" pitchFamily="34" charset="0"/>
              </a:defRPr>
            </a:lvl5pPr>
          </a:lstStyle>
          <a:p>
            <a:pPr lvl="0"/>
            <a:r>
              <a:rPr lang="nl-NL"/>
              <a:t>Tekstregel</a:t>
            </a:r>
          </a:p>
          <a:p>
            <a:pPr lvl="0"/>
            <a:r>
              <a:rPr lang="nl-NL"/>
              <a:t>Tekstregel</a:t>
            </a:r>
          </a:p>
          <a:p>
            <a:pPr lvl="0"/>
            <a:r>
              <a:rPr lang="nl-NL"/>
              <a:t>Tekstregel</a:t>
            </a:r>
          </a:p>
          <a:p>
            <a:pPr lvl="0"/>
            <a:r>
              <a:rPr lang="nl-NL"/>
              <a:t>Tekstregel</a:t>
            </a:r>
          </a:p>
          <a:p>
            <a:pPr lvl="0"/>
            <a:r>
              <a:rPr lang="nl-NL"/>
              <a:t>Tekstregel</a:t>
            </a:r>
          </a:p>
        </p:txBody>
      </p:sp>
      <p:sp>
        <p:nvSpPr>
          <p:cNvPr id="8" name="Tijdelijke aanduiding voor tekst 7"/>
          <p:cNvSpPr>
            <a:spLocks noGrp="1"/>
          </p:cNvSpPr>
          <p:nvPr>
            <p:ph type="body" sz="quarter" idx="11" hasCustomPrompt="1"/>
          </p:nvPr>
        </p:nvSpPr>
        <p:spPr>
          <a:xfrm>
            <a:off x="723715" y="588345"/>
            <a:ext cx="11246612" cy="551687"/>
          </a:xfrm>
          <a:prstGeom prst="rect">
            <a:avLst/>
          </a:prstGeom>
        </p:spPr>
        <p:txBody>
          <a:bodyPr/>
          <a:lstStyle>
            <a:lvl1pPr marL="0" indent="0">
              <a:buNone/>
              <a:defRPr sz="3200" b="1">
                <a:solidFill>
                  <a:srgbClr val="FF6600"/>
                </a:solidFill>
                <a:latin typeface="Avenir LT Std 55 Roman" panose="020B0503020203020204" pitchFamily="34" charset="0"/>
              </a:defRPr>
            </a:lvl1pPr>
            <a:lvl2pPr>
              <a:defRPr sz="3200">
                <a:latin typeface="Avenir LT Std 55 Roman" panose="020B0503020203020204" pitchFamily="34" charset="0"/>
              </a:defRPr>
            </a:lvl2pPr>
            <a:lvl3pPr>
              <a:defRPr sz="3200">
                <a:latin typeface="Avenir LT Std 55 Roman" panose="020B0503020203020204" pitchFamily="34" charset="0"/>
              </a:defRPr>
            </a:lvl3pPr>
            <a:lvl4pPr>
              <a:defRPr sz="3200">
                <a:latin typeface="Avenir LT Std 55 Roman" panose="020B0503020203020204" pitchFamily="34" charset="0"/>
              </a:defRPr>
            </a:lvl4pPr>
            <a:lvl5pPr>
              <a:defRPr sz="3200">
                <a:latin typeface="Avenir LT Std 55 Roman" panose="020B0503020203020204" pitchFamily="34" charset="0"/>
              </a:defRPr>
            </a:lvl5pPr>
          </a:lstStyle>
          <a:p>
            <a:pPr lvl="0"/>
            <a:r>
              <a:rPr lang="nl-NL"/>
              <a:t>Kop</a:t>
            </a:r>
          </a:p>
        </p:txBody>
      </p:sp>
    </p:spTree>
    <p:extLst>
      <p:ext uri="{BB962C8B-B14F-4D97-AF65-F5344CB8AC3E}">
        <p14:creationId xmlns:p14="http://schemas.microsoft.com/office/powerpoint/2010/main" val="25866885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44FB65-BD87-448F-8448-8E763958662C}"/>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2A254186-D2D2-49D9-AFDD-A88F861FFD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99E3EF12-FD1A-4ED3-8B20-F80D4E4416E6}"/>
              </a:ext>
            </a:extLst>
          </p:cNvPr>
          <p:cNvSpPr>
            <a:spLocks noGrp="1"/>
          </p:cNvSpPr>
          <p:nvPr>
            <p:ph type="dt" sz="half" idx="10"/>
          </p:nvPr>
        </p:nvSpPr>
        <p:spPr/>
        <p:txBody>
          <a:bodyPr/>
          <a:lstStyle/>
          <a:p>
            <a:fld id="{436ABB71-D8D7-460C-9C34-341D635E5CA8}" type="datetimeFigureOut">
              <a:rPr lang="nl-NL" smtClean="0"/>
              <a:t>27-1-2022</a:t>
            </a:fld>
            <a:endParaRPr lang="nl-NL"/>
          </a:p>
        </p:txBody>
      </p:sp>
      <p:sp>
        <p:nvSpPr>
          <p:cNvPr id="5" name="Tijdelijke aanduiding voor voettekst 4">
            <a:extLst>
              <a:ext uri="{FF2B5EF4-FFF2-40B4-BE49-F238E27FC236}">
                <a16:creationId xmlns:a16="http://schemas.microsoft.com/office/drawing/2014/main" id="{8B9BAE7B-598B-48E3-B543-5EEEBFF404F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DA288AC-4495-43C5-B8A3-E6F9DB91A072}"/>
              </a:ext>
            </a:extLst>
          </p:cNvPr>
          <p:cNvSpPr>
            <a:spLocks noGrp="1"/>
          </p:cNvSpPr>
          <p:nvPr>
            <p:ph type="sldNum" sz="quarter" idx="12"/>
          </p:nvPr>
        </p:nvSpPr>
        <p:spPr/>
        <p:txBody>
          <a:bodyPr/>
          <a:lstStyle/>
          <a:p>
            <a:fld id="{A09F7705-680E-4F48-802D-898875BE161D}" type="slidenum">
              <a:rPr lang="nl-NL" smtClean="0"/>
              <a:t>‹#›</a:t>
            </a:fld>
            <a:endParaRPr lang="nl-NL"/>
          </a:p>
        </p:txBody>
      </p:sp>
    </p:spTree>
    <p:extLst>
      <p:ext uri="{BB962C8B-B14F-4D97-AF65-F5344CB8AC3E}">
        <p14:creationId xmlns:p14="http://schemas.microsoft.com/office/powerpoint/2010/main" val="37195815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EF036C-0664-4015-829A-3283F9A899A1}"/>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674E9122-D37D-4ECF-99EF-9F1BFF0A4A7A}"/>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FB8FEC4-4A52-47BA-8284-53D94E40CA99}"/>
              </a:ext>
            </a:extLst>
          </p:cNvPr>
          <p:cNvSpPr>
            <a:spLocks noGrp="1"/>
          </p:cNvSpPr>
          <p:nvPr>
            <p:ph type="dt" sz="half" idx="10"/>
          </p:nvPr>
        </p:nvSpPr>
        <p:spPr/>
        <p:txBody>
          <a:bodyPr/>
          <a:lstStyle/>
          <a:p>
            <a:fld id="{436ABB71-D8D7-460C-9C34-341D635E5CA8}" type="datetimeFigureOut">
              <a:rPr lang="nl-NL" smtClean="0"/>
              <a:t>27-1-2022</a:t>
            </a:fld>
            <a:endParaRPr lang="nl-NL"/>
          </a:p>
        </p:txBody>
      </p:sp>
      <p:sp>
        <p:nvSpPr>
          <p:cNvPr id="5" name="Tijdelijke aanduiding voor voettekst 4">
            <a:extLst>
              <a:ext uri="{FF2B5EF4-FFF2-40B4-BE49-F238E27FC236}">
                <a16:creationId xmlns:a16="http://schemas.microsoft.com/office/drawing/2014/main" id="{3CD1EBEA-8512-4A57-8942-85188D069FC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749B02D-2DAF-42CE-B9B6-9CA0D9441B0E}"/>
              </a:ext>
            </a:extLst>
          </p:cNvPr>
          <p:cNvSpPr>
            <a:spLocks noGrp="1"/>
          </p:cNvSpPr>
          <p:nvPr>
            <p:ph type="sldNum" sz="quarter" idx="12"/>
          </p:nvPr>
        </p:nvSpPr>
        <p:spPr/>
        <p:txBody>
          <a:bodyPr/>
          <a:lstStyle/>
          <a:p>
            <a:fld id="{A09F7705-680E-4F48-802D-898875BE161D}" type="slidenum">
              <a:rPr lang="nl-NL" smtClean="0"/>
              <a:t>‹#›</a:t>
            </a:fld>
            <a:endParaRPr lang="nl-NL"/>
          </a:p>
        </p:txBody>
      </p:sp>
    </p:spTree>
    <p:extLst>
      <p:ext uri="{BB962C8B-B14F-4D97-AF65-F5344CB8AC3E}">
        <p14:creationId xmlns:p14="http://schemas.microsoft.com/office/powerpoint/2010/main" val="4071388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436ABB71-D8D7-460C-9C34-341D635E5CA8}" type="datetimeFigureOut">
              <a:rPr lang="nl-NL" smtClean="0"/>
              <a:t>27-1-2022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A09F7705-680E-4F48-802D-898875BE161D}" type="slidenum">
              <a:rPr lang="nl-NL" smtClean="0"/>
              <a:t>‹#›</a:t>
            </a:fld>
            <a:endParaRPr lang="nl-NL"/>
          </a:p>
        </p:txBody>
      </p:sp>
    </p:spTree>
    <p:extLst>
      <p:ext uri="{BB962C8B-B14F-4D97-AF65-F5344CB8AC3E}">
        <p14:creationId xmlns:p14="http://schemas.microsoft.com/office/powerpoint/2010/main" val="33300645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51A545-B5BF-45CD-9DBF-3DBD1096FA77}"/>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F20795AF-D424-4D7C-AF91-1066648687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AAC94284-4F2F-4035-BB7B-73D00C05C8BF}"/>
              </a:ext>
            </a:extLst>
          </p:cNvPr>
          <p:cNvSpPr>
            <a:spLocks noGrp="1"/>
          </p:cNvSpPr>
          <p:nvPr>
            <p:ph type="dt" sz="half" idx="10"/>
          </p:nvPr>
        </p:nvSpPr>
        <p:spPr/>
        <p:txBody>
          <a:bodyPr/>
          <a:lstStyle/>
          <a:p>
            <a:fld id="{436ABB71-D8D7-460C-9C34-341D635E5CA8}" type="datetimeFigureOut">
              <a:rPr lang="nl-NL" smtClean="0"/>
              <a:t>27-1-2022</a:t>
            </a:fld>
            <a:endParaRPr lang="nl-NL"/>
          </a:p>
        </p:txBody>
      </p:sp>
      <p:sp>
        <p:nvSpPr>
          <p:cNvPr id="5" name="Tijdelijke aanduiding voor voettekst 4">
            <a:extLst>
              <a:ext uri="{FF2B5EF4-FFF2-40B4-BE49-F238E27FC236}">
                <a16:creationId xmlns:a16="http://schemas.microsoft.com/office/drawing/2014/main" id="{704C8BD0-718A-4583-BDB8-52708D1E9CE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9EB4EE3-3496-4936-9744-B01F56150FA8}"/>
              </a:ext>
            </a:extLst>
          </p:cNvPr>
          <p:cNvSpPr>
            <a:spLocks noGrp="1"/>
          </p:cNvSpPr>
          <p:nvPr>
            <p:ph type="sldNum" sz="quarter" idx="12"/>
          </p:nvPr>
        </p:nvSpPr>
        <p:spPr/>
        <p:txBody>
          <a:bodyPr/>
          <a:lstStyle/>
          <a:p>
            <a:fld id="{A09F7705-680E-4F48-802D-898875BE161D}" type="slidenum">
              <a:rPr lang="nl-NL" smtClean="0"/>
              <a:t>‹#›</a:t>
            </a:fld>
            <a:endParaRPr lang="nl-NL"/>
          </a:p>
        </p:txBody>
      </p:sp>
    </p:spTree>
    <p:extLst>
      <p:ext uri="{BB962C8B-B14F-4D97-AF65-F5344CB8AC3E}">
        <p14:creationId xmlns:p14="http://schemas.microsoft.com/office/powerpoint/2010/main" val="16189215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8F48FA-6AEB-486F-8EF5-BFEDFEDCB51E}"/>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CE27B47-A4BC-4487-9660-1B0D17BC81FD}"/>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D3451962-5A87-49EC-9C73-97C8457878AF}"/>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21690045-F392-48A7-BAC9-A92F1873575D}"/>
              </a:ext>
            </a:extLst>
          </p:cNvPr>
          <p:cNvSpPr>
            <a:spLocks noGrp="1"/>
          </p:cNvSpPr>
          <p:nvPr>
            <p:ph type="dt" sz="half" idx="10"/>
          </p:nvPr>
        </p:nvSpPr>
        <p:spPr/>
        <p:txBody>
          <a:bodyPr/>
          <a:lstStyle/>
          <a:p>
            <a:fld id="{436ABB71-D8D7-460C-9C34-341D635E5CA8}" type="datetimeFigureOut">
              <a:rPr lang="nl-NL" smtClean="0"/>
              <a:t>27-1-2022</a:t>
            </a:fld>
            <a:endParaRPr lang="nl-NL"/>
          </a:p>
        </p:txBody>
      </p:sp>
      <p:sp>
        <p:nvSpPr>
          <p:cNvPr id="6" name="Tijdelijke aanduiding voor voettekst 5">
            <a:extLst>
              <a:ext uri="{FF2B5EF4-FFF2-40B4-BE49-F238E27FC236}">
                <a16:creationId xmlns:a16="http://schemas.microsoft.com/office/drawing/2014/main" id="{872554AE-01DF-4DEA-ACB0-BC4D2A9780E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45241EDC-4707-4CCD-A12D-67737C0DA64E}"/>
              </a:ext>
            </a:extLst>
          </p:cNvPr>
          <p:cNvSpPr>
            <a:spLocks noGrp="1"/>
          </p:cNvSpPr>
          <p:nvPr>
            <p:ph type="sldNum" sz="quarter" idx="12"/>
          </p:nvPr>
        </p:nvSpPr>
        <p:spPr/>
        <p:txBody>
          <a:bodyPr/>
          <a:lstStyle/>
          <a:p>
            <a:fld id="{A09F7705-680E-4F48-802D-898875BE161D}" type="slidenum">
              <a:rPr lang="nl-NL" smtClean="0"/>
              <a:t>‹#›</a:t>
            </a:fld>
            <a:endParaRPr lang="nl-NL"/>
          </a:p>
        </p:txBody>
      </p:sp>
    </p:spTree>
    <p:extLst>
      <p:ext uri="{BB962C8B-B14F-4D97-AF65-F5344CB8AC3E}">
        <p14:creationId xmlns:p14="http://schemas.microsoft.com/office/powerpoint/2010/main" val="8711315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D3A844-EC3C-4444-A14E-3D3429985334}"/>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BBB42F4B-7996-41BA-B1B0-079DABCE98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523B5FD1-B9D8-4616-B57D-25D95364AFE9}"/>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7DDD4BEA-C3E0-4477-B791-4B2093CCE0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E2692E80-A041-4304-A9DB-951A55239B1E}"/>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00E9476F-1B58-4989-ABA3-73866F1D74CC}"/>
              </a:ext>
            </a:extLst>
          </p:cNvPr>
          <p:cNvSpPr>
            <a:spLocks noGrp="1"/>
          </p:cNvSpPr>
          <p:nvPr>
            <p:ph type="dt" sz="half" idx="10"/>
          </p:nvPr>
        </p:nvSpPr>
        <p:spPr/>
        <p:txBody>
          <a:bodyPr/>
          <a:lstStyle/>
          <a:p>
            <a:fld id="{436ABB71-D8D7-460C-9C34-341D635E5CA8}" type="datetimeFigureOut">
              <a:rPr lang="nl-NL" smtClean="0"/>
              <a:t>27-1-2022</a:t>
            </a:fld>
            <a:endParaRPr lang="nl-NL"/>
          </a:p>
        </p:txBody>
      </p:sp>
      <p:sp>
        <p:nvSpPr>
          <p:cNvPr id="8" name="Tijdelijke aanduiding voor voettekst 7">
            <a:extLst>
              <a:ext uri="{FF2B5EF4-FFF2-40B4-BE49-F238E27FC236}">
                <a16:creationId xmlns:a16="http://schemas.microsoft.com/office/drawing/2014/main" id="{1E3ADEB2-44CF-4EDB-AAE0-EA5E76511FD1}"/>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9E2CDB04-6C34-4148-9AB3-2EE21DF1EF13}"/>
              </a:ext>
            </a:extLst>
          </p:cNvPr>
          <p:cNvSpPr>
            <a:spLocks noGrp="1"/>
          </p:cNvSpPr>
          <p:nvPr>
            <p:ph type="sldNum" sz="quarter" idx="12"/>
          </p:nvPr>
        </p:nvSpPr>
        <p:spPr/>
        <p:txBody>
          <a:bodyPr/>
          <a:lstStyle/>
          <a:p>
            <a:fld id="{A09F7705-680E-4F48-802D-898875BE161D}" type="slidenum">
              <a:rPr lang="nl-NL" smtClean="0"/>
              <a:t>‹#›</a:t>
            </a:fld>
            <a:endParaRPr lang="nl-NL"/>
          </a:p>
        </p:txBody>
      </p:sp>
    </p:spTree>
    <p:extLst>
      <p:ext uri="{BB962C8B-B14F-4D97-AF65-F5344CB8AC3E}">
        <p14:creationId xmlns:p14="http://schemas.microsoft.com/office/powerpoint/2010/main" val="5779514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BB7566-D51A-40BE-99C5-90155D09C548}"/>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4D6EEE9D-880B-4BD8-9A84-11B1C923E20D}"/>
              </a:ext>
            </a:extLst>
          </p:cNvPr>
          <p:cNvSpPr>
            <a:spLocks noGrp="1"/>
          </p:cNvSpPr>
          <p:nvPr>
            <p:ph type="dt" sz="half" idx="10"/>
          </p:nvPr>
        </p:nvSpPr>
        <p:spPr/>
        <p:txBody>
          <a:bodyPr/>
          <a:lstStyle/>
          <a:p>
            <a:fld id="{436ABB71-D8D7-460C-9C34-341D635E5CA8}" type="datetimeFigureOut">
              <a:rPr lang="nl-NL" smtClean="0"/>
              <a:t>27-1-2022</a:t>
            </a:fld>
            <a:endParaRPr lang="nl-NL"/>
          </a:p>
        </p:txBody>
      </p:sp>
      <p:sp>
        <p:nvSpPr>
          <p:cNvPr id="4" name="Tijdelijke aanduiding voor voettekst 3">
            <a:extLst>
              <a:ext uri="{FF2B5EF4-FFF2-40B4-BE49-F238E27FC236}">
                <a16:creationId xmlns:a16="http://schemas.microsoft.com/office/drawing/2014/main" id="{746032D3-724C-43EB-9540-16638016F2B7}"/>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5C5B63B9-6BE6-49AA-9477-44343F3D81F6}"/>
              </a:ext>
            </a:extLst>
          </p:cNvPr>
          <p:cNvSpPr>
            <a:spLocks noGrp="1"/>
          </p:cNvSpPr>
          <p:nvPr>
            <p:ph type="sldNum" sz="quarter" idx="12"/>
          </p:nvPr>
        </p:nvSpPr>
        <p:spPr/>
        <p:txBody>
          <a:bodyPr/>
          <a:lstStyle/>
          <a:p>
            <a:fld id="{A09F7705-680E-4F48-802D-898875BE161D}" type="slidenum">
              <a:rPr lang="nl-NL" smtClean="0"/>
              <a:t>‹#›</a:t>
            </a:fld>
            <a:endParaRPr lang="nl-NL"/>
          </a:p>
        </p:txBody>
      </p:sp>
    </p:spTree>
    <p:extLst>
      <p:ext uri="{BB962C8B-B14F-4D97-AF65-F5344CB8AC3E}">
        <p14:creationId xmlns:p14="http://schemas.microsoft.com/office/powerpoint/2010/main" val="41349363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543C6888-349E-41FE-8653-691F1BD8A96B}"/>
              </a:ext>
            </a:extLst>
          </p:cNvPr>
          <p:cNvSpPr>
            <a:spLocks noGrp="1"/>
          </p:cNvSpPr>
          <p:nvPr>
            <p:ph type="dt" sz="half" idx="10"/>
          </p:nvPr>
        </p:nvSpPr>
        <p:spPr/>
        <p:txBody>
          <a:bodyPr/>
          <a:lstStyle/>
          <a:p>
            <a:fld id="{436ABB71-D8D7-460C-9C34-341D635E5CA8}" type="datetimeFigureOut">
              <a:rPr lang="nl-NL" smtClean="0"/>
              <a:t>27-1-2022</a:t>
            </a:fld>
            <a:endParaRPr lang="nl-NL"/>
          </a:p>
        </p:txBody>
      </p:sp>
      <p:sp>
        <p:nvSpPr>
          <p:cNvPr id="3" name="Tijdelijke aanduiding voor voettekst 2">
            <a:extLst>
              <a:ext uri="{FF2B5EF4-FFF2-40B4-BE49-F238E27FC236}">
                <a16:creationId xmlns:a16="http://schemas.microsoft.com/office/drawing/2014/main" id="{29A8EB4B-897C-40C4-9E39-CB286AC017F5}"/>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9E80013B-486A-4BA2-A93F-7F39F916B066}"/>
              </a:ext>
            </a:extLst>
          </p:cNvPr>
          <p:cNvSpPr>
            <a:spLocks noGrp="1"/>
          </p:cNvSpPr>
          <p:nvPr>
            <p:ph type="sldNum" sz="quarter" idx="12"/>
          </p:nvPr>
        </p:nvSpPr>
        <p:spPr/>
        <p:txBody>
          <a:bodyPr/>
          <a:lstStyle/>
          <a:p>
            <a:fld id="{A09F7705-680E-4F48-802D-898875BE161D}" type="slidenum">
              <a:rPr lang="nl-NL" smtClean="0"/>
              <a:t>‹#›</a:t>
            </a:fld>
            <a:endParaRPr lang="nl-NL"/>
          </a:p>
        </p:txBody>
      </p:sp>
    </p:spTree>
    <p:extLst>
      <p:ext uri="{BB962C8B-B14F-4D97-AF65-F5344CB8AC3E}">
        <p14:creationId xmlns:p14="http://schemas.microsoft.com/office/powerpoint/2010/main" val="22069483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DA0A36-50CD-4125-BECD-7276C86E2DC7}"/>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3CAA2386-1A19-45AD-9A41-A5B406EC5B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D6BEDD94-4D46-4C8D-A9D5-BC15EE8544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17F6E935-2025-44DE-A6FA-1C82642A8778}"/>
              </a:ext>
            </a:extLst>
          </p:cNvPr>
          <p:cNvSpPr>
            <a:spLocks noGrp="1"/>
          </p:cNvSpPr>
          <p:nvPr>
            <p:ph type="dt" sz="half" idx="10"/>
          </p:nvPr>
        </p:nvSpPr>
        <p:spPr/>
        <p:txBody>
          <a:bodyPr/>
          <a:lstStyle/>
          <a:p>
            <a:fld id="{436ABB71-D8D7-460C-9C34-341D635E5CA8}" type="datetimeFigureOut">
              <a:rPr lang="nl-NL" smtClean="0"/>
              <a:t>27-1-2022</a:t>
            </a:fld>
            <a:endParaRPr lang="nl-NL"/>
          </a:p>
        </p:txBody>
      </p:sp>
      <p:sp>
        <p:nvSpPr>
          <p:cNvPr id="6" name="Tijdelijke aanduiding voor voettekst 5">
            <a:extLst>
              <a:ext uri="{FF2B5EF4-FFF2-40B4-BE49-F238E27FC236}">
                <a16:creationId xmlns:a16="http://schemas.microsoft.com/office/drawing/2014/main" id="{8EDAC844-9ACA-4342-8170-59253B0A8EEF}"/>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6AC19F4-BA39-4DC4-BB4E-3B5D4DAE1B7C}"/>
              </a:ext>
            </a:extLst>
          </p:cNvPr>
          <p:cNvSpPr>
            <a:spLocks noGrp="1"/>
          </p:cNvSpPr>
          <p:nvPr>
            <p:ph type="sldNum" sz="quarter" idx="12"/>
          </p:nvPr>
        </p:nvSpPr>
        <p:spPr/>
        <p:txBody>
          <a:bodyPr/>
          <a:lstStyle/>
          <a:p>
            <a:fld id="{A09F7705-680E-4F48-802D-898875BE161D}" type="slidenum">
              <a:rPr lang="nl-NL" smtClean="0"/>
              <a:t>‹#›</a:t>
            </a:fld>
            <a:endParaRPr lang="nl-NL"/>
          </a:p>
        </p:txBody>
      </p:sp>
    </p:spTree>
    <p:extLst>
      <p:ext uri="{BB962C8B-B14F-4D97-AF65-F5344CB8AC3E}">
        <p14:creationId xmlns:p14="http://schemas.microsoft.com/office/powerpoint/2010/main" val="8814277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3CE3A0-9203-4518-BA55-9B65705D73F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A213E1E6-98AF-4C84-AE3C-FF2E500022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A61FA970-9713-4F8C-9460-0BA7E9B25A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1C557547-1044-493E-A1B0-223235485502}"/>
              </a:ext>
            </a:extLst>
          </p:cNvPr>
          <p:cNvSpPr>
            <a:spLocks noGrp="1"/>
          </p:cNvSpPr>
          <p:nvPr>
            <p:ph type="dt" sz="half" idx="10"/>
          </p:nvPr>
        </p:nvSpPr>
        <p:spPr/>
        <p:txBody>
          <a:bodyPr/>
          <a:lstStyle/>
          <a:p>
            <a:fld id="{436ABB71-D8D7-460C-9C34-341D635E5CA8}" type="datetimeFigureOut">
              <a:rPr lang="nl-NL" smtClean="0"/>
              <a:t>27-1-2022</a:t>
            </a:fld>
            <a:endParaRPr lang="nl-NL"/>
          </a:p>
        </p:txBody>
      </p:sp>
      <p:sp>
        <p:nvSpPr>
          <p:cNvPr id="6" name="Tijdelijke aanduiding voor voettekst 5">
            <a:extLst>
              <a:ext uri="{FF2B5EF4-FFF2-40B4-BE49-F238E27FC236}">
                <a16:creationId xmlns:a16="http://schemas.microsoft.com/office/drawing/2014/main" id="{CB112A21-DE58-4186-A52C-0A8FF657844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CDA1E5F3-1164-4550-A7AB-6A05804C6B00}"/>
              </a:ext>
            </a:extLst>
          </p:cNvPr>
          <p:cNvSpPr>
            <a:spLocks noGrp="1"/>
          </p:cNvSpPr>
          <p:nvPr>
            <p:ph type="sldNum" sz="quarter" idx="12"/>
          </p:nvPr>
        </p:nvSpPr>
        <p:spPr/>
        <p:txBody>
          <a:bodyPr/>
          <a:lstStyle/>
          <a:p>
            <a:fld id="{A09F7705-680E-4F48-802D-898875BE161D}" type="slidenum">
              <a:rPr lang="nl-NL" smtClean="0"/>
              <a:t>‹#›</a:t>
            </a:fld>
            <a:endParaRPr lang="nl-NL"/>
          </a:p>
        </p:txBody>
      </p:sp>
    </p:spTree>
    <p:extLst>
      <p:ext uri="{BB962C8B-B14F-4D97-AF65-F5344CB8AC3E}">
        <p14:creationId xmlns:p14="http://schemas.microsoft.com/office/powerpoint/2010/main" val="40848043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1E658D-A9AA-4018-A34A-F775D344F168}"/>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FF2A6245-C942-4D12-8A59-D61798608ACD}"/>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FE17A7D-464F-4FDE-8F59-86FCB97E947A}"/>
              </a:ext>
            </a:extLst>
          </p:cNvPr>
          <p:cNvSpPr>
            <a:spLocks noGrp="1"/>
          </p:cNvSpPr>
          <p:nvPr>
            <p:ph type="dt" sz="half" idx="10"/>
          </p:nvPr>
        </p:nvSpPr>
        <p:spPr/>
        <p:txBody>
          <a:bodyPr/>
          <a:lstStyle/>
          <a:p>
            <a:fld id="{436ABB71-D8D7-460C-9C34-341D635E5CA8}" type="datetimeFigureOut">
              <a:rPr lang="nl-NL" smtClean="0"/>
              <a:t>27-1-2022</a:t>
            </a:fld>
            <a:endParaRPr lang="nl-NL"/>
          </a:p>
        </p:txBody>
      </p:sp>
      <p:sp>
        <p:nvSpPr>
          <p:cNvPr id="5" name="Tijdelijke aanduiding voor voettekst 4">
            <a:extLst>
              <a:ext uri="{FF2B5EF4-FFF2-40B4-BE49-F238E27FC236}">
                <a16:creationId xmlns:a16="http://schemas.microsoft.com/office/drawing/2014/main" id="{24A99206-6934-47C3-8DF7-D32887FAF84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839FC1C-C458-4E7E-B92A-1A926788D510}"/>
              </a:ext>
            </a:extLst>
          </p:cNvPr>
          <p:cNvSpPr>
            <a:spLocks noGrp="1"/>
          </p:cNvSpPr>
          <p:nvPr>
            <p:ph type="sldNum" sz="quarter" idx="12"/>
          </p:nvPr>
        </p:nvSpPr>
        <p:spPr/>
        <p:txBody>
          <a:bodyPr/>
          <a:lstStyle/>
          <a:p>
            <a:fld id="{A09F7705-680E-4F48-802D-898875BE161D}" type="slidenum">
              <a:rPr lang="nl-NL" smtClean="0"/>
              <a:t>‹#›</a:t>
            </a:fld>
            <a:endParaRPr lang="nl-NL"/>
          </a:p>
        </p:txBody>
      </p:sp>
    </p:spTree>
    <p:extLst>
      <p:ext uri="{BB962C8B-B14F-4D97-AF65-F5344CB8AC3E}">
        <p14:creationId xmlns:p14="http://schemas.microsoft.com/office/powerpoint/2010/main" val="29748999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4130B885-EE26-4F2E-8FFC-A9467C8188EF}"/>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86EB7488-C47C-4F5F-9399-33FAAC50D48C}"/>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7E20971-E377-4F22-BC32-FF39A88051F4}"/>
              </a:ext>
            </a:extLst>
          </p:cNvPr>
          <p:cNvSpPr>
            <a:spLocks noGrp="1"/>
          </p:cNvSpPr>
          <p:nvPr>
            <p:ph type="dt" sz="half" idx="10"/>
          </p:nvPr>
        </p:nvSpPr>
        <p:spPr/>
        <p:txBody>
          <a:bodyPr/>
          <a:lstStyle/>
          <a:p>
            <a:fld id="{436ABB71-D8D7-460C-9C34-341D635E5CA8}" type="datetimeFigureOut">
              <a:rPr lang="nl-NL" smtClean="0"/>
              <a:t>27-1-2022</a:t>
            </a:fld>
            <a:endParaRPr lang="nl-NL"/>
          </a:p>
        </p:txBody>
      </p:sp>
      <p:sp>
        <p:nvSpPr>
          <p:cNvPr id="5" name="Tijdelijke aanduiding voor voettekst 4">
            <a:extLst>
              <a:ext uri="{FF2B5EF4-FFF2-40B4-BE49-F238E27FC236}">
                <a16:creationId xmlns:a16="http://schemas.microsoft.com/office/drawing/2014/main" id="{621DB18F-733C-4F0F-B0F9-C15BBE9D46E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FADEABD-B764-43D3-AC71-D6BE772AF6EB}"/>
              </a:ext>
            </a:extLst>
          </p:cNvPr>
          <p:cNvSpPr>
            <a:spLocks noGrp="1"/>
          </p:cNvSpPr>
          <p:nvPr>
            <p:ph type="sldNum" sz="quarter" idx="12"/>
          </p:nvPr>
        </p:nvSpPr>
        <p:spPr/>
        <p:txBody>
          <a:bodyPr/>
          <a:lstStyle/>
          <a:p>
            <a:fld id="{A09F7705-680E-4F48-802D-898875BE161D}" type="slidenum">
              <a:rPr lang="nl-NL" smtClean="0"/>
              <a:t>‹#›</a:t>
            </a:fld>
            <a:endParaRPr lang="nl-NL"/>
          </a:p>
        </p:txBody>
      </p:sp>
    </p:spTree>
    <p:extLst>
      <p:ext uri="{BB962C8B-B14F-4D97-AF65-F5344CB8AC3E}">
        <p14:creationId xmlns:p14="http://schemas.microsoft.com/office/powerpoint/2010/main" val="7596518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eldia zonder afbeelding">
    <p:spTree>
      <p:nvGrpSpPr>
        <p:cNvPr id="1" name=""/>
        <p:cNvGrpSpPr/>
        <p:nvPr/>
      </p:nvGrpSpPr>
      <p:grpSpPr>
        <a:xfrm>
          <a:off x="0" y="0"/>
          <a:ext cx="0" cy="0"/>
          <a:chOff x="0" y="0"/>
          <a:chExt cx="0" cy="0"/>
        </a:xfrm>
      </p:grpSpPr>
      <p:sp>
        <p:nvSpPr>
          <p:cNvPr id="8" name="Titel 3"/>
          <p:cNvSpPr txBox="1">
            <a:spLocks/>
          </p:cNvSpPr>
          <p:nvPr userDrawn="1"/>
        </p:nvSpPr>
        <p:spPr>
          <a:xfrm>
            <a:off x="608238" y="983181"/>
            <a:ext cx="5207332" cy="1131369"/>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endParaRPr lang="nl-NL" sz="2000" b="1">
              <a:latin typeface="Arial" panose="020B0604020202020204" pitchFamily="34" charset="0"/>
              <a:cs typeface="Arial" panose="020B0604020202020204" pitchFamily="34" charset="0"/>
            </a:endParaRPr>
          </a:p>
        </p:txBody>
      </p:sp>
      <p:sp>
        <p:nvSpPr>
          <p:cNvPr id="3" name="Tijdelijke aanduiding voor tekst 2"/>
          <p:cNvSpPr>
            <a:spLocks noGrp="1"/>
          </p:cNvSpPr>
          <p:nvPr>
            <p:ph type="body" sz="quarter" idx="10" hasCustomPrompt="1"/>
          </p:nvPr>
        </p:nvSpPr>
        <p:spPr>
          <a:xfrm>
            <a:off x="608013" y="1028700"/>
            <a:ext cx="5116512" cy="100965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1" baseline="0">
                <a:latin typeface="Arial" panose="020B0604020202020204" pitchFamily="34" charset="0"/>
                <a:cs typeface="Arial" panose="020B0604020202020204" pitchFamily="34" charset="0"/>
              </a:defRPr>
            </a:lvl1pPr>
          </a:lstStyle>
          <a:p>
            <a:pPr lvl="0"/>
            <a:r>
              <a:rPr lang="nl-NL"/>
              <a:t>Bijschrift of ondertitel waarin iets relevants staat.</a:t>
            </a:r>
          </a:p>
        </p:txBody>
      </p:sp>
      <p:sp>
        <p:nvSpPr>
          <p:cNvPr id="5" name="Tijdelijke aanduiding voor tekst 4"/>
          <p:cNvSpPr>
            <a:spLocks noGrp="1"/>
          </p:cNvSpPr>
          <p:nvPr>
            <p:ph type="body" sz="quarter" idx="11" hasCustomPrompt="1"/>
          </p:nvPr>
        </p:nvSpPr>
        <p:spPr>
          <a:xfrm>
            <a:off x="600075" y="2028826"/>
            <a:ext cx="9182099" cy="2876550"/>
          </a:xfrm>
          <a:prstGeom prst="rect">
            <a:avLst/>
          </a:prstGeom>
        </p:spPr>
        <p:txBody>
          <a:bodyPr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aseline="0">
                <a:latin typeface="Arial Black" panose="020B0A040201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sz="3600">
                <a:latin typeface="Arial Black" panose="020B0A04020102020204" pitchFamily="34" charset="0"/>
              </a:rPr>
              <a:t>PLAATS HIER DE TITEL VAN JE PRESENTATIE. DEZE KAN DRIE REGELS BEVATTEN.</a:t>
            </a:r>
          </a:p>
        </p:txBody>
      </p:sp>
      <p:sp>
        <p:nvSpPr>
          <p:cNvPr id="11" name="Tijdelijke aanduiding voor tekst 10"/>
          <p:cNvSpPr>
            <a:spLocks noGrp="1"/>
          </p:cNvSpPr>
          <p:nvPr>
            <p:ph type="body" sz="quarter" idx="12" hasCustomPrompt="1"/>
          </p:nvPr>
        </p:nvSpPr>
        <p:spPr>
          <a:xfrm>
            <a:off x="608013" y="6019800"/>
            <a:ext cx="3525837" cy="304800"/>
          </a:xfrm>
          <a:prstGeom prst="rect">
            <a:avLst/>
          </a:prstGeom>
        </p:spPr>
        <p:txBody>
          <a:bodyPr/>
          <a:lstStyle>
            <a:lvl1pPr marL="0" indent="0">
              <a:buNone/>
              <a:defRPr sz="1600" baseline="0">
                <a:latin typeface="Arial" panose="020B0604020202020204" pitchFamily="34" charset="0"/>
                <a:cs typeface="Arial" panose="020B0604020202020204" pitchFamily="34" charset="0"/>
              </a:defRPr>
            </a:lvl1pPr>
          </a:lstStyle>
          <a:p>
            <a:pPr lvl="0"/>
            <a:r>
              <a:rPr lang="nl-NL" sz="1600">
                <a:latin typeface="Arial" panose="020B0604020202020204" pitchFamily="34" charset="0"/>
                <a:cs typeface="Arial" panose="020B0604020202020204" pitchFamily="34" charset="0"/>
              </a:rPr>
              <a:t>Datum van je presentatie</a:t>
            </a:r>
            <a:endParaRPr lang="nl-NL"/>
          </a:p>
        </p:txBody>
      </p:sp>
    </p:spTree>
    <p:extLst>
      <p:ext uri="{BB962C8B-B14F-4D97-AF65-F5344CB8AC3E}">
        <p14:creationId xmlns:p14="http://schemas.microsoft.com/office/powerpoint/2010/main" val="1680980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436ABB71-D8D7-460C-9C34-341D635E5CA8}" type="datetimeFigureOut">
              <a:rPr lang="nl-NL" smtClean="0"/>
              <a:t>27-1-2022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A09F7705-680E-4F48-802D-898875BE161D}" type="slidenum">
              <a:rPr lang="nl-NL" smtClean="0"/>
              <a:t>‹#›</a:t>
            </a:fld>
            <a:endParaRPr lang="nl-NL"/>
          </a:p>
        </p:txBody>
      </p:sp>
    </p:spTree>
    <p:extLst>
      <p:ext uri="{BB962C8B-B14F-4D97-AF65-F5344CB8AC3E}">
        <p14:creationId xmlns:p14="http://schemas.microsoft.com/office/powerpoint/2010/main" val="22330771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Dia met opsomming">
    <p:spTree>
      <p:nvGrpSpPr>
        <p:cNvPr id="1" name=""/>
        <p:cNvGrpSpPr/>
        <p:nvPr/>
      </p:nvGrpSpPr>
      <p:grpSpPr>
        <a:xfrm>
          <a:off x="0" y="0"/>
          <a:ext cx="0" cy="0"/>
          <a:chOff x="0" y="0"/>
          <a:chExt cx="0" cy="0"/>
        </a:xfrm>
      </p:grpSpPr>
      <p:sp>
        <p:nvSpPr>
          <p:cNvPr id="6" name="Tijdelijke aanduiding voor tekst 5"/>
          <p:cNvSpPr>
            <a:spLocks noGrp="1"/>
          </p:cNvSpPr>
          <p:nvPr>
            <p:ph type="body" sz="quarter" idx="11" hasCustomPrompt="1"/>
          </p:nvPr>
        </p:nvSpPr>
        <p:spPr>
          <a:xfrm>
            <a:off x="447675" y="2235993"/>
            <a:ext cx="5276850" cy="2112963"/>
          </a:xfrm>
          <a:prstGeom prst="rect">
            <a:avLst/>
          </a:prstGeom>
        </p:spPr>
        <p:txBody>
          <a:bodyPr anchor="ctr"/>
          <a:lstStyle>
            <a:lvl1pPr marL="0" indent="0">
              <a:buNone/>
              <a:defRPr sz="3000" baseline="0">
                <a:latin typeface="Arial Black" panose="020B0A04020102020204" pitchFamily="34" charset="0"/>
                <a:cs typeface="Arial" panose="020B0604020202020204" pitchFamily="34" charset="0"/>
              </a:defRPr>
            </a:lvl1pPr>
          </a:lstStyle>
          <a:p>
            <a:pPr lvl="0"/>
            <a:r>
              <a:rPr lang="nl-NL"/>
              <a:t>ZET HIER DE TITEL. KAN DRIE REGELS ZIJN.</a:t>
            </a:r>
          </a:p>
        </p:txBody>
      </p:sp>
      <p:sp>
        <p:nvSpPr>
          <p:cNvPr id="15" name="Tijdelijke aanduiding voor tekst 14"/>
          <p:cNvSpPr>
            <a:spLocks noGrp="1"/>
          </p:cNvSpPr>
          <p:nvPr>
            <p:ph type="body" sz="quarter" idx="13" hasCustomPrompt="1"/>
          </p:nvPr>
        </p:nvSpPr>
        <p:spPr>
          <a:xfrm>
            <a:off x="447675" y="6019800"/>
            <a:ext cx="5276850" cy="295275"/>
          </a:xfrm>
          <a:prstGeom prst="rect">
            <a:avLst/>
          </a:prstGeom>
        </p:spPr>
        <p:txBody>
          <a:bodyPr/>
          <a:lstStyle>
            <a:lvl1pPr marL="0" indent="0">
              <a:buNone/>
              <a:defRPr sz="1600" baseline="0">
                <a:latin typeface="Arial" panose="020B0604020202020204" pitchFamily="34" charset="0"/>
                <a:cs typeface="Arial" panose="020B0604020202020204" pitchFamily="34" charset="0"/>
              </a:defRPr>
            </a:lvl1pPr>
          </a:lstStyle>
          <a:p>
            <a:pPr lvl="0"/>
            <a:r>
              <a:rPr lang="nl-NL"/>
              <a:t>Titel van je presentatie.</a:t>
            </a:r>
          </a:p>
        </p:txBody>
      </p:sp>
      <p:sp>
        <p:nvSpPr>
          <p:cNvPr id="3" name="Tijdelijke aanduiding voor tekst 2"/>
          <p:cNvSpPr>
            <a:spLocks noGrp="1"/>
          </p:cNvSpPr>
          <p:nvPr>
            <p:ph type="body" sz="quarter" idx="14" hasCustomPrompt="1"/>
          </p:nvPr>
        </p:nvSpPr>
        <p:spPr>
          <a:xfrm>
            <a:off x="6334125" y="1009650"/>
            <a:ext cx="5857875" cy="4565650"/>
          </a:xfrm>
          <a:prstGeom prst="rect">
            <a:avLst/>
          </a:prstGeom>
        </p:spPr>
        <p:txBody>
          <a:bodyPr anchor="ctr"/>
          <a:lstStyle>
            <a:lvl1pPr marL="342900" indent="-342900">
              <a:buFontTx/>
              <a:buBlip>
                <a:blip r:embed="rId2"/>
              </a:buBlip>
              <a:defRPr sz="2400" baseline="0">
                <a:latin typeface="Arial" panose="020B0604020202020204" pitchFamily="34" charset="0"/>
                <a:cs typeface="Arial" panose="020B0604020202020204" pitchFamily="34" charset="0"/>
              </a:defRPr>
            </a:lvl1pPr>
          </a:lstStyle>
          <a:p>
            <a:pPr lvl="0"/>
            <a:r>
              <a:rPr lang="nl-NL"/>
              <a:t>Hier kan jouw opsomming staan.</a:t>
            </a:r>
          </a:p>
          <a:p>
            <a:pPr lvl="0"/>
            <a:r>
              <a:rPr lang="nl-NL"/>
              <a:t>…</a:t>
            </a:r>
          </a:p>
          <a:p>
            <a:pPr lvl="0"/>
            <a:r>
              <a:rPr lang="nl-NL"/>
              <a:t>…</a:t>
            </a:r>
          </a:p>
          <a:p>
            <a:pPr lvl="0"/>
            <a:r>
              <a:rPr lang="nl-NL"/>
              <a:t>…</a:t>
            </a:r>
          </a:p>
          <a:p>
            <a:pPr lvl="0"/>
            <a:r>
              <a:rPr lang="nl-NL"/>
              <a:t>…</a:t>
            </a:r>
          </a:p>
          <a:p>
            <a:pPr lvl="0"/>
            <a:endParaRPr lang="nl-NL"/>
          </a:p>
        </p:txBody>
      </p:sp>
    </p:spTree>
    <p:extLst>
      <p:ext uri="{BB962C8B-B14F-4D97-AF65-F5344CB8AC3E}">
        <p14:creationId xmlns:p14="http://schemas.microsoft.com/office/powerpoint/2010/main" val="33180130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onten dia">
    <p:spTree>
      <p:nvGrpSpPr>
        <p:cNvPr id="1" name=""/>
        <p:cNvGrpSpPr/>
        <p:nvPr/>
      </p:nvGrpSpPr>
      <p:grpSpPr>
        <a:xfrm>
          <a:off x="0" y="0"/>
          <a:ext cx="0" cy="0"/>
          <a:chOff x="0" y="0"/>
          <a:chExt cx="0" cy="0"/>
        </a:xfrm>
      </p:grpSpPr>
      <p:sp>
        <p:nvSpPr>
          <p:cNvPr id="4" name="Tijdelijke aanduiding voor tekst 3"/>
          <p:cNvSpPr>
            <a:spLocks noGrp="1"/>
          </p:cNvSpPr>
          <p:nvPr>
            <p:ph type="body" sz="quarter" idx="10" hasCustomPrompt="1"/>
          </p:nvPr>
        </p:nvSpPr>
        <p:spPr>
          <a:xfrm>
            <a:off x="723715" y="1306306"/>
            <a:ext cx="11246612" cy="4073215"/>
          </a:xfrm>
          <a:prstGeom prst="rect">
            <a:avLst/>
          </a:prstGeom>
        </p:spPr>
        <p:txBody>
          <a:bodyPr/>
          <a:lstStyle>
            <a:lvl1pPr>
              <a:buClr>
                <a:srgbClr val="FF6600"/>
              </a:buClr>
              <a:defRPr sz="2200">
                <a:latin typeface="Avenir LT Std 55 Roman" panose="020B0503020203020204" pitchFamily="34" charset="0"/>
              </a:defRPr>
            </a:lvl1pPr>
            <a:lvl2pPr>
              <a:defRPr sz="2200">
                <a:latin typeface="Avenir LT Std 55 Roman" panose="020B0503020203020204" pitchFamily="34" charset="0"/>
              </a:defRPr>
            </a:lvl2pPr>
            <a:lvl3pPr>
              <a:defRPr sz="2200">
                <a:latin typeface="Avenir LT Std 55 Roman" panose="020B0503020203020204" pitchFamily="34" charset="0"/>
              </a:defRPr>
            </a:lvl3pPr>
            <a:lvl4pPr>
              <a:defRPr sz="2200">
                <a:latin typeface="Avenir LT Std 55 Roman" panose="020B0503020203020204" pitchFamily="34" charset="0"/>
              </a:defRPr>
            </a:lvl4pPr>
            <a:lvl5pPr>
              <a:defRPr sz="2200">
                <a:latin typeface="Avenir LT Std 55 Roman" panose="020B0503020203020204" pitchFamily="34" charset="0"/>
              </a:defRPr>
            </a:lvl5pPr>
          </a:lstStyle>
          <a:p>
            <a:pPr lvl="0"/>
            <a:r>
              <a:rPr lang="nl-NL"/>
              <a:t>Tekstregel</a:t>
            </a:r>
          </a:p>
          <a:p>
            <a:pPr lvl="0"/>
            <a:r>
              <a:rPr lang="nl-NL"/>
              <a:t>Tekstregel</a:t>
            </a:r>
          </a:p>
          <a:p>
            <a:pPr lvl="0"/>
            <a:r>
              <a:rPr lang="nl-NL"/>
              <a:t>Tekstregel</a:t>
            </a:r>
          </a:p>
          <a:p>
            <a:pPr lvl="0"/>
            <a:r>
              <a:rPr lang="nl-NL"/>
              <a:t>Tekstregel</a:t>
            </a:r>
          </a:p>
          <a:p>
            <a:pPr lvl="0"/>
            <a:r>
              <a:rPr lang="nl-NL"/>
              <a:t>Tekstregel</a:t>
            </a:r>
          </a:p>
        </p:txBody>
      </p:sp>
      <p:sp>
        <p:nvSpPr>
          <p:cNvPr id="8" name="Tijdelijke aanduiding voor tekst 7"/>
          <p:cNvSpPr>
            <a:spLocks noGrp="1"/>
          </p:cNvSpPr>
          <p:nvPr>
            <p:ph type="body" sz="quarter" idx="11" hasCustomPrompt="1"/>
          </p:nvPr>
        </p:nvSpPr>
        <p:spPr>
          <a:xfrm>
            <a:off x="723715" y="588345"/>
            <a:ext cx="11246612" cy="551687"/>
          </a:xfrm>
          <a:prstGeom prst="rect">
            <a:avLst/>
          </a:prstGeom>
        </p:spPr>
        <p:txBody>
          <a:bodyPr/>
          <a:lstStyle>
            <a:lvl1pPr marL="0" indent="0">
              <a:buNone/>
              <a:defRPr sz="3200" b="1">
                <a:solidFill>
                  <a:srgbClr val="FF6600"/>
                </a:solidFill>
                <a:latin typeface="Avenir LT Std 55 Roman" panose="020B0503020203020204" pitchFamily="34" charset="0"/>
              </a:defRPr>
            </a:lvl1pPr>
            <a:lvl2pPr>
              <a:defRPr sz="3200">
                <a:latin typeface="Avenir LT Std 55 Roman" panose="020B0503020203020204" pitchFamily="34" charset="0"/>
              </a:defRPr>
            </a:lvl2pPr>
            <a:lvl3pPr>
              <a:defRPr sz="3200">
                <a:latin typeface="Avenir LT Std 55 Roman" panose="020B0503020203020204" pitchFamily="34" charset="0"/>
              </a:defRPr>
            </a:lvl3pPr>
            <a:lvl4pPr>
              <a:defRPr sz="3200">
                <a:latin typeface="Avenir LT Std 55 Roman" panose="020B0503020203020204" pitchFamily="34" charset="0"/>
              </a:defRPr>
            </a:lvl4pPr>
            <a:lvl5pPr>
              <a:defRPr sz="3200">
                <a:latin typeface="Avenir LT Std 55 Roman" panose="020B0503020203020204" pitchFamily="34" charset="0"/>
              </a:defRPr>
            </a:lvl5pPr>
          </a:lstStyle>
          <a:p>
            <a:pPr lvl="0"/>
            <a:r>
              <a:rPr lang="nl-NL"/>
              <a:t>Kop</a:t>
            </a:r>
          </a:p>
        </p:txBody>
      </p:sp>
    </p:spTree>
    <p:extLst>
      <p:ext uri="{BB962C8B-B14F-4D97-AF65-F5344CB8AC3E}">
        <p14:creationId xmlns:p14="http://schemas.microsoft.com/office/powerpoint/2010/main" val="2686156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Date Placeholder 4"/>
          <p:cNvSpPr>
            <a:spLocks noGrp="1"/>
          </p:cNvSpPr>
          <p:nvPr>
            <p:ph type="dt" sz="half" idx="10"/>
          </p:nvPr>
        </p:nvSpPr>
        <p:spPr/>
        <p:txBody>
          <a:bodyPr/>
          <a:lstStyle/>
          <a:p>
            <a:fld id="{436ABB71-D8D7-460C-9C34-341D635E5CA8}" type="datetimeFigureOut">
              <a:rPr lang="nl-NL" smtClean="0"/>
              <a:t>27-1-2022</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A09F7705-680E-4F48-802D-898875BE161D}" type="slidenum">
              <a:rPr lang="nl-NL" smtClean="0"/>
              <a:t>‹#›</a:t>
            </a:fld>
            <a:endParaRPr lang="nl-NL"/>
          </a:p>
        </p:txBody>
      </p:sp>
    </p:spTree>
    <p:extLst>
      <p:ext uri="{BB962C8B-B14F-4D97-AF65-F5344CB8AC3E}">
        <p14:creationId xmlns:p14="http://schemas.microsoft.com/office/powerpoint/2010/main" val="3191863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l-NL"/>
              <a:t>Klik om stijl te bewerken</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6"/>
          <p:cNvSpPr>
            <a:spLocks noGrp="1"/>
          </p:cNvSpPr>
          <p:nvPr>
            <p:ph type="dt" sz="half" idx="10"/>
          </p:nvPr>
        </p:nvSpPr>
        <p:spPr/>
        <p:txBody>
          <a:bodyPr/>
          <a:lstStyle/>
          <a:p>
            <a:fld id="{436ABB71-D8D7-460C-9C34-341D635E5CA8}" type="datetimeFigureOut">
              <a:rPr lang="nl-NL" smtClean="0"/>
              <a:t>27-1-2022</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A09F7705-680E-4F48-802D-898875BE161D}" type="slidenum">
              <a:rPr lang="nl-NL" smtClean="0"/>
              <a:t>‹#›</a:t>
            </a:fld>
            <a:endParaRPr lang="nl-NL"/>
          </a:p>
        </p:txBody>
      </p:sp>
    </p:spTree>
    <p:extLst>
      <p:ext uri="{BB962C8B-B14F-4D97-AF65-F5344CB8AC3E}">
        <p14:creationId xmlns:p14="http://schemas.microsoft.com/office/powerpoint/2010/main" val="565376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Date Placeholder 2"/>
          <p:cNvSpPr>
            <a:spLocks noGrp="1"/>
          </p:cNvSpPr>
          <p:nvPr>
            <p:ph type="dt" sz="half" idx="10"/>
          </p:nvPr>
        </p:nvSpPr>
        <p:spPr/>
        <p:txBody>
          <a:bodyPr/>
          <a:lstStyle/>
          <a:p>
            <a:fld id="{436ABB71-D8D7-460C-9C34-341D635E5CA8}" type="datetimeFigureOut">
              <a:rPr lang="nl-NL" smtClean="0"/>
              <a:t>27-1-2022</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A09F7705-680E-4F48-802D-898875BE161D}" type="slidenum">
              <a:rPr lang="nl-NL" smtClean="0"/>
              <a:t>‹#›</a:t>
            </a:fld>
            <a:endParaRPr lang="nl-NL"/>
          </a:p>
        </p:txBody>
      </p:sp>
    </p:spTree>
    <p:extLst>
      <p:ext uri="{BB962C8B-B14F-4D97-AF65-F5344CB8AC3E}">
        <p14:creationId xmlns:p14="http://schemas.microsoft.com/office/powerpoint/2010/main" val="1709477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6ABB71-D8D7-460C-9C34-341D635E5CA8}" type="datetimeFigureOut">
              <a:rPr lang="nl-NL" smtClean="0"/>
              <a:t>27-1-2022</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A09F7705-680E-4F48-802D-898875BE161D}" type="slidenum">
              <a:rPr lang="nl-NL" smtClean="0"/>
              <a:t>‹#›</a:t>
            </a:fld>
            <a:endParaRPr lang="nl-NL"/>
          </a:p>
        </p:txBody>
      </p:sp>
    </p:spTree>
    <p:extLst>
      <p:ext uri="{BB962C8B-B14F-4D97-AF65-F5344CB8AC3E}">
        <p14:creationId xmlns:p14="http://schemas.microsoft.com/office/powerpoint/2010/main" val="595590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436ABB71-D8D7-460C-9C34-341D635E5CA8}" type="datetimeFigureOut">
              <a:rPr lang="nl-NL" smtClean="0"/>
              <a:t>27-1-2022</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A09F7705-680E-4F48-802D-898875BE161D}" type="slidenum">
              <a:rPr lang="nl-NL" smtClean="0"/>
              <a:t>‹#›</a:t>
            </a:fld>
            <a:endParaRPr lang="nl-NL"/>
          </a:p>
        </p:txBody>
      </p:sp>
    </p:spTree>
    <p:extLst>
      <p:ext uri="{BB962C8B-B14F-4D97-AF65-F5344CB8AC3E}">
        <p14:creationId xmlns:p14="http://schemas.microsoft.com/office/powerpoint/2010/main" val="3363939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436ABB71-D8D7-460C-9C34-341D635E5CA8}" type="datetimeFigureOut">
              <a:rPr lang="nl-NL" smtClean="0"/>
              <a:t>27-1-2022</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A09F7705-680E-4F48-802D-898875BE161D}" type="slidenum">
              <a:rPr lang="nl-NL" smtClean="0"/>
              <a:t>‹#›</a:t>
            </a:fld>
            <a:endParaRPr lang="nl-NL"/>
          </a:p>
        </p:txBody>
      </p:sp>
    </p:spTree>
    <p:extLst>
      <p:ext uri="{BB962C8B-B14F-4D97-AF65-F5344CB8AC3E}">
        <p14:creationId xmlns:p14="http://schemas.microsoft.com/office/powerpoint/2010/main" val="29727802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6ABB71-D8D7-460C-9C34-341D635E5CA8}" type="datetimeFigureOut">
              <a:rPr lang="nl-NL" smtClean="0"/>
              <a:t>27-1-2022</a:t>
            </a:fld>
            <a:endParaRPr lang="nl-N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9F7705-680E-4F48-802D-898875BE161D}" type="slidenum">
              <a:rPr lang="nl-NL" smtClean="0"/>
              <a:t>‹#›</a:t>
            </a:fld>
            <a:endParaRPr lang="nl-NL"/>
          </a:p>
        </p:txBody>
      </p:sp>
    </p:spTree>
    <p:extLst>
      <p:ext uri="{BB962C8B-B14F-4D97-AF65-F5344CB8AC3E}">
        <p14:creationId xmlns:p14="http://schemas.microsoft.com/office/powerpoint/2010/main" val="2738610369"/>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676" r:id="rId15"/>
    <p:sldLayoutId id="2147483677" r:id="rId16"/>
    <p:sldLayoutId id="2147483678"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74C98628-0C05-4249-BCA0-09AC13ABF7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A9BA3109-35C7-4582-87EF-72E289896D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8356319-4BEA-46AB-B0F9-E36800A903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6ABB71-D8D7-460C-9C34-341D635E5CA8}" type="datetimeFigureOut">
              <a:rPr lang="nl-NL" smtClean="0"/>
              <a:t>27-1-2022</a:t>
            </a:fld>
            <a:endParaRPr lang="nl-NL"/>
          </a:p>
        </p:txBody>
      </p:sp>
      <p:sp>
        <p:nvSpPr>
          <p:cNvPr id="5" name="Tijdelijke aanduiding voor voettekst 4">
            <a:extLst>
              <a:ext uri="{FF2B5EF4-FFF2-40B4-BE49-F238E27FC236}">
                <a16:creationId xmlns:a16="http://schemas.microsoft.com/office/drawing/2014/main" id="{CCD0B54C-BEB5-4188-B245-8E9A436329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75197589-4793-44F2-8A81-C693515527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9F7705-680E-4F48-802D-898875BE161D}" type="slidenum">
              <a:rPr lang="nl-NL" smtClean="0"/>
              <a:t>‹#›</a:t>
            </a:fld>
            <a:endParaRPr lang="nl-NL"/>
          </a:p>
        </p:txBody>
      </p:sp>
    </p:spTree>
    <p:extLst>
      <p:ext uri="{BB962C8B-B14F-4D97-AF65-F5344CB8AC3E}">
        <p14:creationId xmlns:p14="http://schemas.microsoft.com/office/powerpoint/2010/main" val="53636702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4.xml"/><Relationship Id="rId1" Type="http://schemas.openxmlformats.org/officeDocument/2006/relationships/video" Target="https://www.youtube.com/embed/EM64_7LtlZo?feature=oembed" TargetMode="External"/><Relationship Id="rId6" Type="http://schemas.openxmlformats.org/officeDocument/2006/relationships/comments" Target="../comments/comment1.xml"/><Relationship Id="rId5" Type="http://schemas.openxmlformats.org/officeDocument/2006/relationships/image" Target="../media/image14.jpeg"/><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hyperlink" Target="https://test-resources.dedicon.nl/mdt/Short-Stories-Sampler_falsy.epub" TargetMode="External"/><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hyperlink" Target="https://test-resources.dedicon.nl/mdt/Short-Stories-Sampler_falsy.epub" TargetMode="External"/><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3.jpe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hyperlink" Target="https://epubtest.org/results" TargetMode="External"/><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3.jpeg"/></Relationships>
</file>

<file path=ppt/slides/_rels/slide23.xml.rels><?xml version="1.0" encoding="UTF-8" standalone="yes"?>
<Relationships xmlns="http://schemas.openxmlformats.org/package/2006/relationships"><Relationship Id="rId8" Type="http://schemas.openxmlformats.org/officeDocument/2006/relationships/hyperlink" Target="https://www.kobo.com/nl/nl" TargetMode="External"/><Relationship Id="rId13" Type="http://schemas.openxmlformats.org/officeDocument/2006/relationships/image" Target="../media/image21.png"/><Relationship Id="rId3" Type="http://schemas.openxmlformats.org/officeDocument/2006/relationships/image" Target="../media/image3.jpeg"/><Relationship Id="rId7" Type="http://schemas.openxmlformats.org/officeDocument/2006/relationships/image" Target="../media/image18.png"/><Relationship Id="rId12" Type="http://schemas.openxmlformats.org/officeDocument/2006/relationships/hyperlink" Target="https://www.adobe.com/nl/solutions/ebook/digital-editions/download.html" TargetMode="External"/><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hyperlink" Target="https://apps.apple.com/nl/app/bol-com-kobo/id927651710" TargetMode="External"/><Relationship Id="rId11" Type="http://schemas.openxmlformats.org/officeDocument/2006/relationships/image" Target="../media/image20.png"/><Relationship Id="rId5" Type="http://schemas.openxmlformats.org/officeDocument/2006/relationships/image" Target="../media/image17.png"/><Relationship Id="rId15" Type="http://schemas.openxmlformats.org/officeDocument/2006/relationships/image" Target="../media/image22.png"/><Relationship Id="rId10" Type="http://schemas.openxmlformats.org/officeDocument/2006/relationships/hyperlink" Target="https://www.apple.com/apple-books/" TargetMode="External"/><Relationship Id="rId4" Type="http://schemas.openxmlformats.org/officeDocument/2006/relationships/hyperlink" Target="https://calibre-ebook.com/" TargetMode="External"/><Relationship Id="rId9" Type="http://schemas.openxmlformats.org/officeDocument/2006/relationships/image" Target="../media/image19.png"/><Relationship Id="rId14" Type="http://schemas.openxmlformats.org/officeDocument/2006/relationships/hyperlink" Target="https://www.edrlab.org/software/thorium-reader/"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hyperlink" Target="https://nnels.ca/repository-search?search_api_views_fulltext_2=" TargetMode="External"/><Relationship Id="rId2" Type="http://schemas.openxmlformats.org/officeDocument/2006/relationships/notesSlide" Target="../notesSlides/notesSlide26.xml"/><Relationship Id="rId1" Type="http://schemas.openxmlformats.org/officeDocument/2006/relationships/slideLayout" Target="../slideLayouts/slideLayout14.xml"/><Relationship Id="rId5" Type="http://schemas.openxmlformats.org/officeDocument/2006/relationships/image" Target="../media/image3.jpe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hyperlink" Target="https://www.inclusiefpubliceren.nl/workshop-1-bewustwording" TargetMode="External"/><Relationship Id="rId2" Type="http://schemas.openxmlformats.org/officeDocument/2006/relationships/notesSlide" Target="../notesSlides/notesSlide27.xml"/><Relationship Id="rId1" Type="http://schemas.openxmlformats.org/officeDocument/2006/relationships/slideLayout" Target="../slideLayouts/slideLayout14.xml"/><Relationship Id="rId5" Type="http://schemas.openxmlformats.org/officeDocument/2006/relationships/image" Target="../media/image3.jpeg"/><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0.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4.xml"/><Relationship Id="rId1" Type="http://schemas.openxmlformats.org/officeDocument/2006/relationships/slideLayout" Target="../slideLayouts/slideLayout14.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hyperlink" Target="https://www.w3.org/Submission/epub-a11y/" TargetMode="External"/><Relationship Id="rId2" Type="http://schemas.openxmlformats.org/officeDocument/2006/relationships/notesSlide" Target="../notesSlides/notesSlide36.xml"/><Relationship Id="rId1" Type="http://schemas.openxmlformats.org/officeDocument/2006/relationships/slideLayout" Target="../slideLayouts/slideLayout14.xml"/><Relationship Id="rId4" Type="http://schemas.openxmlformats.org/officeDocument/2006/relationships/image" Target="../media/image3.jpeg"/></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0.emf"/></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8.xml"/><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14.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0.xml"/><Relationship Id="rId1" Type="http://schemas.openxmlformats.org/officeDocument/2006/relationships/slideLayout" Target="../slideLayouts/slideLayout14.xml"/><Relationship Id="rId4" Type="http://schemas.openxmlformats.org/officeDocument/2006/relationships/image" Target="../media/image3.jpeg"/></Relationships>
</file>

<file path=ppt/slides/_rels/slide41.xml.rels><?xml version="1.0" encoding="UTF-8" standalone="yes"?>
<Relationships xmlns="http://schemas.openxmlformats.org/package/2006/relationships"><Relationship Id="rId3" Type="http://schemas.openxmlformats.org/officeDocument/2006/relationships/hyperlink" Target="https://test-resources.dedicon.nl/mdt/Short-Stories-Sampler_original.epub" TargetMode="External"/><Relationship Id="rId2" Type="http://schemas.openxmlformats.org/officeDocument/2006/relationships/notesSlide" Target="../notesSlides/notesSlide41.xml"/><Relationship Id="rId1" Type="http://schemas.openxmlformats.org/officeDocument/2006/relationships/slideLayout" Target="../slideLayouts/slideLayout14.xml"/><Relationship Id="rId4" Type="http://schemas.openxmlformats.org/officeDocument/2006/relationships/image" Target="../media/image3.jpeg"/></Relationships>
</file>

<file path=ppt/slides/_rels/slide42.xml.rels><?xml version="1.0" encoding="UTF-8" standalone="yes"?>
<Relationships xmlns="http://schemas.openxmlformats.org/package/2006/relationships"><Relationship Id="rId3" Type="http://schemas.openxmlformats.org/officeDocument/2006/relationships/hyperlink" Target="https://onix-codelists.io/codelist/196" TargetMode="External"/><Relationship Id="rId2" Type="http://schemas.openxmlformats.org/officeDocument/2006/relationships/notesSlide" Target="../notesSlides/notesSlide42.xml"/><Relationship Id="rId1" Type="http://schemas.openxmlformats.org/officeDocument/2006/relationships/slideLayout" Target="../slideLayouts/slideLayout14.xml"/><Relationship Id="rId6" Type="http://schemas.openxmlformats.org/officeDocument/2006/relationships/image" Target="../media/image3.jpeg"/><Relationship Id="rId5" Type="http://schemas.openxmlformats.org/officeDocument/2006/relationships/image" Target="../media/image33.jpeg"/><Relationship Id="rId4" Type="http://schemas.openxmlformats.org/officeDocument/2006/relationships/hyperlink" Target="https://www.schema.org/CreativeWork"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4.xml"/><Relationship Id="rId1" Type="http://schemas.openxmlformats.org/officeDocument/2006/relationships/slideLayout" Target="../slideLayouts/slideLayout14.xml"/><Relationship Id="rId4" Type="http://schemas.openxmlformats.org/officeDocument/2006/relationships/image" Target="../media/image3.jpeg"/></Relationships>
</file>

<file path=ppt/slides/_rels/slide4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jpeg"/><Relationship Id="rId7" Type="http://schemas.openxmlformats.org/officeDocument/2006/relationships/diagramColors" Target="../diagrams/colors2.xml"/><Relationship Id="rId2" Type="http://schemas.openxmlformats.org/officeDocument/2006/relationships/notesSlide" Target="../notesSlides/notesSlide45.xml"/><Relationship Id="rId1" Type="http://schemas.openxmlformats.org/officeDocument/2006/relationships/slideLayout" Target="../slideLayouts/slideLayout1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36.jpeg"/></Relationships>
</file>

<file path=ppt/slides/_rels/slide4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36.jpeg"/><Relationship Id="rId7" Type="http://schemas.openxmlformats.org/officeDocument/2006/relationships/diagramQuickStyle" Target="../diagrams/quickStyle3.xml"/><Relationship Id="rId2" Type="http://schemas.openxmlformats.org/officeDocument/2006/relationships/notesSlide" Target="../notesSlides/notesSlide46.xml"/><Relationship Id="rId1" Type="http://schemas.openxmlformats.org/officeDocument/2006/relationships/slideLayout" Target="../slideLayouts/slideLayout14.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3.jpeg"/><Relationship Id="rId9" Type="http://schemas.microsoft.com/office/2007/relationships/diagramDrawing" Target="../diagrams/drawing3.xml"/></Relationships>
</file>

<file path=ppt/slides/_rels/slide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7.xml"/><Relationship Id="rId1" Type="http://schemas.openxmlformats.org/officeDocument/2006/relationships/slideLayout" Target="../slideLayouts/slideLayout14.xml"/><Relationship Id="rId4" Type="http://schemas.openxmlformats.org/officeDocument/2006/relationships/image" Target="../media/image24.png"/></Relationships>
</file>

<file path=ppt/slides/_rels/slide48.xml.rels><?xml version="1.0" encoding="UTF-8" standalone="yes"?>
<Relationships xmlns="http://schemas.openxmlformats.org/package/2006/relationships"><Relationship Id="rId3" Type="http://schemas.openxmlformats.org/officeDocument/2006/relationships/hyperlink" Target="https://nnels.ca/repository-search?search_api_views_fulltext_2=" TargetMode="External"/><Relationship Id="rId2" Type="http://schemas.openxmlformats.org/officeDocument/2006/relationships/notesSlide" Target="../notesSlides/notesSlide48.xml"/><Relationship Id="rId1" Type="http://schemas.openxmlformats.org/officeDocument/2006/relationships/slideLayout" Target="../slideLayouts/slideLayout14.xml"/><Relationship Id="rId5" Type="http://schemas.openxmlformats.org/officeDocument/2006/relationships/image" Target="../media/image3.jpeg"/><Relationship Id="rId4" Type="http://schemas.openxmlformats.org/officeDocument/2006/relationships/image" Target="../media/image25.png"/></Relationships>
</file>

<file path=ppt/slides/_rels/slide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9.xml"/><Relationship Id="rId1" Type="http://schemas.openxmlformats.org/officeDocument/2006/relationships/slideLayout" Target="../slideLayouts/slideLayout14.xml"/><Relationship Id="rId4" Type="http://schemas.openxmlformats.org/officeDocument/2006/relationships/hyperlink" Target="https://www.schema.org/CreativeWork"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1.xml"/><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5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2.xml"/><Relationship Id="rId1" Type="http://schemas.openxmlformats.org/officeDocument/2006/relationships/slideLayout" Target="../slideLayouts/slideLayout14.xml"/><Relationship Id="rId4" Type="http://schemas.openxmlformats.org/officeDocument/2006/relationships/image" Target="../media/image3.jpeg"/></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3.xml"/><Relationship Id="rId1" Type="http://schemas.openxmlformats.org/officeDocument/2006/relationships/slideLayout" Target="../slideLayouts/slideLayout14.xml"/><Relationship Id="rId5" Type="http://schemas.openxmlformats.org/officeDocument/2006/relationships/image" Target="../media/image3.jpeg"/><Relationship Id="rId4" Type="http://schemas.openxmlformats.org/officeDocument/2006/relationships/image" Target="../media/image38.png"/></Relationships>
</file>

<file path=ppt/slides/_rels/slide54.xml.rels><?xml version="1.0" encoding="UTF-8" standalone="yes"?>
<Relationships xmlns="http://schemas.openxmlformats.org/package/2006/relationships"><Relationship Id="rId3" Type="http://schemas.openxmlformats.org/officeDocument/2006/relationships/hyperlink" Target="https://test-resources.dedicon.nl/mdt/Short-Stories-Sampler_original.epub" TargetMode="External"/><Relationship Id="rId7" Type="http://schemas.openxmlformats.org/officeDocument/2006/relationships/image" Target="../media/image3.jpeg"/><Relationship Id="rId2" Type="http://schemas.openxmlformats.org/officeDocument/2006/relationships/notesSlide" Target="../notesSlides/notesSlide54.xml"/><Relationship Id="rId1" Type="http://schemas.openxmlformats.org/officeDocument/2006/relationships/slideLayout" Target="../slideLayouts/slideLayout14.xml"/><Relationship Id="rId6" Type="http://schemas.openxmlformats.org/officeDocument/2006/relationships/image" Target="../media/image37.png"/><Relationship Id="rId5" Type="http://schemas.openxmlformats.org/officeDocument/2006/relationships/hyperlink" Target="http://epubcheck.cloud68.co/" TargetMode="External"/><Relationship Id="rId4" Type="http://schemas.openxmlformats.org/officeDocument/2006/relationships/hyperlink" Target="https://test-resources.dedicon.nl/mdt/Short-Stories-Sampler_falsy.epub"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5.xml"/><Relationship Id="rId1" Type="http://schemas.openxmlformats.org/officeDocument/2006/relationships/slideLayout" Target="../slideLayouts/slideLayout14.xml"/><Relationship Id="rId4" Type="http://schemas.openxmlformats.org/officeDocument/2006/relationships/image" Target="../media/image39.png"/></Relationships>
</file>

<file path=ppt/slides/_rels/slide5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6.xml"/><Relationship Id="rId1" Type="http://schemas.openxmlformats.org/officeDocument/2006/relationships/slideLayout" Target="../slideLayouts/slideLayout14.xml"/><Relationship Id="rId4" Type="http://schemas.openxmlformats.org/officeDocument/2006/relationships/image" Target="../media/image40.png"/></Relationships>
</file>

<file path=ppt/slides/_rels/slide57.xml.rels><?xml version="1.0" encoding="UTF-8" standalone="yes"?>
<Relationships xmlns="http://schemas.openxmlformats.org/package/2006/relationships"><Relationship Id="rId3" Type="http://schemas.openxmlformats.org/officeDocument/2006/relationships/hyperlink" Target="https://daisy.github.io/ace/" TargetMode="External"/><Relationship Id="rId2" Type="http://schemas.openxmlformats.org/officeDocument/2006/relationships/notesSlide" Target="../notesSlides/notesSlide57.xml"/><Relationship Id="rId1" Type="http://schemas.openxmlformats.org/officeDocument/2006/relationships/slideLayout" Target="../slideLayouts/slideLayout14.xml"/><Relationship Id="rId5" Type="http://schemas.openxmlformats.org/officeDocument/2006/relationships/image" Target="../media/image3.jpeg"/><Relationship Id="rId4" Type="http://schemas.openxmlformats.org/officeDocument/2006/relationships/image" Target="../media/image37.png"/></Relationships>
</file>

<file path=ppt/slides/_rels/slide5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8.xml"/><Relationship Id="rId1" Type="http://schemas.openxmlformats.org/officeDocument/2006/relationships/slideLayout" Target="../slideLayouts/slideLayout14.xml"/><Relationship Id="rId4" Type="http://schemas.openxmlformats.org/officeDocument/2006/relationships/image" Target="../media/image41.png"/></Relationships>
</file>

<file path=ppt/slides/_rels/slide5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9.xml"/><Relationship Id="rId1" Type="http://schemas.openxmlformats.org/officeDocument/2006/relationships/slideLayout" Target="../slideLayouts/slideLayout14.xml"/><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jpe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2.jpeg"/></Relationships>
</file>

<file path=ppt/slides/_rels/slide60.xml.rels><?xml version="1.0" encoding="UTF-8" standalone="yes"?>
<Relationships xmlns="http://schemas.openxmlformats.org/package/2006/relationships"><Relationship Id="rId3" Type="http://schemas.openxmlformats.org/officeDocument/2006/relationships/hyperlink" Target="https://daisy.github.io/ace/" TargetMode="External"/><Relationship Id="rId2" Type="http://schemas.openxmlformats.org/officeDocument/2006/relationships/notesSlide" Target="../notesSlides/notesSlide60.xml"/><Relationship Id="rId1" Type="http://schemas.openxmlformats.org/officeDocument/2006/relationships/slideLayout" Target="../slideLayouts/slideLayout14.xml"/><Relationship Id="rId5" Type="http://schemas.openxmlformats.org/officeDocument/2006/relationships/image" Target="../media/image3.jpeg"/><Relationship Id="rId4" Type="http://schemas.openxmlformats.org/officeDocument/2006/relationships/image" Target="../media/image37.png"/></Relationships>
</file>

<file path=ppt/slides/_rels/slide6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1.xml"/><Relationship Id="rId1" Type="http://schemas.openxmlformats.org/officeDocument/2006/relationships/slideLayout" Target="../slideLayouts/slideLayout14.xml"/><Relationship Id="rId4" Type="http://schemas.openxmlformats.org/officeDocument/2006/relationships/image" Target="../media/image43.png"/></Relationships>
</file>

<file path=ppt/slides/_rels/slide6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2.xml"/><Relationship Id="rId1" Type="http://schemas.openxmlformats.org/officeDocument/2006/relationships/slideLayout" Target="../slideLayouts/slideLayout14.xml"/><Relationship Id="rId4" Type="http://schemas.openxmlformats.org/officeDocument/2006/relationships/image" Target="../media/image44.png"/></Relationships>
</file>

<file path=ppt/slides/_rels/slide6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3.xml"/><Relationship Id="rId1" Type="http://schemas.openxmlformats.org/officeDocument/2006/relationships/slideLayout" Target="../slideLayouts/slideLayout30.xml"/><Relationship Id="rId6" Type="http://schemas.openxmlformats.org/officeDocument/2006/relationships/image" Target="../media/image12.jpeg"/><Relationship Id="rId5" Type="http://schemas.openxmlformats.org/officeDocument/2006/relationships/image" Target="../media/image47.png"/><Relationship Id="rId4" Type="http://schemas.openxmlformats.org/officeDocument/2006/relationships/image" Target="../media/image46.png"/></Relationships>
</file>

<file path=ppt/slides/_rels/slide6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4.xml"/><Relationship Id="rId1" Type="http://schemas.openxmlformats.org/officeDocument/2006/relationships/slideLayout" Target="../slideLayouts/slideLayout31.xml"/><Relationship Id="rId5" Type="http://schemas.openxmlformats.org/officeDocument/2006/relationships/hyperlink" Target="mailto:communicatie@inclusiefpubliceren.nl" TargetMode="External"/><Relationship Id="rId4" Type="http://schemas.openxmlformats.org/officeDocument/2006/relationships/image" Target="../media/image48.png"/></Relationships>
</file>

<file path=ppt/slides/_rels/slide65.xml.rels><?xml version="1.0" encoding="UTF-8" standalone="yes"?>
<Relationships xmlns="http://schemas.openxmlformats.org/package/2006/relationships"><Relationship Id="rId8" Type="http://schemas.openxmlformats.org/officeDocument/2006/relationships/hyperlink" Target="https://www.w3.org/Translations/WCAG21-nl/" TargetMode="External"/><Relationship Id="rId13" Type="http://schemas.openxmlformats.org/officeDocument/2006/relationships/hyperlink" Target="https://www.inclusiefpubliceren.nl/workshop-1-bewustwording" TargetMode="External"/><Relationship Id="rId3" Type="http://schemas.openxmlformats.org/officeDocument/2006/relationships/image" Target="../media/image49.png"/><Relationship Id="rId7" Type="http://schemas.openxmlformats.org/officeDocument/2006/relationships/hyperlink" Target="https://www.inclusiefpubliceren.nl/sites/default/files/2021-08/GIDS-3-Check-dit_PDF_A_2a_toegpdf.pdf" TargetMode="External"/><Relationship Id="rId12" Type="http://schemas.openxmlformats.org/officeDocument/2006/relationships/hyperlink" Target="https://www.schema.org/CreativeWork" TargetMode="External"/><Relationship Id="rId2" Type="http://schemas.openxmlformats.org/officeDocument/2006/relationships/notesSlide" Target="../notesSlides/notesSlide65.xml"/><Relationship Id="rId1" Type="http://schemas.openxmlformats.org/officeDocument/2006/relationships/slideLayout" Target="../slideLayouts/slideLayout31.xml"/><Relationship Id="rId6" Type="http://schemas.openxmlformats.org/officeDocument/2006/relationships/hyperlink" Target="https://www.inclusiefpubliceren.nl/sites/default/files/2019-11/Doe_mee_10_tips_voor_toegankelijke_informatie_6.pdf" TargetMode="External"/><Relationship Id="rId11" Type="http://schemas.openxmlformats.org/officeDocument/2006/relationships/hyperlink" Target="https://onix-codelists.io/codelist/196" TargetMode="External"/><Relationship Id="rId5" Type="http://schemas.openxmlformats.org/officeDocument/2006/relationships/hyperlink" Target="https://www.inclusiefpubliceren.nl/sites/default/files/2019-11/Maak_open_10_tips_voor_toegankelijke_informatie_6.pdf" TargetMode="External"/><Relationship Id="rId10" Type="http://schemas.openxmlformats.org/officeDocument/2006/relationships/hyperlink" Target="https://www.w3.org/Submission/epub-a11y/" TargetMode="External"/><Relationship Id="rId4" Type="http://schemas.openxmlformats.org/officeDocument/2006/relationships/hyperlink" Target="https://www.inclusiefpubliceren.nl/" TargetMode="External"/><Relationship Id="rId9" Type="http://schemas.openxmlformats.org/officeDocument/2006/relationships/hyperlink" Target="https://romeo.elsevier.com/accessibility_checklist/" TargetMode="External"/><Relationship Id="rId14" Type="http://schemas.openxmlformats.org/officeDocument/2006/relationships/image" Target="../media/image3.jpeg"/></Relationships>
</file>

<file path=ppt/slides/_rels/slide6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hyperlink" Target="mailto:bartdonders@dedicon.nl" TargetMode="External"/><Relationship Id="rId2" Type="http://schemas.openxmlformats.org/officeDocument/2006/relationships/notesSlide" Target="../notesSlides/notesSlide66.xml"/><Relationship Id="rId1" Type="http://schemas.openxmlformats.org/officeDocument/2006/relationships/slideLayout" Target="../slideLayouts/slideLayout12.xml"/><Relationship Id="rId6" Type="http://schemas.openxmlformats.org/officeDocument/2006/relationships/hyperlink" Target="mailto:s.walraven@algemene-uitgevers.nl" TargetMode="External"/><Relationship Id="rId5" Type="http://schemas.openxmlformats.org/officeDocument/2006/relationships/hyperlink" Target="mailto:hansbeerens@dedicon.nl" TargetMode="Externa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78A57B0E-41CC-40C1-BC7B-5C0DADC918B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492" y="671771"/>
            <a:ext cx="10265015" cy="5774071"/>
          </a:xfrm>
          <a:prstGeom prst="rect">
            <a:avLst/>
          </a:prstGeom>
        </p:spPr>
      </p:pic>
      <p:sp>
        <p:nvSpPr>
          <p:cNvPr id="2" name="Tijdelijke aanduiding voor tekst 1" descr="vooraf">
            <a:extLst>
              <a:ext uri="{FF2B5EF4-FFF2-40B4-BE49-F238E27FC236}">
                <a16:creationId xmlns:a16="http://schemas.microsoft.com/office/drawing/2014/main" id="{7787A84B-9EC3-4CAC-AD0E-C0EC18CACD57}"/>
              </a:ext>
            </a:extLst>
          </p:cNvPr>
          <p:cNvSpPr>
            <a:spLocks noGrp="1"/>
          </p:cNvSpPr>
          <p:nvPr>
            <p:ph type="title" idx="4294967295"/>
          </p:nvPr>
        </p:nvSpPr>
        <p:spPr>
          <a:xfrm>
            <a:off x="2243667" y="2450571"/>
            <a:ext cx="7820025" cy="2355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sz="13800">
                <a:latin typeface="Arial Black" panose="020B0A04020102020204" pitchFamily="34" charset="0"/>
                <a:ea typeface="+mn-ea"/>
                <a:cs typeface="Arial" panose="020B0604020202020204" pitchFamily="34" charset="0"/>
              </a:rPr>
              <a:t>welkom</a:t>
            </a:r>
            <a:endParaRPr kumimoji="0" lang="nl-NL" sz="13800" b="0" i="0" u="none" strike="noStrike" kern="1200" cap="none" spc="0" normalizeH="0" baseline="0" noProof="0">
              <a:ln>
                <a:noFill/>
              </a:ln>
              <a:solidFill>
                <a:schemeClr val="tx1"/>
              </a:solidFill>
              <a:effectLst/>
              <a:uLnTx/>
              <a:uFillTx/>
              <a:latin typeface="Arial Black" panose="020B0A04020102020204" pitchFamily="34" charset="0"/>
              <a:ea typeface="+mn-ea"/>
              <a:cs typeface="Arial" panose="020B0604020202020204" pitchFamily="34" charset="0"/>
            </a:endParaRPr>
          </a:p>
        </p:txBody>
      </p:sp>
      <p:pic>
        <p:nvPicPr>
          <p:cNvPr id="7" name="Afbeelding 6">
            <a:extLst>
              <a:ext uri="{FF2B5EF4-FFF2-40B4-BE49-F238E27FC236}">
                <a16:creationId xmlns:a16="http://schemas.microsoft.com/office/drawing/2014/main" id="{E7D02694-C8B9-4559-96AA-9354D251A53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
        <p:nvSpPr>
          <p:cNvPr id="3" name="Tekstvak 2">
            <a:extLst>
              <a:ext uri="{FF2B5EF4-FFF2-40B4-BE49-F238E27FC236}">
                <a16:creationId xmlns:a16="http://schemas.microsoft.com/office/drawing/2014/main" id="{E6756183-E21E-4338-98FD-4EA6589AD8E9}"/>
              </a:ext>
            </a:extLst>
          </p:cNvPr>
          <p:cNvSpPr txBox="1"/>
          <p:nvPr/>
        </p:nvSpPr>
        <p:spPr>
          <a:xfrm>
            <a:off x="2668351" y="5922622"/>
            <a:ext cx="7096291" cy="523220"/>
          </a:xfrm>
          <a:prstGeom prst="rect">
            <a:avLst/>
          </a:prstGeom>
          <a:noFill/>
        </p:spPr>
        <p:txBody>
          <a:bodyPr wrap="square" lIns="91440" tIns="45720" rIns="91440" bIns="45720" rtlCol="0" anchor="t">
            <a:spAutoFit/>
          </a:bodyPr>
          <a:lstStyle/>
          <a:p>
            <a:r>
              <a:rPr lang="nl-NL" sz="2800" dirty="0">
                <a:latin typeface="Arial Black"/>
              </a:rPr>
              <a:t>De sessie begint om 09:30 uur.</a:t>
            </a:r>
          </a:p>
        </p:txBody>
      </p:sp>
    </p:spTree>
    <p:extLst>
      <p:ext uri="{BB962C8B-B14F-4D97-AF65-F5344CB8AC3E}">
        <p14:creationId xmlns:p14="http://schemas.microsoft.com/office/powerpoint/2010/main" val="18421526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a:xfrm>
            <a:off x="838200" y="2349061"/>
            <a:ext cx="5387502" cy="3827901"/>
          </a:xfrm>
        </p:spPr>
        <p:txBody>
          <a:bodyPr vert="horz" lIns="91440" tIns="45720" rIns="91440" bIns="45720" rtlCol="0">
            <a:normAutofit/>
          </a:bodyPr>
          <a:lstStyle/>
          <a:p>
            <a:pPr marL="0" indent="0">
              <a:buNone/>
            </a:pPr>
            <a:endParaRPr lang="en-US">
              <a:latin typeface="+mn-lt"/>
            </a:endParaRPr>
          </a:p>
        </p:txBody>
      </p:sp>
      <p:sp>
        <p:nvSpPr>
          <p:cNvPr id="3" name="Tijdelijke aanduiding voor tekst 2"/>
          <p:cNvSpPr>
            <a:spLocks noGrp="1"/>
          </p:cNvSpPr>
          <p:nvPr>
            <p:ph type="title" idx="4294967295"/>
          </p:nvPr>
        </p:nvSpPr>
        <p:spPr>
          <a:xfrm>
            <a:off x="1157061" y="6282"/>
            <a:ext cx="8289560" cy="643981"/>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fontScale="90000"/>
          </a:bodyPr>
          <a:lstStyle/>
          <a:p>
            <a:pPr marL="0" marR="0" lvl="0" indent="0" fontAlgn="auto">
              <a:spcAft>
                <a:spcPts val="0"/>
              </a:spcAft>
              <a:buClrTx/>
              <a:buSzTx/>
              <a:tabLst/>
              <a:defRPr/>
            </a:pPr>
            <a:endParaRPr kumimoji="0" lang="en-US" sz="2100" b="1" i="0" u="none" strike="noStrike" cap="none" spc="0" normalizeH="0" baseline="0" noProof="0">
              <a:ln>
                <a:noFill/>
              </a:ln>
              <a:effectLst/>
              <a:uLnTx/>
              <a:uFillTx/>
            </a:endParaRPr>
          </a:p>
          <a:p>
            <a:pPr marL="0" marR="0" lvl="0" indent="0" fontAlgn="auto">
              <a:spcAft>
                <a:spcPts val="0"/>
              </a:spcAft>
              <a:buClrTx/>
              <a:buSzTx/>
              <a:tabLst/>
              <a:defRPr/>
            </a:pPr>
            <a:endParaRPr kumimoji="0" lang="en-US" sz="3600" b="1" i="0" u="none" strike="noStrike" cap="none" spc="0" normalizeH="0" baseline="0" noProof="0">
              <a:ln>
                <a:noFill/>
              </a:ln>
              <a:effectLst/>
              <a:uLnTx/>
              <a:uFillTx/>
              <a:latin typeface="Arial Black" panose="020B0A04020102020204" pitchFamily="34" charset="0"/>
            </a:endParaRPr>
          </a:p>
          <a:p>
            <a:pPr>
              <a:defRPr/>
            </a:pPr>
            <a:r>
              <a:rPr lang="en-US" sz="3600" err="1">
                <a:latin typeface="Arial Black" panose="020B0A04020102020204" pitchFamily="34" charset="0"/>
              </a:rPr>
              <a:t>Praktijk</a:t>
            </a:r>
            <a:r>
              <a:rPr lang="en-US" sz="3600">
                <a:latin typeface="Arial Black" panose="020B0A04020102020204" pitchFamily="34" charset="0"/>
              </a:rPr>
              <a:t>: </a:t>
            </a:r>
            <a:r>
              <a:rPr lang="en-US" sz="3600" err="1">
                <a:latin typeface="Arial Black" panose="020B0A04020102020204" pitchFamily="34" charset="0"/>
              </a:rPr>
              <a:t>gebruikservaringen</a:t>
            </a:r>
            <a:r>
              <a:rPr lang="en-US" sz="3600">
                <a:latin typeface="Arial Black" panose="020B0A04020102020204" pitchFamily="34" charset="0"/>
              </a:rPr>
              <a:t> </a:t>
            </a:r>
            <a:r>
              <a:rPr lang="en-US" sz="3600" err="1">
                <a:latin typeface="Arial Black" panose="020B0A04020102020204" pitchFamily="34" charset="0"/>
              </a:rPr>
              <a:t>Arend</a:t>
            </a:r>
            <a:endParaRPr kumimoji="0" lang="en-US" sz="3600" b="1" i="0" u="none" strike="noStrike" cap="none" spc="0" normalizeH="0" baseline="0">
              <a:ln>
                <a:noFill/>
              </a:ln>
              <a:effectLst/>
              <a:uLnTx/>
              <a:uFillTx/>
              <a:latin typeface="Arial Black" panose="020B0A04020102020204" pitchFamily="34" charset="0"/>
            </a:endParaRPr>
          </a:p>
        </p:txBody>
      </p:sp>
      <p:pic>
        <p:nvPicPr>
          <p:cNvPr id="4" name="Afbeelding 3">
            <a:extLst>
              <a:ext uri="{FF2B5EF4-FFF2-40B4-BE49-F238E27FC236}">
                <a16:creationId xmlns:a16="http://schemas.microsoft.com/office/drawing/2014/main" id="{7271E35F-5E1B-44FC-AEC4-0625B58E3DF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pic>
        <p:nvPicPr>
          <p:cNvPr id="5" name="Onlinemedia 4" descr="Video van Arend over gebruikservaringen met het internet.">
            <a:hlinkClick r:id="" action="ppaction://media"/>
            <a:extLst>
              <a:ext uri="{FF2B5EF4-FFF2-40B4-BE49-F238E27FC236}">
                <a16:creationId xmlns:a16="http://schemas.microsoft.com/office/drawing/2014/main" id="{9563282B-841D-0749-BA2D-621A1A10A558}"/>
              </a:ext>
            </a:extLst>
          </p:cNvPr>
          <p:cNvPicPr>
            <a:picLocks noRot="1" noChangeAspect="1"/>
          </p:cNvPicPr>
          <p:nvPr>
            <a:videoFile r:link="rId1"/>
          </p:nvPr>
        </p:nvPicPr>
        <p:blipFill>
          <a:blip r:embed="rId5"/>
          <a:stretch>
            <a:fillRect/>
          </a:stretch>
        </p:blipFill>
        <p:spPr>
          <a:xfrm>
            <a:off x="929840" y="1058755"/>
            <a:ext cx="9244674" cy="5223241"/>
          </a:xfrm>
          <a:prstGeom prst="rect">
            <a:avLst/>
          </a:prstGeom>
        </p:spPr>
      </p:pic>
    </p:spTree>
    <p:extLst>
      <p:ext uri="{BB962C8B-B14F-4D97-AF65-F5344CB8AC3E}">
        <p14:creationId xmlns:p14="http://schemas.microsoft.com/office/powerpoint/2010/main" val="1759465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4E98A9E-549F-46EA-9896-054D2E55321A}"/>
              </a:ext>
            </a:extLst>
          </p:cNvPr>
          <p:cNvSpPr>
            <a:spLocks noGrp="1"/>
          </p:cNvSpPr>
          <p:nvPr>
            <p:ph type="body" sz="quarter" idx="10"/>
          </p:nvPr>
        </p:nvSpPr>
        <p:spPr>
          <a:xfrm>
            <a:off x="723715" y="1306306"/>
            <a:ext cx="11246612" cy="4637294"/>
          </a:xfrm>
        </p:spPr>
        <p:txBody>
          <a:bodyPr>
            <a:normAutofit/>
          </a:bodyPr>
          <a:lstStyle/>
          <a:p>
            <a:r>
              <a:rPr lang="nl-NL" sz="2400" b="1">
                <a:latin typeface="Arial" panose="020B0604020202020204" pitchFamily="34" charset="0"/>
                <a:cs typeface="Arial" panose="020B0604020202020204" pitchFamily="34" charset="0"/>
              </a:rPr>
              <a:t>Waarneembaar</a:t>
            </a:r>
          </a:p>
          <a:p>
            <a:pPr lvl="1"/>
            <a:r>
              <a:rPr lang="nl-NL" sz="2400">
                <a:latin typeface="Arial" panose="020B0604020202020204" pitchFamily="34" charset="0"/>
                <a:cs typeface="Arial" panose="020B0604020202020204" pitchFamily="34" charset="0"/>
              </a:rPr>
              <a:t>Inhoud moet toegankelijk zijn voor iedereen, </a:t>
            </a:r>
          </a:p>
          <a:p>
            <a:pPr lvl="1"/>
            <a:r>
              <a:rPr lang="nl-NL" sz="2400">
                <a:latin typeface="Arial" panose="020B0604020202020204" pitchFamily="34" charset="0"/>
                <a:cs typeface="Arial" panose="020B0604020202020204" pitchFamily="34" charset="0"/>
              </a:rPr>
              <a:t>Bijvoorbeeld tekstalternatieven bij afbeeldingen</a:t>
            </a:r>
          </a:p>
          <a:p>
            <a:r>
              <a:rPr lang="nl-NL" sz="2400" b="1">
                <a:latin typeface="Arial" panose="020B0604020202020204" pitchFamily="34" charset="0"/>
                <a:cs typeface="Arial" panose="020B0604020202020204" pitchFamily="34" charset="0"/>
              </a:rPr>
              <a:t>Bedienbaar</a:t>
            </a:r>
          </a:p>
          <a:p>
            <a:pPr lvl="1"/>
            <a:r>
              <a:rPr lang="nl-NL" sz="2400">
                <a:latin typeface="Arial" panose="020B0604020202020204" pitchFamily="34" charset="0"/>
                <a:cs typeface="Arial" panose="020B0604020202020204" pitchFamily="34" charset="0"/>
              </a:rPr>
              <a:t>Bijvoorbeeld: bevat een inhoudsopgave</a:t>
            </a:r>
          </a:p>
          <a:p>
            <a:r>
              <a:rPr lang="nl-NL" sz="2400" b="1">
                <a:latin typeface="Arial" panose="020B0604020202020204" pitchFamily="34" charset="0"/>
                <a:cs typeface="Arial" panose="020B0604020202020204" pitchFamily="34" charset="0"/>
              </a:rPr>
              <a:t>Begrijpelijk</a:t>
            </a:r>
            <a:endParaRPr lang="nl-NL" sz="2400">
              <a:latin typeface="Arial" panose="020B0604020202020204" pitchFamily="34" charset="0"/>
              <a:cs typeface="Arial" panose="020B0604020202020204" pitchFamily="34" charset="0"/>
            </a:endParaRPr>
          </a:p>
          <a:p>
            <a:pPr lvl="1"/>
            <a:r>
              <a:rPr lang="nl-NL" sz="2400">
                <a:latin typeface="Arial" panose="020B0604020202020204" pitchFamily="34" charset="0"/>
                <a:cs typeface="Arial" panose="020B0604020202020204" pitchFamily="34" charset="0"/>
              </a:rPr>
              <a:t>Een logische leesvolgorde of hiërarchische structuur</a:t>
            </a:r>
          </a:p>
          <a:p>
            <a:r>
              <a:rPr lang="nl-NL" sz="2400" b="1">
                <a:latin typeface="Arial" panose="020B0604020202020204" pitchFamily="34" charset="0"/>
                <a:cs typeface="Arial" panose="020B0604020202020204" pitchFamily="34" charset="0"/>
              </a:rPr>
              <a:t>Robuust </a:t>
            </a:r>
            <a:r>
              <a:rPr lang="nl-NL" sz="2400">
                <a:latin typeface="Arial" panose="020B0604020202020204" pitchFamily="34" charset="0"/>
                <a:cs typeface="Arial" panose="020B0604020202020204" pitchFamily="34" charset="0"/>
              </a:rPr>
              <a:t>zijn en compatibel met hulptechnologie</a:t>
            </a:r>
          </a:p>
          <a:p>
            <a:pPr lvl="1"/>
            <a:r>
              <a:rPr lang="nl-NL" sz="2400">
                <a:latin typeface="Arial" panose="020B0604020202020204" pitchFamily="34" charset="0"/>
                <a:cs typeface="Arial" panose="020B0604020202020204" pitchFamily="34" charset="0"/>
              </a:rPr>
              <a:t>Vergrotingssoftware, braille leesregel, screenreader</a:t>
            </a:r>
          </a:p>
          <a:p>
            <a:r>
              <a:rPr lang="nl-NL" sz="2400" b="1">
                <a:latin typeface="Arial" panose="020B0604020202020204" pitchFamily="34" charset="0"/>
                <a:cs typeface="Arial" panose="020B0604020202020204" pitchFamily="34" charset="0"/>
              </a:rPr>
              <a:t>Toegankelijkheidskenmerken</a:t>
            </a:r>
          </a:p>
          <a:p>
            <a:pPr lvl="1"/>
            <a:r>
              <a:rPr lang="nl-NL" sz="2400">
                <a:latin typeface="Arial" panose="020B0604020202020204" pitchFamily="34" charset="0"/>
                <a:cs typeface="Arial" panose="020B0604020202020204" pitchFamily="34" charset="0"/>
              </a:rPr>
              <a:t>metadata</a:t>
            </a:r>
          </a:p>
        </p:txBody>
      </p:sp>
      <p:sp>
        <p:nvSpPr>
          <p:cNvPr id="3" name="Tijdelijke aanduiding voor tekst 2">
            <a:extLst>
              <a:ext uri="{FF2B5EF4-FFF2-40B4-BE49-F238E27FC236}">
                <a16:creationId xmlns:a16="http://schemas.microsoft.com/office/drawing/2014/main" id="{EB466409-B733-43C2-B5E8-41C7F374866F}"/>
              </a:ext>
            </a:extLst>
          </p:cNvPr>
          <p:cNvSpPr>
            <a:spLocks noGrp="1"/>
          </p:cNvSpPr>
          <p:nvPr>
            <p:ph type="body" sz="quarter" idx="11"/>
          </p:nvPr>
        </p:nvSpPr>
        <p:spPr/>
        <p:txBody>
          <a:bodyPr/>
          <a:lstStyle/>
          <a:p>
            <a:r>
              <a:rPr lang="nl-NL">
                <a:solidFill>
                  <a:schemeClr val="tx1"/>
                </a:solidFill>
                <a:latin typeface="Arial Black" panose="020B0A04020102020204" pitchFamily="34" charset="0"/>
              </a:rPr>
              <a:t>E-books: toegankelijk voor Arend?</a:t>
            </a:r>
          </a:p>
        </p:txBody>
      </p:sp>
      <p:pic>
        <p:nvPicPr>
          <p:cNvPr id="4" name="Afbeelding 3">
            <a:extLst>
              <a:ext uri="{FF2B5EF4-FFF2-40B4-BE49-F238E27FC236}">
                <a16:creationId xmlns:a16="http://schemas.microsoft.com/office/drawing/2014/main" id="{128C4902-3E55-E643-866C-42813E8B815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5575" y="151058"/>
            <a:ext cx="1996425" cy="1017562"/>
          </a:xfrm>
          <a:prstGeom prst="rect">
            <a:avLst/>
          </a:prstGeom>
        </p:spPr>
      </p:pic>
    </p:spTree>
    <p:extLst>
      <p:ext uri="{BB962C8B-B14F-4D97-AF65-F5344CB8AC3E}">
        <p14:creationId xmlns:p14="http://schemas.microsoft.com/office/powerpoint/2010/main" val="6762382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96C1551-EAA0-1F46-9632-601B0F2B3137}"/>
              </a:ext>
            </a:extLst>
          </p:cNvPr>
          <p:cNvSpPr>
            <a:spLocks noGrp="1"/>
          </p:cNvSpPr>
          <p:nvPr>
            <p:ph type="body" sz="quarter" idx="10"/>
          </p:nvPr>
        </p:nvSpPr>
        <p:spPr>
          <a:xfrm>
            <a:off x="723715" y="1306306"/>
            <a:ext cx="11246612" cy="4698254"/>
          </a:xfrm>
        </p:spPr>
        <p:txBody>
          <a:bodyPr>
            <a:normAutofit/>
          </a:bodyPr>
          <a:lstStyle/>
          <a:p>
            <a:endParaRPr lang="nl-NL" sz="2400">
              <a:latin typeface="Arial" panose="020B0604020202020204" pitchFamily="34" charset="0"/>
              <a:cs typeface="Arial" panose="020B0604020202020204" pitchFamily="34" charset="0"/>
            </a:endParaRPr>
          </a:p>
          <a:p>
            <a:r>
              <a:rPr lang="nl-NL" sz="2400" b="1">
                <a:latin typeface="Arial" panose="020B0604020202020204" pitchFamily="34" charset="0"/>
                <a:cs typeface="Arial" panose="020B0604020202020204" pitchFamily="34" charset="0"/>
              </a:rPr>
              <a:t>WCAG 2.1</a:t>
            </a:r>
          </a:p>
          <a:p>
            <a:pPr lvl="1"/>
            <a:r>
              <a:rPr lang="nl-NL" sz="2400">
                <a:latin typeface="Arial" panose="020B0604020202020204" pitchFamily="34" charset="0"/>
                <a:cs typeface="Arial" panose="020B0604020202020204" pitchFamily="34" charset="0"/>
              </a:rPr>
              <a:t>zie behandelde richtlijnen in voorgaande workshops en de workshop web </a:t>
            </a:r>
          </a:p>
          <a:p>
            <a:pPr lvl="1"/>
            <a:r>
              <a:rPr lang="nl-NL" sz="2400">
                <a:latin typeface="Arial" panose="020B0604020202020204" pitchFamily="34" charset="0"/>
                <a:cs typeface="Arial" panose="020B0604020202020204" pitchFamily="34" charset="0"/>
              </a:rPr>
              <a:t>EPUB en Web: overlap</a:t>
            </a:r>
          </a:p>
          <a:p>
            <a:endParaRPr lang="nl-NL" sz="2400">
              <a:latin typeface="Arial" panose="020B0604020202020204" pitchFamily="34" charset="0"/>
              <a:cs typeface="Arial" panose="020B0604020202020204" pitchFamily="34" charset="0"/>
            </a:endParaRPr>
          </a:p>
          <a:p>
            <a:r>
              <a:rPr lang="nl-NL" sz="2400" b="1">
                <a:latin typeface="Arial" panose="020B0604020202020204" pitchFamily="34" charset="0"/>
                <a:cs typeface="Arial" panose="020B0604020202020204" pitchFamily="34" charset="0"/>
              </a:rPr>
              <a:t>Specifiek voor EPUB 3 o.a.</a:t>
            </a:r>
          </a:p>
          <a:p>
            <a:pPr marL="914400" lvl="1" indent="-457200">
              <a:buFont typeface="+mj-lt"/>
              <a:buAutoNum type="arabicPeriod"/>
            </a:pPr>
            <a:r>
              <a:rPr lang="nl-NL" sz="2400">
                <a:latin typeface="Arial" panose="020B0604020202020204" pitchFamily="34" charset="0"/>
                <a:cs typeface="Arial" panose="020B0604020202020204" pitchFamily="34" charset="0"/>
              </a:rPr>
              <a:t>Structuur en navigatie, o.a. paginanummers, </a:t>
            </a:r>
            <a:r>
              <a:rPr lang="nl-NL" sz="2400" err="1">
                <a:latin typeface="Arial" panose="020B0604020202020204" pitchFamily="34" charset="0"/>
                <a:cs typeface="Arial" panose="020B0604020202020204" pitchFamily="34" charset="0"/>
              </a:rPr>
              <a:t>ToC</a:t>
            </a:r>
            <a:r>
              <a:rPr lang="nl-NL" sz="2400">
                <a:latin typeface="Arial" panose="020B0604020202020204" pitchFamily="34" charset="0"/>
                <a:cs typeface="Arial" panose="020B0604020202020204" pitchFamily="34" charset="0"/>
              </a:rPr>
              <a:t>, leesvolgorde</a:t>
            </a:r>
          </a:p>
          <a:p>
            <a:pPr marL="914400" lvl="1" indent="-457200">
              <a:buFont typeface="+mj-lt"/>
              <a:buAutoNum type="arabicPeriod"/>
            </a:pPr>
            <a:r>
              <a:rPr lang="nl-NL" sz="2400">
                <a:latin typeface="Arial" panose="020B0604020202020204" pitchFamily="34" charset="0"/>
                <a:cs typeface="Arial" panose="020B0604020202020204" pitchFamily="34" charset="0"/>
              </a:rPr>
              <a:t>Audio, o.a. TNS, taalmarkering media </a:t>
            </a:r>
            <a:r>
              <a:rPr lang="nl-NL" sz="2400" err="1">
                <a:latin typeface="Arial" panose="020B0604020202020204" pitchFamily="34" charset="0"/>
                <a:cs typeface="Arial" panose="020B0604020202020204" pitchFamily="34" charset="0"/>
              </a:rPr>
              <a:t>overlay</a:t>
            </a:r>
            <a:r>
              <a:rPr lang="nl-NL" sz="2400">
                <a:latin typeface="Arial" panose="020B0604020202020204" pitchFamily="34" charset="0"/>
                <a:cs typeface="Arial" panose="020B0604020202020204" pitchFamily="34" charset="0"/>
              </a:rPr>
              <a:t>, </a:t>
            </a:r>
          </a:p>
          <a:p>
            <a:pPr marL="914400" lvl="1" indent="-457200">
              <a:buFont typeface="+mj-lt"/>
              <a:buAutoNum type="arabicPeriod"/>
            </a:pPr>
            <a:r>
              <a:rPr lang="nl-NL" sz="2400">
                <a:latin typeface="Arial" panose="020B0604020202020204" pitchFamily="34" charset="0"/>
                <a:cs typeface="Arial" panose="020B0604020202020204" pitchFamily="34" charset="0"/>
              </a:rPr>
              <a:t>Weergave, o.a. contrast, </a:t>
            </a:r>
            <a:r>
              <a:rPr lang="nl-NL" sz="2400" err="1">
                <a:latin typeface="Arial" panose="020B0604020202020204" pitchFamily="34" charset="0"/>
                <a:cs typeface="Arial" panose="020B0604020202020204" pitchFamily="34" charset="0"/>
              </a:rPr>
              <a:t>fixed</a:t>
            </a:r>
            <a:r>
              <a:rPr lang="nl-NL" sz="2400">
                <a:latin typeface="Arial" panose="020B0604020202020204" pitchFamily="34" charset="0"/>
                <a:cs typeface="Arial" panose="020B0604020202020204" pitchFamily="34" charset="0"/>
              </a:rPr>
              <a:t> </a:t>
            </a:r>
            <a:r>
              <a:rPr lang="nl-NL" sz="2400" err="1">
                <a:latin typeface="Arial" panose="020B0604020202020204" pitchFamily="34" charset="0"/>
                <a:cs typeface="Arial" panose="020B0604020202020204" pitchFamily="34" charset="0"/>
              </a:rPr>
              <a:t>vs</a:t>
            </a:r>
            <a:r>
              <a:rPr lang="nl-NL" sz="2400">
                <a:latin typeface="Arial" panose="020B0604020202020204" pitchFamily="34" charset="0"/>
                <a:cs typeface="Arial" panose="020B0604020202020204" pitchFamily="34" charset="0"/>
              </a:rPr>
              <a:t> </a:t>
            </a:r>
            <a:r>
              <a:rPr lang="nl-NL" sz="2400" err="1">
                <a:latin typeface="Arial" panose="020B0604020202020204" pitchFamily="34" charset="0"/>
                <a:cs typeface="Arial" panose="020B0604020202020204" pitchFamily="34" charset="0"/>
              </a:rPr>
              <a:t>reflowable</a:t>
            </a:r>
            <a:r>
              <a:rPr lang="nl-NL" sz="2400">
                <a:latin typeface="Arial" panose="020B0604020202020204" pitchFamily="34" charset="0"/>
                <a:cs typeface="Arial" panose="020B0604020202020204" pitchFamily="34" charset="0"/>
              </a:rPr>
              <a:t>, aanpassen tekstweergave, contrast)</a:t>
            </a:r>
          </a:p>
          <a:p>
            <a:pPr lvl="1"/>
            <a:endParaRPr lang="nl-NL" sz="2400">
              <a:latin typeface="Arial" panose="020B0604020202020204" pitchFamily="34" charset="0"/>
              <a:cs typeface="Arial" panose="020B0604020202020204" pitchFamily="34" charset="0"/>
            </a:endParaRPr>
          </a:p>
          <a:p>
            <a:pPr lvl="1"/>
            <a:endParaRPr lang="nl-NL" sz="2400">
              <a:latin typeface="Arial" panose="020B0604020202020204" pitchFamily="34" charset="0"/>
              <a:cs typeface="Arial" panose="020B0604020202020204" pitchFamily="34" charset="0"/>
            </a:endParaRPr>
          </a:p>
          <a:p>
            <a:pPr lvl="1"/>
            <a:endParaRPr lang="nl-NL" sz="2400">
              <a:latin typeface="Arial" panose="020B0604020202020204" pitchFamily="34" charset="0"/>
              <a:cs typeface="Arial" panose="020B0604020202020204" pitchFamily="34" charset="0"/>
            </a:endParaRPr>
          </a:p>
          <a:p>
            <a:pPr lvl="1"/>
            <a:endParaRPr lang="nl-NL" sz="2400">
              <a:latin typeface="Arial" panose="020B0604020202020204" pitchFamily="34" charset="0"/>
              <a:cs typeface="Arial" panose="020B0604020202020204" pitchFamily="34" charset="0"/>
            </a:endParaRPr>
          </a:p>
          <a:p>
            <a:pPr marL="0" indent="0">
              <a:buNone/>
            </a:pPr>
            <a:endParaRPr lang="nl-NL" sz="2400">
              <a:latin typeface="Arial" panose="020B0604020202020204" pitchFamily="34" charset="0"/>
              <a:cs typeface="Arial" panose="020B0604020202020204" pitchFamily="34" charset="0"/>
            </a:endParaRPr>
          </a:p>
        </p:txBody>
      </p:sp>
      <p:sp>
        <p:nvSpPr>
          <p:cNvPr id="3" name="Tijdelijke aanduiding voor tekst 2">
            <a:extLst>
              <a:ext uri="{FF2B5EF4-FFF2-40B4-BE49-F238E27FC236}">
                <a16:creationId xmlns:a16="http://schemas.microsoft.com/office/drawing/2014/main" id="{01AD71DB-0CBE-0C42-B731-05FF8D57A597}"/>
              </a:ext>
            </a:extLst>
          </p:cNvPr>
          <p:cNvSpPr>
            <a:spLocks noGrp="1"/>
          </p:cNvSpPr>
          <p:nvPr>
            <p:ph type="body" sz="quarter" idx="11"/>
          </p:nvPr>
        </p:nvSpPr>
        <p:spPr>
          <a:xfrm>
            <a:off x="723715" y="630843"/>
            <a:ext cx="11246612" cy="551687"/>
          </a:xfrm>
        </p:spPr>
        <p:txBody>
          <a:bodyPr/>
          <a:lstStyle/>
          <a:p>
            <a:r>
              <a:rPr lang="nl-NL" sz="3200">
                <a:solidFill>
                  <a:schemeClr val="tx1"/>
                </a:solidFill>
                <a:latin typeface="Arial Black" panose="020B0A04020102020204" pitchFamily="34" charset="0"/>
                <a:cs typeface="Arial" panose="020B0604020202020204" pitchFamily="34" charset="0"/>
              </a:rPr>
              <a:t>Toegankelijkheid e-book</a:t>
            </a:r>
            <a:endParaRPr lang="nl-NL">
              <a:solidFill>
                <a:schemeClr val="tx1"/>
              </a:solidFill>
              <a:latin typeface="Arial Black" panose="020B0A04020102020204" pitchFamily="34" charset="0"/>
            </a:endParaRPr>
          </a:p>
        </p:txBody>
      </p:sp>
      <p:pic>
        <p:nvPicPr>
          <p:cNvPr id="4" name="Afbeelding 3">
            <a:extLst>
              <a:ext uri="{FF2B5EF4-FFF2-40B4-BE49-F238E27FC236}">
                <a16:creationId xmlns:a16="http://schemas.microsoft.com/office/drawing/2014/main" id="{D01F2D53-DB94-AC41-9F3B-FCBC5FAD7B1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Tree>
    <p:extLst>
      <p:ext uri="{BB962C8B-B14F-4D97-AF65-F5344CB8AC3E}">
        <p14:creationId xmlns:p14="http://schemas.microsoft.com/office/powerpoint/2010/main" val="1413477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ijdelijke aanduiding voor tekst 2"/>
          <p:cNvSpPr>
            <a:spLocks noGrp="1"/>
          </p:cNvSpPr>
          <p:nvPr>
            <p:ph type="title" idx="4294967295"/>
          </p:nvPr>
        </p:nvSpPr>
        <p:spPr>
          <a:xfrm>
            <a:off x="8104188" y="1784350"/>
            <a:ext cx="4087812" cy="2889250"/>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defRPr/>
            </a:pPr>
            <a:r>
              <a:rPr lang="en-US" sz="5400"/>
              <a:t>PRAKTIJK:</a:t>
            </a:r>
            <a:br>
              <a:rPr lang="en-US" sz="5400"/>
            </a:br>
            <a:r>
              <a:rPr lang="en-US" sz="5400"/>
              <a:t>navigeren</a:t>
            </a:r>
            <a:endParaRPr kumimoji="0" lang="en-US" sz="5400" b="1" i="0" u="none" strike="noStrike" cap="none" spc="0" normalizeH="0" baseline="0" noProof="0">
              <a:ln>
                <a:noFill/>
              </a:ln>
              <a:effectLst/>
              <a:uLnTx/>
              <a:uFillTx/>
            </a:endParaRPr>
          </a:p>
        </p:txBody>
      </p:sp>
      <p:pic>
        <p:nvPicPr>
          <p:cNvPr id="6" name="Afbeelding 5">
            <a:extLst>
              <a:ext uri="{FF2B5EF4-FFF2-40B4-BE49-F238E27FC236}">
                <a16:creationId xmlns:a16="http://schemas.microsoft.com/office/drawing/2014/main" id="{D65C6F2F-0B0C-40D1-A736-F1818E0BC773}"/>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8568" r="7648" b="-2"/>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Tree>
    <p:extLst>
      <p:ext uri="{BB962C8B-B14F-4D97-AF65-F5344CB8AC3E}">
        <p14:creationId xmlns:p14="http://schemas.microsoft.com/office/powerpoint/2010/main" val="80892020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a:xfrm>
            <a:off x="723715" y="1140032"/>
            <a:ext cx="11246612" cy="5407445"/>
          </a:xfrm>
        </p:spPr>
        <p:txBody>
          <a:bodyPr>
            <a:noAutofit/>
          </a:bodyPr>
          <a:lstStyle/>
          <a:p>
            <a:pPr marL="0" indent="0">
              <a:buNone/>
            </a:pPr>
            <a:endParaRPr lang="nl-NL" sz="2800">
              <a:latin typeface="Arial" panose="020B0604020202020204" pitchFamily="34" charset="0"/>
              <a:cs typeface="Arial" panose="020B0604020202020204" pitchFamily="34" charset="0"/>
            </a:endParaRPr>
          </a:p>
          <a:p>
            <a:pPr marL="0" indent="0">
              <a:buNone/>
            </a:pPr>
            <a:r>
              <a:rPr lang="nl-NL" sz="2800" b="1">
                <a:latin typeface="Arial" panose="020B0604020202020204" pitchFamily="34" charset="0"/>
                <a:cs typeface="Arial" panose="020B0604020202020204" pitchFamily="34" charset="0"/>
              </a:rPr>
              <a:t>Opdracht (5 min): navigatie</a:t>
            </a:r>
          </a:p>
          <a:p>
            <a:pPr marL="0" indent="0">
              <a:buNone/>
            </a:pPr>
            <a:endParaRPr lang="nl-NL" sz="2800">
              <a:latin typeface="Arial" panose="020B0604020202020204" pitchFamily="34" charset="0"/>
              <a:cs typeface="Arial" panose="020B0604020202020204" pitchFamily="34" charset="0"/>
            </a:endParaRPr>
          </a:p>
          <a:p>
            <a:pPr marL="0" indent="0">
              <a:buNone/>
            </a:pPr>
            <a:r>
              <a:rPr lang="nl-NL" sz="2800">
                <a:latin typeface="Arial" panose="020B0604020202020204" pitchFamily="34" charset="0"/>
                <a:cs typeface="Arial" panose="020B0604020202020204" pitchFamily="34" charset="0"/>
              </a:rPr>
              <a:t>Open EPUB </a:t>
            </a:r>
            <a:r>
              <a:rPr lang="nl-NL" sz="2800" u="sng">
                <a:latin typeface="Arial" panose="020B0604020202020204" pitchFamily="34" charset="0"/>
                <a:cs typeface="Arial" panose="020B0604020202020204" pitchFamily="34" charset="0"/>
                <a:hlinkClick r:id="rId3"/>
              </a:rPr>
              <a:t>Short-</a:t>
            </a:r>
            <a:r>
              <a:rPr lang="nl-NL" sz="2800" u="sng" err="1">
                <a:latin typeface="Arial" panose="020B0604020202020204" pitchFamily="34" charset="0"/>
                <a:cs typeface="Arial" panose="020B0604020202020204" pitchFamily="34" charset="0"/>
                <a:hlinkClick r:id="rId3"/>
              </a:rPr>
              <a:t>Stories</a:t>
            </a:r>
            <a:r>
              <a:rPr lang="nl-NL" sz="2800" u="sng">
                <a:latin typeface="Arial" panose="020B0604020202020204" pitchFamily="34" charset="0"/>
                <a:cs typeface="Arial" panose="020B0604020202020204" pitchFamily="34" charset="0"/>
                <a:hlinkClick r:id="rId3"/>
              </a:rPr>
              <a:t>-</a:t>
            </a:r>
            <a:r>
              <a:rPr lang="nl-NL" sz="2800" u="sng" err="1">
                <a:latin typeface="Arial" panose="020B0604020202020204" pitchFamily="34" charset="0"/>
                <a:cs typeface="Arial" panose="020B0604020202020204" pitchFamily="34" charset="0"/>
                <a:hlinkClick r:id="rId3"/>
              </a:rPr>
              <a:t>Sampler_falsy</a:t>
            </a:r>
            <a:r>
              <a:rPr lang="nl-NL" sz="2800">
                <a:latin typeface="Arial" panose="020B0604020202020204" pitchFamily="34" charset="0"/>
                <a:cs typeface="Arial" panose="020B0604020202020204" pitchFamily="34" charset="0"/>
                <a:hlinkClick r:id="rId3"/>
              </a:rPr>
              <a:t> </a:t>
            </a:r>
            <a:r>
              <a:rPr lang="nl-NL" sz="2800">
                <a:latin typeface="Arial" panose="020B0604020202020204" pitchFamily="34" charset="0"/>
                <a:cs typeface="Arial" panose="020B0604020202020204" pitchFamily="34" charset="0"/>
              </a:rPr>
              <a:t>met Thorium</a:t>
            </a:r>
          </a:p>
          <a:p>
            <a:pPr marL="514350" indent="-514350">
              <a:buFont typeface="+mj-lt"/>
              <a:buAutoNum type="arabicPeriod"/>
            </a:pPr>
            <a:r>
              <a:rPr lang="nl-NL" sz="2800">
                <a:latin typeface="Arial" panose="020B0604020202020204" pitchFamily="34" charset="0"/>
                <a:cs typeface="Arial" panose="020B0604020202020204" pitchFamily="34" charset="0"/>
              </a:rPr>
              <a:t>Navigeer naar hoofdstuk “The </a:t>
            </a:r>
            <a:r>
              <a:rPr lang="nl-NL" sz="2800" err="1">
                <a:latin typeface="Arial" panose="020B0604020202020204" pitchFamily="34" charset="0"/>
                <a:cs typeface="Arial" panose="020B0604020202020204" pitchFamily="34" charset="0"/>
              </a:rPr>
              <a:t>Rabbit</a:t>
            </a:r>
            <a:r>
              <a:rPr lang="nl-NL" sz="2800">
                <a:latin typeface="Arial" panose="020B0604020202020204" pitchFamily="34" charset="0"/>
                <a:cs typeface="Arial" panose="020B0604020202020204" pitchFamily="34" charset="0"/>
              </a:rPr>
              <a:t>”</a:t>
            </a:r>
          </a:p>
          <a:p>
            <a:pPr marL="514350" indent="-514350">
              <a:buFont typeface="+mj-lt"/>
              <a:buAutoNum type="arabicPeriod"/>
            </a:pPr>
            <a:r>
              <a:rPr lang="nl-NL" sz="2800">
                <a:latin typeface="Arial" panose="020B0604020202020204" pitchFamily="34" charset="0"/>
                <a:cs typeface="Arial" panose="020B0604020202020204" pitchFamily="34" charset="0"/>
              </a:rPr>
              <a:t>Navigeer naar pagina 5</a:t>
            </a:r>
          </a:p>
          <a:p>
            <a:pPr marL="514350" indent="-514350">
              <a:buFont typeface="+mj-lt"/>
              <a:buAutoNum type="arabicPeriod"/>
            </a:pPr>
            <a:r>
              <a:rPr lang="nl-NL" sz="2800">
                <a:latin typeface="Arial" panose="020B0604020202020204" pitchFamily="34" charset="0"/>
                <a:cs typeface="Arial" panose="020B0604020202020204" pitchFamily="34" charset="0"/>
              </a:rPr>
              <a:t>Beschrijf je bevindingen in de chat</a:t>
            </a:r>
          </a:p>
          <a:p>
            <a:pPr marL="0" indent="0">
              <a:buNone/>
            </a:pPr>
            <a:endParaRPr lang="nl-NL" sz="2800">
              <a:latin typeface="Arial" panose="020B0604020202020204" pitchFamily="34" charset="0"/>
              <a:cs typeface="Arial" panose="020B0604020202020204" pitchFamily="34" charset="0"/>
            </a:endParaRPr>
          </a:p>
        </p:txBody>
      </p:sp>
      <p:sp>
        <p:nvSpPr>
          <p:cNvPr id="3" name="Tijdelijke aanduiding voor tekst 2"/>
          <p:cNvSpPr>
            <a:spLocks noGrp="1"/>
          </p:cNvSpPr>
          <p:nvPr>
            <p:ph type="title" idx="4294967295"/>
          </p:nvPr>
        </p:nvSpPr>
        <p:spPr>
          <a:xfrm>
            <a:off x="946150" y="588963"/>
            <a:ext cx="11245850" cy="5508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4000" err="1">
                <a:latin typeface="Arial Black" panose="020B0A04020102020204" pitchFamily="34" charset="0"/>
                <a:cs typeface="Arial" panose="020B0604020202020204" pitchFamily="34" charset="0"/>
              </a:rPr>
              <a:t>Gebruikservaring</a:t>
            </a:r>
            <a:r>
              <a:rPr lang="en-US" sz="4000">
                <a:latin typeface="Arial Black" panose="020B0A04020102020204" pitchFamily="34" charset="0"/>
                <a:cs typeface="Arial" panose="020B0604020202020204" pitchFamily="34" charset="0"/>
              </a:rPr>
              <a:t> EPUB</a:t>
            </a:r>
            <a:br>
              <a:rPr lang="en-US" sz="4000">
                <a:latin typeface="Arial" panose="020B0604020202020204" pitchFamily="34" charset="0"/>
                <a:cs typeface="Arial" panose="020B0604020202020204" pitchFamily="34" charset="0"/>
              </a:rPr>
            </a:br>
            <a:endParaRPr kumimoji="0" lang="nl-NL" sz="4000" b="1" i="0" u="none" strike="noStrike" kern="1200" cap="none" spc="0" normalizeH="0" baseline="0" noProof="0">
              <a:ln>
                <a:noFill/>
              </a:ln>
              <a:solidFill>
                <a:schemeClr val="tx1"/>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40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95575" y="79975"/>
            <a:ext cx="1996425" cy="1017562"/>
          </a:xfrm>
          <a:prstGeom prst="rect">
            <a:avLst/>
          </a:prstGeom>
        </p:spPr>
      </p:pic>
    </p:spTree>
    <p:extLst>
      <p:ext uri="{BB962C8B-B14F-4D97-AF65-F5344CB8AC3E}">
        <p14:creationId xmlns:p14="http://schemas.microsoft.com/office/powerpoint/2010/main" val="10475541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a:xfrm>
            <a:off x="723715" y="1140032"/>
            <a:ext cx="11246612" cy="5407445"/>
          </a:xfrm>
        </p:spPr>
        <p:txBody>
          <a:bodyPr>
            <a:noAutofit/>
          </a:bodyPr>
          <a:lstStyle/>
          <a:p>
            <a:pPr marL="0" indent="0">
              <a:buNone/>
            </a:pPr>
            <a:endParaRPr lang="nl-NL" sz="2800">
              <a:latin typeface="Arial" panose="020B0604020202020204" pitchFamily="34" charset="0"/>
              <a:cs typeface="Arial" panose="020B0604020202020204" pitchFamily="34" charset="0"/>
            </a:endParaRPr>
          </a:p>
          <a:p>
            <a:pPr marL="0" indent="0">
              <a:buNone/>
            </a:pPr>
            <a:r>
              <a:rPr lang="nl-NL" sz="2800" b="1">
                <a:latin typeface="Arial" panose="020B0604020202020204" pitchFamily="34" charset="0"/>
                <a:cs typeface="Arial" panose="020B0604020202020204" pitchFamily="34" charset="0"/>
              </a:rPr>
              <a:t>Opdracht navigatie</a:t>
            </a:r>
          </a:p>
          <a:p>
            <a:pPr marL="0" indent="0">
              <a:buNone/>
            </a:pPr>
            <a:br>
              <a:rPr lang="nl-NL" sz="2800">
                <a:latin typeface="Arial" panose="020B0604020202020204" pitchFamily="34" charset="0"/>
                <a:cs typeface="Arial" panose="020B0604020202020204" pitchFamily="34" charset="0"/>
              </a:rPr>
            </a:br>
            <a:r>
              <a:rPr lang="nl-NL" sz="2800">
                <a:latin typeface="Arial" panose="020B0604020202020204" pitchFamily="34" charset="0"/>
                <a:cs typeface="Arial" panose="020B0604020202020204" pitchFamily="34" charset="0"/>
              </a:rPr>
              <a:t>De EPUB is niet toegankelijk omdat:</a:t>
            </a:r>
          </a:p>
          <a:p>
            <a:pPr marL="514350" indent="-514350">
              <a:buFont typeface="+mj-lt"/>
              <a:buAutoNum type="arabicPeriod"/>
            </a:pPr>
            <a:r>
              <a:rPr lang="nl-NL" sz="2800">
                <a:latin typeface="Arial" panose="020B0604020202020204" pitchFamily="34" charset="0"/>
                <a:cs typeface="Arial" panose="020B0604020202020204" pitchFamily="34" charset="0"/>
              </a:rPr>
              <a:t>Hoofdstuk “The </a:t>
            </a:r>
            <a:r>
              <a:rPr lang="nl-NL" sz="2800" err="1">
                <a:latin typeface="Arial" panose="020B0604020202020204" pitchFamily="34" charset="0"/>
                <a:cs typeface="Arial" panose="020B0604020202020204" pitchFamily="34" charset="0"/>
              </a:rPr>
              <a:t>Rabbit</a:t>
            </a:r>
            <a:r>
              <a:rPr lang="nl-NL" sz="2800">
                <a:latin typeface="Arial" panose="020B0604020202020204" pitchFamily="34" charset="0"/>
                <a:cs typeface="Arial" panose="020B0604020202020204" pitchFamily="34" charset="0"/>
              </a:rPr>
              <a:t>” mist in de inhoudsopgave</a:t>
            </a:r>
          </a:p>
          <a:p>
            <a:pPr marL="514350" indent="-514350">
              <a:buFont typeface="+mj-lt"/>
              <a:buAutoNum type="arabicPeriod"/>
            </a:pPr>
            <a:r>
              <a:rPr lang="nl-NL" sz="2800">
                <a:latin typeface="Arial" panose="020B0604020202020204" pitchFamily="34" charset="0"/>
                <a:cs typeface="Arial" panose="020B0604020202020204" pitchFamily="34" charset="0"/>
              </a:rPr>
              <a:t>Pagina 5 mist in de inhoudsopgave</a:t>
            </a:r>
          </a:p>
          <a:p>
            <a:pPr marL="0" indent="0">
              <a:buNone/>
            </a:pPr>
            <a:br>
              <a:rPr lang="nl-NL" sz="2800">
                <a:latin typeface="Arial" panose="020B0604020202020204" pitchFamily="34" charset="0"/>
                <a:cs typeface="Arial" panose="020B0604020202020204" pitchFamily="34" charset="0"/>
              </a:rPr>
            </a:br>
            <a:r>
              <a:rPr lang="nl-NL" sz="2800">
                <a:latin typeface="Arial" panose="020B0604020202020204" pitchFamily="34" charset="0"/>
                <a:cs typeface="Arial" panose="020B0604020202020204" pitchFamily="34" charset="0"/>
              </a:rPr>
              <a:t>Een EPUB-test zal hier fouten op geven.</a:t>
            </a:r>
          </a:p>
        </p:txBody>
      </p:sp>
      <p:sp>
        <p:nvSpPr>
          <p:cNvPr id="3" name="Tijdelijke aanduiding voor tekst 2"/>
          <p:cNvSpPr>
            <a:spLocks noGrp="1"/>
          </p:cNvSpPr>
          <p:nvPr>
            <p:ph type="title" idx="4294967295"/>
          </p:nvPr>
        </p:nvSpPr>
        <p:spPr>
          <a:xfrm>
            <a:off x="946150" y="588963"/>
            <a:ext cx="11245850" cy="5508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4000">
                <a:latin typeface="Arial Black" panose="020B0A04020102020204" pitchFamily="34" charset="0"/>
                <a:cs typeface="Arial" panose="020B0604020202020204" pitchFamily="34" charset="0"/>
              </a:rPr>
              <a:t>Wat </a:t>
            </a:r>
            <a:r>
              <a:rPr lang="en-US" sz="4000" err="1">
                <a:latin typeface="Arial Black" panose="020B0A04020102020204" pitchFamily="34" charset="0"/>
                <a:cs typeface="Arial" panose="020B0604020202020204" pitchFamily="34" charset="0"/>
              </a:rPr>
              <a:t>ging</a:t>
            </a:r>
            <a:r>
              <a:rPr lang="en-US" sz="4000">
                <a:latin typeface="Arial Black" panose="020B0A04020102020204" pitchFamily="34" charset="0"/>
                <a:cs typeface="Arial" panose="020B0604020202020204" pitchFamily="34" charset="0"/>
              </a:rPr>
              <a:t> er mis?</a:t>
            </a:r>
            <a:endParaRPr kumimoji="0" lang="nl-NL" sz="4000" b="1" i="0" u="none" strike="noStrike" kern="1200" cap="none" spc="0" normalizeH="0" baseline="0" noProof="0">
              <a:ln>
                <a:noFill/>
              </a:ln>
              <a:solidFill>
                <a:schemeClr val="tx1"/>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40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5575" y="79975"/>
            <a:ext cx="1996425" cy="1017562"/>
          </a:xfrm>
          <a:prstGeom prst="rect">
            <a:avLst/>
          </a:prstGeom>
        </p:spPr>
      </p:pic>
    </p:spTree>
    <p:extLst>
      <p:ext uri="{BB962C8B-B14F-4D97-AF65-F5344CB8AC3E}">
        <p14:creationId xmlns:p14="http://schemas.microsoft.com/office/powerpoint/2010/main" val="42737963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ijdelijke aanduiding voor tekst 2"/>
          <p:cNvSpPr>
            <a:spLocks noGrp="1"/>
          </p:cNvSpPr>
          <p:nvPr>
            <p:ph type="title" idx="4294967295"/>
          </p:nvPr>
        </p:nvSpPr>
        <p:spPr>
          <a:xfrm>
            <a:off x="8104188" y="1784350"/>
            <a:ext cx="4087812" cy="2889250"/>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defRPr/>
            </a:pPr>
            <a:r>
              <a:rPr lang="en-US" sz="5400"/>
              <a:t>PRAKTIJK:</a:t>
            </a:r>
            <a:br>
              <a:rPr lang="en-US" sz="5400"/>
            </a:br>
            <a:r>
              <a:rPr lang="en-US" sz="5400"/>
              <a:t>contrast</a:t>
            </a:r>
            <a:endParaRPr kumimoji="0" lang="en-US" sz="5400" b="1" i="0" u="none" strike="noStrike" cap="none" spc="0" normalizeH="0" baseline="0" noProof="0">
              <a:ln>
                <a:noFill/>
              </a:ln>
              <a:effectLst/>
              <a:uLnTx/>
              <a:uFillTx/>
            </a:endParaRPr>
          </a:p>
        </p:txBody>
      </p:sp>
      <p:pic>
        <p:nvPicPr>
          <p:cNvPr id="6" name="Afbeelding 5">
            <a:extLst>
              <a:ext uri="{FF2B5EF4-FFF2-40B4-BE49-F238E27FC236}">
                <a16:creationId xmlns:a16="http://schemas.microsoft.com/office/drawing/2014/main" id="{D65C6F2F-0B0C-40D1-A736-F1818E0BC773}"/>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8568" r="7648" b="-2"/>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Tree>
    <p:extLst>
      <p:ext uri="{BB962C8B-B14F-4D97-AF65-F5344CB8AC3E}">
        <p14:creationId xmlns:p14="http://schemas.microsoft.com/office/powerpoint/2010/main" val="278928157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a:xfrm>
            <a:off x="723715" y="1140032"/>
            <a:ext cx="11246612" cy="5407445"/>
          </a:xfrm>
        </p:spPr>
        <p:txBody>
          <a:bodyPr>
            <a:noAutofit/>
          </a:bodyPr>
          <a:lstStyle/>
          <a:p>
            <a:pPr marL="0" indent="0">
              <a:buNone/>
            </a:pPr>
            <a:endParaRPr lang="nl-NL" sz="2800">
              <a:latin typeface="Arial" panose="020B0604020202020204" pitchFamily="34" charset="0"/>
              <a:cs typeface="Arial" panose="020B0604020202020204" pitchFamily="34" charset="0"/>
            </a:endParaRPr>
          </a:p>
          <a:p>
            <a:pPr marL="0" indent="0">
              <a:buNone/>
            </a:pPr>
            <a:r>
              <a:rPr lang="nl-NL" sz="2800" b="1">
                <a:latin typeface="Arial" panose="020B0604020202020204" pitchFamily="34" charset="0"/>
                <a:cs typeface="Arial" panose="020B0604020202020204" pitchFamily="34" charset="0"/>
              </a:rPr>
              <a:t>Opdracht (2 min): contrast</a:t>
            </a:r>
          </a:p>
          <a:p>
            <a:pPr marL="0" indent="0">
              <a:buNone/>
            </a:pPr>
            <a:endParaRPr lang="nl-NL" sz="2800">
              <a:latin typeface="Arial" panose="020B0604020202020204" pitchFamily="34" charset="0"/>
              <a:cs typeface="Arial" panose="020B0604020202020204" pitchFamily="34" charset="0"/>
            </a:endParaRPr>
          </a:p>
          <a:p>
            <a:pPr marL="0" indent="0">
              <a:buNone/>
            </a:pPr>
            <a:r>
              <a:rPr lang="nl-NL" sz="2800">
                <a:latin typeface="Arial" panose="020B0604020202020204" pitchFamily="34" charset="0"/>
                <a:cs typeface="Arial" panose="020B0604020202020204" pitchFamily="34" charset="0"/>
              </a:rPr>
              <a:t>Open EPUB </a:t>
            </a:r>
            <a:r>
              <a:rPr lang="nl-NL" sz="2800" u="sng">
                <a:latin typeface="Arial" panose="020B0604020202020204" pitchFamily="34" charset="0"/>
                <a:cs typeface="Arial" panose="020B0604020202020204" pitchFamily="34" charset="0"/>
                <a:hlinkClick r:id="rId3"/>
              </a:rPr>
              <a:t>Short-Stories-Sampler_falsy</a:t>
            </a:r>
            <a:r>
              <a:rPr lang="nl-NL" sz="2800">
                <a:latin typeface="Arial" panose="020B0604020202020204" pitchFamily="34" charset="0"/>
                <a:cs typeface="Arial" panose="020B0604020202020204" pitchFamily="34" charset="0"/>
                <a:hlinkClick r:id="rId3"/>
              </a:rPr>
              <a:t> </a:t>
            </a:r>
            <a:r>
              <a:rPr lang="nl-NL" sz="2800">
                <a:latin typeface="Arial" panose="020B0604020202020204" pitchFamily="34" charset="0"/>
                <a:cs typeface="Arial" panose="020B0604020202020204" pitchFamily="34" charset="0"/>
              </a:rPr>
              <a:t>met Thorium</a:t>
            </a:r>
          </a:p>
          <a:p>
            <a:r>
              <a:rPr lang="nl-NL" sz="2800">
                <a:latin typeface="Arial" panose="020B0604020202020204" pitchFamily="34" charset="0"/>
                <a:cs typeface="Arial" panose="020B0604020202020204" pitchFamily="34" charset="0"/>
              </a:rPr>
              <a:t>Ga naar bladzijde 9 en lees een stukje</a:t>
            </a:r>
          </a:p>
          <a:p>
            <a:r>
              <a:rPr lang="nl-NL" sz="2800">
                <a:latin typeface="Arial" panose="020B0604020202020204" pitchFamily="34" charset="0"/>
                <a:cs typeface="Arial" panose="020B0604020202020204" pitchFamily="34" charset="0"/>
              </a:rPr>
              <a:t>Beschrijf je bevindingen in de chat</a:t>
            </a:r>
          </a:p>
          <a:p>
            <a:pPr marL="0" indent="0">
              <a:buNone/>
            </a:pPr>
            <a:endParaRPr lang="nl-NL" sz="2800">
              <a:latin typeface="Arial" panose="020B0604020202020204" pitchFamily="34" charset="0"/>
              <a:cs typeface="Arial" panose="020B0604020202020204" pitchFamily="34" charset="0"/>
            </a:endParaRPr>
          </a:p>
        </p:txBody>
      </p:sp>
      <p:sp>
        <p:nvSpPr>
          <p:cNvPr id="3" name="Tijdelijke aanduiding voor tekst 2"/>
          <p:cNvSpPr>
            <a:spLocks noGrp="1"/>
          </p:cNvSpPr>
          <p:nvPr>
            <p:ph type="title" idx="4294967295"/>
          </p:nvPr>
        </p:nvSpPr>
        <p:spPr>
          <a:xfrm>
            <a:off x="946150" y="588963"/>
            <a:ext cx="11245850" cy="5508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4000" err="1">
                <a:latin typeface="Arial Black" panose="020B0A04020102020204" pitchFamily="34" charset="0"/>
                <a:cs typeface="Arial" panose="020B0604020202020204" pitchFamily="34" charset="0"/>
              </a:rPr>
              <a:t>Gebruikservaring</a:t>
            </a:r>
            <a:r>
              <a:rPr lang="en-US" sz="4000">
                <a:latin typeface="Arial Black" panose="020B0A04020102020204" pitchFamily="34" charset="0"/>
                <a:cs typeface="Arial" panose="020B0604020202020204" pitchFamily="34" charset="0"/>
              </a:rPr>
              <a:t> EPUB</a:t>
            </a:r>
            <a:endParaRPr kumimoji="0" lang="nl-NL" sz="4000" b="1" i="0" u="none" strike="noStrike" kern="1200" cap="none" spc="0" normalizeH="0" baseline="0" noProof="0">
              <a:ln>
                <a:noFill/>
              </a:ln>
              <a:solidFill>
                <a:schemeClr val="tx1"/>
              </a:solidFill>
              <a:effectLst/>
              <a:uLnTx/>
              <a:uFillTx/>
              <a:latin typeface="Arial Black" panose="020B0A04020102020204" pitchFamily="34" charset="0"/>
              <a:ea typeface="+mn-ea"/>
              <a:cs typeface="+mn-cs"/>
            </a:endParaRPr>
          </a:p>
        </p:txBody>
      </p:sp>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95575" y="79975"/>
            <a:ext cx="1996425" cy="1017562"/>
          </a:xfrm>
          <a:prstGeom prst="rect">
            <a:avLst/>
          </a:prstGeom>
        </p:spPr>
      </p:pic>
    </p:spTree>
    <p:extLst>
      <p:ext uri="{BB962C8B-B14F-4D97-AF65-F5344CB8AC3E}">
        <p14:creationId xmlns:p14="http://schemas.microsoft.com/office/powerpoint/2010/main" val="37444988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EB466409-B733-43C2-B5E8-41C7F374866F}"/>
              </a:ext>
            </a:extLst>
          </p:cNvPr>
          <p:cNvSpPr>
            <a:spLocks noGrp="1"/>
          </p:cNvSpPr>
          <p:nvPr>
            <p:ph type="body" sz="quarter" idx="10"/>
          </p:nvPr>
        </p:nvSpPr>
        <p:spPr/>
        <p:txBody>
          <a:bodyPr/>
          <a:lstStyle/>
          <a:p>
            <a:r>
              <a:rPr lang="nl-NL"/>
              <a:t>Thorium gebruiken</a:t>
            </a:r>
          </a:p>
        </p:txBody>
      </p:sp>
      <p:pic>
        <p:nvPicPr>
          <p:cNvPr id="6" name="Afbeelding 5" descr="Screenshot van een pagina in Thorium met te weinig contrast.">
            <a:extLst>
              <a:ext uri="{FF2B5EF4-FFF2-40B4-BE49-F238E27FC236}">
                <a16:creationId xmlns:a16="http://schemas.microsoft.com/office/drawing/2014/main" id="{DDA38D3E-5194-0446-9BF8-9AB1789AF8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818" y="-223120"/>
            <a:ext cx="10092538" cy="7468933"/>
          </a:xfrm>
          <a:prstGeom prst="rect">
            <a:avLst/>
          </a:prstGeom>
        </p:spPr>
      </p:pic>
    </p:spTree>
    <p:extLst>
      <p:ext uri="{BB962C8B-B14F-4D97-AF65-F5344CB8AC3E}">
        <p14:creationId xmlns:p14="http://schemas.microsoft.com/office/powerpoint/2010/main" val="40651894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a:xfrm>
            <a:off x="723715" y="1140032"/>
            <a:ext cx="11246612" cy="5407445"/>
          </a:xfrm>
        </p:spPr>
        <p:txBody>
          <a:bodyPr>
            <a:noAutofit/>
          </a:bodyPr>
          <a:lstStyle/>
          <a:p>
            <a:pPr marL="0" indent="0">
              <a:buNone/>
            </a:pPr>
            <a:endParaRPr lang="nl-NL" sz="2800">
              <a:latin typeface="Arial" panose="020B0604020202020204" pitchFamily="34" charset="0"/>
              <a:cs typeface="Arial" panose="020B0604020202020204" pitchFamily="34" charset="0"/>
            </a:endParaRPr>
          </a:p>
          <a:p>
            <a:pPr marL="0" indent="0">
              <a:buNone/>
            </a:pPr>
            <a:r>
              <a:rPr lang="nl-NL" sz="2800" b="1">
                <a:latin typeface="Arial" panose="020B0604020202020204" pitchFamily="34" charset="0"/>
                <a:cs typeface="Arial" panose="020B0604020202020204" pitchFamily="34" charset="0"/>
              </a:rPr>
              <a:t>Opdracht contrast</a:t>
            </a:r>
          </a:p>
          <a:p>
            <a:pPr marL="0" indent="0">
              <a:buNone/>
            </a:pPr>
            <a:endParaRPr lang="nl-NL" sz="2800">
              <a:latin typeface="Arial" panose="020B0604020202020204" pitchFamily="34" charset="0"/>
              <a:cs typeface="Arial" panose="020B0604020202020204" pitchFamily="34" charset="0"/>
            </a:endParaRPr>
          </a:p>
          <a:p>
            <a:pPr marL="0" indent="0">
              <a:buNone/>
            </a:pPr>
            <a:r>
              <a:rPr lang="nl-NL" sz="2800">
                <a:latin typeface="Arial" panose="020B0604020202020204" pitchFamily="34" charset="0"/>
                <a:cs typeface="Arial" panose="020B0604020202020204" pitchFamily="34" charset="0"/>
              </a:rPr>
              <a:t>De EPUB is niet toegankelijk omdat:</a:t>
            </a:r>
          </a:p>
          <a:p>
            <a:r>
              <a:rPr lang="nl-NL" sz="2800">
                <a:latin typeface="Arial" panose="020B0604020202020204" pitchFamily="34" charset="0"/>
                <a:cs typeface="Arial" panose="020B0604020202020204" pitchFamily="34" charset="0"/>
              </a:rPr>
              <a:t>de tekst niet onderscheidbaar is vanwege de styling.</a:t>
            </a:r>
          </a:p>
          <a:p>
            <a:pPr marL="0" indent="0">
              <a:buNone/>
            </a:pPr>
            <a:endParaRPr lang="nl-NL" sz="2800">
              <a:latin typeface="Arial" panose="020B0604020202020204" pitchFamily="34" charset="0"/>
              <a:cs typeface="Arial" panose="020B0604020202020204" pitchFamily="34" charset="0"/>
            </a:endParaRPr>
          </a:p>
          <a:p>
            <a:pPr marL="0" indent="0">
              <a:buNone/>
            </a:pPr>
            <a:r>
              <a:rPr lang="nl-NL" sz="2800">
                <a:latin typeface="Arial" panose="020B0604020202020204" pitchFamily="34" charset="0"/>
                <a:cs typeface="Arial" panose="020B0604020202020204" pitchFamily="34" charset="0"/>
              </a:rPr>
              <a:t>Een </a:t>
            </a:r>
            <a:r>
              <a:rPr lang="nl-NL" sz="2800" err="1">
                <a:latin typeface="Arial" panose="020B0604020202020204" pitchFamily="34" charset="0"/>
                <a:cs typeface="Arial" panose="020B0604020202020204" pitchFamily="34" charset="0"/>
              </a:rPr>
              <a:t>toegankelijksheidstest</a:t>
            </a:r>
            <a:r>
              <a:rPr lang="nl-NL" sz="2800">
                <a:latin typeface="Arial" panose="020B0604020202020204" pitchFamily="34" charset="0"/>
                <a:cs typeface="Arial" panose="020B0604020202020204" pitchFamily="34" charset="0"/>
              </a:rPr>
              <a:t> zal hier fouten op geven.</a:t>
            </a:r>
          </a:p>
        </p:txBody>
      </p:sp>
      <p:sp>
        <p:nvSpPr>
          <p:cNvPr id="3" name="Tijdelijke aanduiding voor tekst 2"/>
          <p:cNvSpPr>
            <a:spLocks noGrp="1"/>
          </p:cNvSpPr>
          <p:nvPr>
            <p:ph type="title" idx="4294967295"/>
          </p:nvPr>
        </p:nvSpPr>
        <p:spPr>
          <a:xfrm>
            <a:off x="946150" y="588963"/>
            <a:ext cx="11245850" cy="5508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4000">
                <a:latin typeface="Arial Black" panose="020B0A04020102020204" pitchFamily="34" charset="0"/>
                <a:cs typeface="Arial" panose="020B0604020202020204" pitchFamily="34" charset="0"/>
              </a:rPr>
              <a:t>Wat </a:t>
            </a:r>
            <a:r>
              <a:rPr lang="en-US" sz="4000" err="1">
                <a:latin typeface="Arial Black" panose="020B0A04020102020204" pitchFamily="34" charset="0"/>
                <a:cs typeface="Arial" panose="020B0604020202020204" pitchFamily="34" charset="0"/>
              </a:rPr>
              <a:t>ging</a:t>
            </a:r>
            <a:r>
              <a:rPr lang="en-US" sz="4000">
                <a:latin typeface="Arial Black" panose="020B0A04020102020204" pitchFamily="34" charset="0"/>
                <a:cs typeface="Arial" panose="020B0604020202020204" pitchFamily="34" charset="0"/>
              </a:rPr>
              <a:t> er mis?</a:t>
            </a:r>
            <a:endParaRPr kumimoji="0" lang="nl-NL" sz="4000" b="1" i="0" u="none" strike="noStrike" kern="1200" cap="none" spc="0" normalizeH="0" baseline="0" noProof="0">
              <a:ln>
                <a:noFill/>
              </a:ln>
              <a:solidFill>
                <a:schemeClr val="tx1"/>
              </a:solidFill>
              <a:effectLst/>
              <a:uLnTx/>
              <a:uFillTx/>
              <a:latin typeface="Arial Black" panose="020B0A04020102020204" pitchFamily="34" charset="0"/>
              <a:ea typeface="+mn-ea"/>
              <a:cs typeface="+mn-cs"/>
            </a:endParaRPr>
          </a:p>
        </p:txBody>
      </p:sp>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5575" y="79975"/>
            <a:ext cx="1996425" cy="1017562"/>
          </a:xfrm>
          <a:prstGeom prst="rect">
            <a:avLst/>
          </a:prstGeom>
        </p:spPr>
      </p:pic>
    </p:spTree>
    <p:extLst>
      <p:ext uri="{BB962C8B-B14F-4D97-AF65-F5344CB8AC3E}">
        <p14:creationId xmlns:p14="http://schemas.microsoft.com/office/powerpoint/2010/main" val="13161890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 name="Rechte verbindingslijn 2">
            <a:extLst>
              <a:ext uri="{FF2B5EF4-FFF2-40B4-BE49-F238E27FC236}">
                <a16:creationId xmlns:a16="http://schemas.microsoft.com/office/drawing/2014/main" id="{43213535-1D7C-400E-BDB8-BB3B2C64EABF}"/>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765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37656D"/>
            </a:solidFill>
          </a:ln>
        </p:spPr>
        <p:style>
          <a:lnRef idx="1">
            <a:schemeClr val="accent1"/>
          </a:lnRef>
          <a:fillRef idx="0">
            <a:schemeClr val="accent1"/>
          </a:fillRef>
          <a:effectRef idx="0">
            <a:schemeClr val="accent1"/>
          </a:effectRef>
          <a:fontRef idx="minor">
            <a:schemeClr val="tx1"/>
          </a:fontRef>
        </p:style>
      </p:cxnSp>
      <p:sp>
        <p:nvSpPr>
          <p:cNvPr id="2" name="Tijdelijke aanduiding voor tekst 1" descr="vooraf">
            <a:extLst>
              <a:ext uri="{FF2B5EF4-FFF2-40B4-BE49-F238E27FC236}">
                <a16:creationId xmlns:a16="http://schemas.microsoft.com/office/drawing/2014/main" id="{7787A84B-9EC3-4CAC-AD0E-C0EC18CACD57}"/>
              </a:ext>
            </a:extLst>
          </p:cNvPr>
          <p:cNvSpPr>
            <a:spLocks noGrp="1"/>
          </p:cNvSpPr>
          <p:nvPr>
            <p:ph type="title" idx="4294967295"/>
          </p:nvPr>
        </p:nvSpPr>
        <p:spPr>
          <a:xfrm>
            <a:off x="1109980" y="4277356"/>
            <a:ext cx="9966960" cy="1560320"/>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marL="0" marR="0" lvl="0" indent="0" algn="ctr" fontAlgn="auto">
              <a:spcAft>
                <a:spcPts val="0"/>
              </a:spcAft>
              <a:buClrTx/>
              <a:buSzTx/>
              <a:tabLst/>
              <a:defRPr/>
            </a:pPr>
            <a:r>
              <a:rPr lang="en-US" sz="5800">
                <a:solidFill>
                  <a:srgbClr val="37656D"/>
                </a:solidFill>
                <a:latin typeface="Arial" panose="020B0604020202020204" pitchFamily="34" charset="0"/>
                <a:cs typeface="Arial" panose="020B0604020202020204" pitchFamily="34" charset="0"/>
              </a:rPr>
              <a:t>TPUB = ?</a:t>
            </a:r>
            <a:endParaRPr kumimoji="0" lang="en-US" sz="5800" b="0" i="0" u="none" strike="noStrike" cap="none" spc="0" normalizeH="0" baseline="0" noProof="0">
              <a:ln>
                <a:noFill/>
              </a:ln>
              <a:solidFill>
                <a:srgbClr val="37656D"/>
              </a:solidFill>
              <a:effectLst/>
              <a:uLnTx/>
              <a:uFillTx/>
              <a:latin typeface="Arial" panose="020B0604020202020204" pitchFamily="34" charset="0"/>
              <a:cs typeface="Arial" panose="020B0604020202020204" pitchFamily="34" charset="0"/>
            </a:endParaRPr>
          </a:p>
        </p:txBody>
      </p:sp>
      <p:pic>
        <p:nvPicPr>
          <p:cNvPr id="4" name="Afbeelding 3">
            <a:extLst>
              <a:ext uri="{FF2B5EF4-FFF2-40B4-BE49-F238E27FC236}">
                <a16:creationId xmlns:a16="http://schemas.microsoft.com/office/drawing/2014/main" id="{6BAA2EFD-C5E8-4B34-9B32-A1C440077576}"/>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5408" r="1" b="1"/>
          <a:stretch/>
        </p:blipFill>
        <p:spPr>
          <a:xfrm>
            <a:off x="243840" y="256540"/>
            <a:ext cx="11704320" cy="3764276"/>
          </a:xfrm>
          <a:prstGeom prst="rect">
            <a:avLst/>
          </a:prstGeom>
        </p:spPr>
      </p:pic>
    </p:spTree>
    <p:extLst>
      <p:ext uri="{BB962C8B-B14F-4D97-AF65-F5344CB8AC3E}">
        <p14:creationId xmlns:p14="http://schemas.microsoft.com/office/powerpoint/2010/main" val="3010640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ijdelijke aanduiding voor tekst 2"/>
          <p:cNvSpPr>
            <a:spLocks noGrp="1"/>
          </p:cNvSpPr>
          <p:nvPr>
            <p:ph type="title" idx="4294967295"/>
          </p:nvPr>
        </p:nvSpPr>
        <p:spPr>
          <a:xfrm>
            <a:off x="8104188" y="1784350"/>
            <a:ext cx="4087812" cy="2889250"/>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defRPr/>
            </a:pPr>
            <a:r>
              <a:rPr lang="en-US" sz="5400"/>
              <a:t>PRAKTIJK:</a:t>
            </a:r>
            <a:br>
              <a:rPr lang="en-US" sz="5400"/>
            </a:br>
            <a:r>
              <a:rPr lang="en-US" sz="5400"/>
              <a:t>audio </a:t>
            </a:r>
            <a:r>
              <a:rPr lang="en-US" sz="5400" err="1"/>
              <a:t>weergeven</a:t>
            </a:r>
            <a:endParaRPr kumimoji="0" lang="en-US" sz="5400" b="1" i="0" u="none" strike="noStrike" cap="none" spc="0" normalizeH="0" baseline="0" noProof="0">
              <a:ln>
                <a:noFill/>
              </a:ln>
              <a:effectLst/>
              <a:uLnTx/>
              <a:uFillTx/>
            </a:endParaRPr>
          </a:p>
        </p:txBody>
      </p:sp>
      <p:pic>
        <p:nvPicPr>
          <p:cNvPr id="6" name="Afbeelding 5">
            <a:extLst>
              <a:ext uri="{FF2B5EF4-FFF2-40B4-BE49-F238E27FC236}">
                <a16:creationId xmlns:a16="http://schemas.microsoft.com/office/drawing/2014/main" id="{D65C6F2F-0B0C-40D1-A736-F1818E0BC773}"/>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8568" r="7648" b="-2"/>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Tree>
    <p:extLst>
      <p:ext uri="{BB962C8B-B14F-4D97-AF65-F5344CB8AC3E}">
        <p14:creationId xmlns:p14="http://schemas.microsoft.com/office/powerpoint/2010/main" val="239118018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a:xfrm>
            <a:off x="723715" y="1140032"/>
            <a:ext cx="11246612" cy="5407445"/>
          </a:xfrm>
        </p:spPr>
        <p:txBody>
          <a:bodyPr>
            <a:noAutofit/>
          </a:bodyPr>
          <a:lstStyle/>
          <a:p>
            <a:pPr marL="0" indent="0">
              <a:buNone/>
            </a:pPr>
            <a:endParaRPr lang="nl-NL" sz="2800">
              <a:latin typeface="Arial" panose="020B0604020202020204" pitchFamily="34" charset="0"/>
              <a:cs typeface="Arial" panose="020B0604020202020204" pitchFamily="34" charset="0"/>
            </a:endParaRPr>
          </a:p>
          <a:p>
            <a:pPr marL="0" indent="0">
              <a:buNone/>
            </a:pPr>
            <a:r>
              <a:rPr lang="nl-NL" sz="2800" b="1">
                <a:latin typeface="Arial" panose="020B0604020202020204" pitchFamily="34" charset="0"/>
                <a:cs typeface="Arial" panose="020B0604020202020204" pitchFamily="34" charset="0"/>
              </a:rPr>
              <a:t>Demo talen</a:t>
            </a:r>
          </a:p>
          <a:p>
            <a:pPr marL="0" indent="0">
              <a:buNone/>
            </a:pPr>
            <a:endParaRPr lang="nl-NL" sz="2800">
              <a:latin typeface="Arial" panose="020B0604020202020204" pitchFamily="34" charset="0"/>
              <a:cs typeface="Arial" panose="020B0604020202020204" pitchFamily="34" charset="0"/>
            </a:endParaRPr>
          </a:p>
          <a:p>
            <a:pPr marL="0" indent="0">
              <a:buNone/>
            </a:pPr>
            <a:r>
              <a:rPr lang="nl-NL" sz="2800">
                <a:latin typeface="Arial" panose="020B0604020202020204" pitchFamily="34" charset="0"/>
                <a:cs typeface="Arial" panose="020B0604020202020204" pitchFamily="34" charset="0"/>
              </a:rPr>
              <a:t>Speel een stukje af van de introductie-sectie “Guy de Maupassant”</a:t>
            </a:r>
          </a:p>
          <a:p>
            <a:pPr marL="0" indent="0">
              <a:buNone/>
            </a:pPr>
            <a:endParaRPr lang="nl-NL" sz="2800">
              <a:latin typeface="Arial" panose="020B0604020202020204" pitchFamily="34" charset="0"/>
              <a:cs typeface="Arial" panose="020B0604020202020204" pitchFamily="34" charset="0"/>
            </a:endParaRPr>
          </a:p>
        </p:txBody>
      </p:sp>
      <p:sp>
        <p:nvSpPr>
          <p:cNvPr id="3" name="Tijdelijke aanduiding voor tekst 2"/>
          <p:cNvSpPr>
            <a:spLocks noGrp="1"/>
          </p:cNvSpPr>
          <p:nvPr>
            <p:ph type="title" idx="4294967295"/>
          </p:nvPr>
        </p:nvSpPr>
        <p:spPr>
          <a:xfrm>
            <a:off x="946150" y="588963"/>
            <a:ext cx="11245850" cy="5508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4000" err="1">
                <a:latin typeface="Arial Black" panose="020B0A04020102020204" pitchFamily="34" charset="0"/>
                <a:cs typeface="Arial" panose="020B0604020202020204" pitchFamily="34" charset="0"/>
              </a:rPr>
              <a:t>Gebruikservaring</a:t>
            </a:r>
            <a:r>
              <a:rPr lang="en-US" sz="4000">
                <a:latin typeface="Arial Black" panose="020B0A04020102020204" pitchFamily="34" charset="0"/>
                <a:cs typeface="Arial" panose="020B0604020202020204" pitchFamily="34" charset="0"/>
              </a:rPr>
              <a:t> EPUB</a:t>
            </a:r>
            <a:br>
              <a:rPr lang="en-US" sz="4000">
                <a:latin typeface="Arial" panose="020B0604020202020204" pitchFamily="34" charset="0"/>
                <a:cs typeface="Arial" panose="020B0604020202020204" pitchFamily="34" charset="0"/>
              </a:rPr>
            </a:br>
            <a:endParaRPr kumimoji="0" lang="nl-NL" sz="4000" b="1" i="0" u="none" strike="noStrike" kern="1200" cap="none" spc="0" normalizeH="0" baseline="0" noProof="0">
              <a:ln>
                <a:noFill/>
              </a:ln>
              <a:solidFill>
                <a:schemeClr val="tx1"/>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40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5575" y="79975"/>
            <a:ext cx="1996425" cy="1017562"/>
          </a:xfrm>
          <a:prstGeom prst="rect">
            <a:avLst/>
          </a:prstGeom>
        </p:spPr>
      </p:pic>
    </p:spTree>
    <p:extLst>
      <p:ext uri="{BB962C8B-B14F-4D97-AF65-F5344CB8AC3E}">
        <p14:creationId xmlns:p14="http://schemas.microsoft.com/office/powerpoint/2010/main" val="25510796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96C1551-EAA0-1F46-9632-601B0F2B3137}"/>
              </a:ext>
            </a:extLst>
          </p:cNvPr>
          <p:cNvSpPr>
            <a:spLocks noGrp="1"/>
          </p:cNvSpPr>
          <p:nvPr>
            <p:ph type="body" sz="quarter" idx="10"/>
          </p:nvPr>
        </p:nvSpPr>
        <p:spPr/>
        <p:txBody>
          <a:bodyPr>
            <a:normAutofit/>
          </a:bodyPr>
          <a:lstStyle/>
          <a:p>
            <a:pPr marL="0" indent="0">
              <a:buNone/>
            </a:pPr>
            <a:r>
              <a:rPr lang="nl-NL" sz="2400">
                <a:latin typeface="Arial" panose="020B0604020202020204" pitchFamily="34" charset="0"/>
                <a:cs typeface="Arial" panose="020B0604020202020204" pitchFamily="34" charset="0"/>
              </a:rPr>
              <a:t>Omgevingsvoorwaarden voor toegankelijkheid:</a:t>
            </a:r>
          </a:p>
          <a:p>
            <a:endParaRPr lang="nl-NL" sz="2400">
              <a:latin typeface="Arial" panose="020B0604020202020204" pitchFamily="34" charset="0"/>
              <a:cs typeface="Arial" panose="020B0604020202020204" pitchFamily="34" charset="0"/>
            </a:endParaRPr>
          </a:p>
          <a:p>
            <a:pPr marL="0" indent="0">
              <a:buNone/>
            </a:pPr>
            <a:r>
              <a:rPr lang="nl-NL" sz="2400">
                <a:latin typeface="Arial" panose="020B0604020202020204" pitchFamily="34" charset="0"/>
                <a:cs typeface="Arial" panose="020B0604020202020204" pitchFamily="34" charset="0"/>
              </a:rPr>
              <a:t>Toegankelijkheid van </a:t>
            </a:r>
          </a:p>
          <a:p>
            <a:r>
              <a:rPr lang="nl-NL" sz="2400">
                <a:latin typeface="Arial" panose="020B0604020202020204" pitchFamily="34" charset="0"/>
                <a:cs typeface="Arial" panose="020B0604020202020204" pitchFamily="34" charset="0"/>
              </a:rPr>
              <a:t>E-book</a:t>
            </a:r>
          </a:p>
          <a:p>
            <a:r>
              <a:rPr lang="nl-NL" sz="2400">
                <a:latin typeface="Arial" panose="020B0604020202020204" pitchFamily="34" charset="0"/>
                <a:cs typeface="Arial" panose="020B0604020202020204" pitchFamily="34" charset="0"/>
              </a:rPr>
              <a:t>Bijbehorende software voor afspelen: </a:t>
            </a:r>
            <a:r>
              <a:rPr lang="nl-NL" sz="2400" err="1">
                <a:latin typeface="Arial" panose="020B0604020202020204" pitchFamily="34" charset="0"/>
                <a:cs typeface="Arial" panose="020B0604020202020204" pitchFamily="34" charset="0"/>
              </a:rPr>
              <a:t>players</a:t>
            </a:r>
            <a:r>
              <a:rPr lang="nl-NL" sz="2400">
                <a:latin typeface="Arial" panose="020B0604020202020204" pitchFamily="34" charset="0"/>
                <a:cs typeface="Arial" panose="020B0604020202020204" pitchFamily="34" charset="0"/>
              </a:rPr>
              <a:t> &amp; apps</a:t>
            </a:r>
          </a:p>
          <a:p>
            <a:r>
              <a:rPr lang="nl-NL" sz="2400">
                <a:latin typeface="Arial" panose="020B0604020202020204" pitchFamily="34" charset="0"/>
                <a:cs typeface="Arial" panose="020B0604020202020204" pitchFamily="34" charset="0"/>
              </a:rPr>
              <a:t>Besturingssysteem</a:t>
            </a:r>
          </a:p>
          <a:p>
            <a:pPr marL="0" indent="0">
              <a:buNone/>
            </a:pPr>
            <a:endParaRPr lang="nl-NL" sz="2400">
              <a:latin typeface="Arial" panose="020B0604020202020204" pitchFamily="34" charset="0"/>
              <a:cs typeface="Arial" panose="020B0604020202020204" pitchFamily="34" charset="0"/>
            </a:endParaRPr>
          </a:p>
          <a:p>
            <a:pPr marL="0" indent="0">
              <a:buNone/>
            </a:pPr>
            <a:r>
              <a:rPr lang="nl-NL" sz="2400">
                <a:latin typeface="Arial" panose="020B0604020202020204" pitchFamily="34" charset="0"/>
                <a:cs typeface="Arial" panose="020B0604020202020204" pitchFamily="34" charset="0"/>
              </a:rPr>
              <a:t>Reader-test resultaten: </a:t>
            </a:r>
            <a:r>
              <a:rPr lang="nl-NL" sz="2400">
                <a:latin typeface="Arial" panose="020B0604020202020204" pitchFamily="34" charset="0"/>
                <a:cs typeface="Arial" panose="020B0604020202020204" pitchFamily="34" charset="0"/>
                <a:hlinkClick r:id="rId3"/>
              </a:rPr>
              <a:t>https://epubtest.org/results</a:t>
            </a:r>
            <a:endParaRPr lang="nl-NL" sz="2400">
              <a:latin typeface="Arial" panose="020B0604020202020204" pitchFamily="34" charset="0"/>
              <a:cs typeface="Arial" panose="020B0604020202020204" pitchFamily="34" charset="0"/>
            </a:endParaRPr>
          </a:p>
        </p:txBody>
      </p:sp>
      <p:sp>
        <p:nvSpPr>
          <p:cNvPr id="3" name="Tijdelijke aanduiding voor tekst 2">
            <a:extLst>
              <a:ext uri="{FF2B5EF4-FFF2-40B4-BE49-F238E27FC236}">
                <a16:creationId xmlns:a16="http://schemas.microsoft.com/office/drawing/2014/main" id="{01AD71DB-0CBE-0C42-B731-05FF8D57A597}"/>
              </a:ext>
            </a:extLst>
          </p:cNvPr>
          <p:cNvSpPr>
            <a:spLocks noGrp="1"/>
          </p:cNvSpPr>
          <p:nvPr>
            <p:ph type="body" sz="quarter" idx="11"/>
          </p:nvPr>
        </p:nvSpPr>
        <p:spPr/>
        <p:txBody>
          <a:bodyPr/>
          <a:lstStyle/>
          <a:p>
            <a:r>
              <a:rPr lang="nl-NL">
                <a:solidFill>
                  <a:schemeClr val="tx1"/>
                </a:solidFill>
                <a:latin typeface="Arial Black" panose="020B0A04020102020204" pitchFamily="34" charset="0"/>
              </a:rPr>
              <a:t>E-books: afspelen in </a:t>
            </a:r>
            <a:r>
              <a:rPr lang="nl-NL" err="1">
                <a:solidFill>
                  <a:schemeClr val="tx1"/>
                </a:solidFill>
                <a:latin typeface="Arial Black" panose="020B0A04020102020204" pitchFamily="34" charset="0"/>
              </a:rPr>
              <a:t>players</a:t>
            </a:r>
            <a:r>
              <a:rPr lang="nl-NL">
                <a:solidFill>
                  <a:schemeClr val="tx1"/>
                </a:solidFill>
                <a:latin typeface="Arial Black" panose="020B0A04020102020204" pitchFamily="34" charset="0"/>
              </a:rPr>
              <a:t> &amp; apps?</a:t>
            </a:r>
          </a:p>
        </p:txBody>
      </p:sp>
      <p:pic>
        <p:nvPicPr>
          <p:cNvPr id="4" name="Afbeelding 3">
            <a:extLst>
              <a:ext uri="{FF2B5EF4-FFF2-40B4-BE49-F238E27FC236}">
                <a16:creationId xmlns:a16="http://schemas.microsoft.com/office/drawing/2014/main" id="{D01F2D53-DB94-AC41-9F3B-FCBC5FAD7B1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Tree>
    <p:extLst>
      <p:ext uri="{BB962C8B-B14F-4D97-AF65-F5344CB8AC3E}">
        <p14:creationId xmlns:p14="http://schemas.microsoft.com/office/powerpoint/2010/main" val="37124769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96C1551-EAA0-1F46-9632-601B0F2B3137}"/>
              </a:ext>
            </a:extLst>
          </p:cNvPr>
          <p:cNvSpPr>
            <a:spLocks noGrp="1"/>
          </p:cNvSpPr>
          <p:nvPr>
            <p:ph type="body" sz="quarter" idx="10"/>
          </p:nvPr>
        </p:nvSpPr>
        <p:spPr>
          <a:xfrm>
            <a:off x="723715" y="1306306"/>
            <a:ext cx="11246612" cy="5411943"/>
          </a:xfrm>
        </p:spPr>
        <p:txBody>
          <a:bodyPr>
            <a:normAutofit/>
          </a:bodyPr>
          <a:lstStyle/>
          <a:p>
            <a:pPr>
              <a:lnSpc>
                <a:spcPct val="250000"/>
              </a:lnSpc>
            </a:pPr>
            <a:r>
              <a:rPr lang="nl-NL" sz="2400">
                <a:latin typeface="Arial" panose="020B0604020202020204" pitchFamily="34" charset="0"/>
                <a:cs typeface="Arial" panose="020B0604020202020204" pitchFamily="34" charset="0"/>
              </a:rPr>
              <a:t>Thorium</a:t>
            </a:r>
          </a:p>
          <a:p>
            <a:pPr>
              <a:lnSpc>
                <a:spcPct val="250000"/>
              </a:lnSpc>
            </a:pPr>
            <a:r>
              <a:rPr lang="nl-NL" sz="2400">
                <a:latin typeface="Arial" panose="020B0604020202020204" pitchFamily="34" charset="0"/>
                <a:cs typeface="Arial" panose="020B0604020202020204" pitchFamily="34" charset="0"/>
              </a:rPr>
              <a:t>Adobe Digital </a:t>
            </a:r>
            <a:r>
              <a:rPr lang="nl-NL" sz="2400" err="1">
                <a:latin typeface="Arial" panose="020B0604020202020204" pitchFamily="34" charset="0"/>
                <a:cs typeface="Arial" panose="020B0604020202020204" pitchFamily="34" charset="0"/>
              </a:rPr>
              <a:t>Editions</a:t>
            </a:r>
            <a:endParaRPr lang="nl-NL" sz="2400">
              <a:latin typeface="Arial" panose="020B0604020202020204" pitchFamily="34" charset="0"/>
              <a:cs typeface="Arial" panose="020B0604020202020204" pitchFamily="34" charset="0"/>
            </a:endParaRPr>
          </a:p>
          <a:p>
            <a:pPr>
              <a:lnSpc>
                <a:spcPct val="250000"/>
              </a:lnSpc>
            </a:pPr>
            <a:r>
              <a:rPr lang="nl-NL" sz="2400">
                <a:latin typeface="Arial" panose="020B0604020202020204" pitchFamily="34" charset="0"/>
                <a:cs typeface="Arial" panose="020B0604020202020204" pitchFamily="34" charset="0"/>
              </a:rPr>
              <a:t>Books (iOS)</a:t>
            </a:r>
          </a:p>
          <a:p>
            <a:pPr>
              <a:lnSpc>
                <a:spcPct val="250000"/>
              </a:lnSpc>
            </a:pPr>
            <a:r>
              <a:rPr lang="nl-NL" sz="2400" err="1">
                <a:latin typeface="Arial" panose="020B0604020202020204" pitchFamily="34" charset="0"/>
                <a:cs typeface="Arial" panose="020B0604020202020204" pitchFamily="34" charset="0"/>
              </a:rPr>
              <a:t>Kobo</a:t>
            </a:r>
            <a:r>
              <a:rPr lang="nl-NL" sz="2400">
                <a:latin typeface="Arial" panose="020B0604020202020204" pitchFamily="34" charset="0"/>
                <a:cs typeface="Arial" panose="020B0604020202020204" pitchFamily="34" charset="0"/>
              </a:rPr>
              <a:t> Reader</a:t>
            </a:r>
          </a:p>
          <a:p>
            <a:pPr>
              <a:lnSpc>
                <a:spcPct val="250000"/>
              </a:lnSpc>
            </a:pPr>
            <a:r>
              <a:rPr lang="nl-NL" sz="2400" err="1">
                <a:latin typeface="Arial" panose="020B0604020202020204" pitchFamily="34" charset="0"/>
                <a:cs typeface="Arial" panose="020B0604020202020204" pitchFamily="34" charset="0"/>
              </a:rPr>
              <a:t>Calibre</a:t>
            </a:r>
            <a:endParaRPr lang="nl-NL" sz="2400">
              <a:latin typeface="Arial" panose="020B0604020202020204" pitchFamily="34" charset="0"/>
              <a:cs typeface="Arial" panose="020B0604020202020204" pitchFamily="34" charset="0"/>
            </a:endParaRPr>
          </a:p>
          <a:p>
            <a:pPr marL="0" indent="0">
              <a:buNone/>
            </a:pPr>
            <a:endParaRPr lang="nl-NL" sz="2400">
              <a:latin typeface="Arial" panose="020B0604020202020204" pitchFamily="34" charset="0"/>
              <a:cs typeface="Arial" panose="020B0604020202020204" pitchFamily="34" charset="0"/>
            </a:endParaRPr>
          </a:p>
        </p:txBody>
      </p:sp>
      <p:sp>
        <p:nvSpPr>
          <p:cNvPr id="3" name="Tijdelijke aanduiding voor tekst 2">
            <a:extLst>
              <a:ext uri="{FF2B5EF4-FFF2-40B4-BE49-F238E27FC236}">
                <a16:creationId xmlns:a16="http://schemas.microsoft.com/office/drawing/2014/main" id="{01AD71DB-0CBE-0C42-B731-05FF8D57A597}"/>
              </a:ext>
            </a:extLst>
          </p:cNvPr>
          <p:cNvSpPr>
            <a:spLocks noGrp="1"/>
          </p:cNvSpPr>
          <p:nvPr>
            <p:ph type="body" sz="quarter" idx="11"/>
          </p:nvPr>
        </p:nvSpPr>
        <p:spPr/>
        <p:txBody>
          <a:bodyPr/>
          <a:lstStyle/>
          <a:p>
            <a:r>
              <a:rPr lang="nl-NL">
                <a:solidFill>
                  <a:schemeClr val="tx1"/>
                </a:solidFill>
                <a:latin typeface="Arial Black" panose="020B0A04020102020204" pitchFamily="34" charset="0"/>
              </a:rPr>
              <a:t>Voorbeelden </a:t>
            </a:r>
            <a:r>
              <a:rPr lang="nl-NL" err="1">
                <a:solidFill>
                  <a:schemeClr val="tx1"/>
                </a:solidFill>
                <a:latin typeface="Arial Black" panose="020B0A04020102020204" pitchFamily="34" charset="0"/>
              </a:rPr>
              <a:t>players</a:t>
            </a:r>
            <a:r>
              <a:rPr lang="nl-NL">
                <a:solidFill>
                  <a:schemeClr val="tx1"/>
                </a:solidFill>
                <a:latin typeface="Arial Black" panose="020B0A04020102020204" pitchFamily="34" charset="0"/>
              </a:rPr>
              <a:t> &amp; apps</a:t>
            </a:r>
          </a:p>
        </p:txBody>
      </p:sp>
      <p:pic>
        <p:nvPicPr>
          <p:cNvPr id="4" name="Afbeelding 3">
            <a:extLst>
              <a:ext uri="{FF2B5EF4-FFF2-40B4-BE49-F238E27FC236}">
                <a16:creationId xmlns:a16="http://schemas.microsoft.com/office/drawing/2014/main" id="{D01F2D53-DB94-AC41-9F3B-FCBC5FAD7B1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pic>
        <p:nvPicPr>
          <p:cNvPr id="6" name="Picture 5" descr="logo Calibre">
            <a:hlinkClick r:id="rId4" tooltip="Link naar de Calibre website"/>
            <a:extLst>
              <a:ext uri="{FF2B5EF4-FFF2-40B4-BE49-F238E27FC236}">
                <a16:creationId xmlns:a16="http://schemas.microsoft.com/office/drawing/2014/main" id="{C4E779AA-E7F6-5D47-97D2-70659D38B0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8132" y="5685536"/>
            <a:ext cx="2074328" cy="1032713"/>
          </a:xfrm>
          <a:prstGeom prst="rect">
            <a:avLst/>
          </a:prstGeom>
        </p:spPr>
      </p:pic>
      <p:pic>
        <p:nvPicPr>
          <p:cNvPr id="8" name="Picture 7" descr="icon Kobo bol.com">
            <a:hlinkClick r:id="rId6" tooltip="Link naar de Kobo reader app van Bol.com"/>
            <a:extLst>
              <a:ext uri="{FF2B5EF4-FFF2-40B4-BE49-F238E27FC236}">
                <a16:creationId xmlns:a16="http://schemas.microsoft.com/office/drawing/2014/main" id="{97CF3E60-A919-184B-A112-0383DF3C14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03715" y="4588405"/>
            <a:ext cx="870204" cy="864554"/>
          </a:xfrm>
          <a:prstGeom prst="rect">
            <a:avLst/>
          </a:prstGeom>
        </p:spPr>
      </p:pic>
      <p:pic>
        <p:nvPicPr>
          <p:cNvPr id="10" name="Picture 9" descr="icon Kobo rakuten">
            <a:hlinkClick r:id="rId8" tooltip="Link naar de Kobo reader app van Rakuten"/>
            <a:extLst>
              <a:ext uri="{FF2B5EF4-FFF2-40B4-BE49-F238E27FC236}">
                <a16:creationId xmlns:a16="http://schemas.microsoft.com/office/drawing/2014/main" id="{0040D0D8-C0E2-3D42-A6CC-75455F32E1B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67614" y="4552493"/>
            <a:ext cx="882510" cy="882510"/>
          </a:xfrm>
          <a:prstGeom prst="rect">
            <a:avLst/>
          </a:prstGeom>
        </p:spPr>
      </p:pic>
      <p:pic>
        <p:nvPicPr>
          <p:cNvPr id="12" name="Picture 11" descr="icon Apple Books">
            <a:hlinkClick r:id="rId10" tooltip="Link naar Books in de AppStore"/>
            <a:extLst>
              <a:ext uri="{FF2B5EF4-FFF2-40B4-BE49-F238E27FC236}">
                <a16:creationId xmlns:a16="http://schemas.microsoft.com/office/drawing/2014/main" id="{3AF75C09-EE5A-E243-9B6B-A09FF47D344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16825" y="3498725"/>
            <a:ext cx="862678" cy="882510"/>
          </a:xfrm>
          <a:prstGeom prst="rect">
            <a:avLst/>
          </a:prstGeom>
        </p:spPr>
      </p:pic>
      <p:pic>
        <p:nvPicPr>
          <p:cNvPr id="14" name="Picture 13" descr="icon Adobe Digital Editons&#10;">
            <a:hlinkClick r:id="rId12" tooltip="link naar de Adobe Digital Editions website"/>
            <a:extLst>
              <a:ext uri="{FF2B5EF4-FFF2-40B4-BE49-F238E27FC236}">
                <a16:creationId xmlns:a16="http://schemas.microsoft.com/office/drawing/2014/main" id="{E6A40148-E876-494C-BF3C-626574EDA19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329935" y="2463066"/>
            <a:ext cx="862678" cy="864554"/>
          </a:xfrm>
          <a:prstGeom prst="rect">
            <a:avLst/>
          </a:prstGeom>
        </p:spPr>
      </p:pic>
      <p:pic>
        <p:nvPicPr>
          <p:cNvPr id="1026" name="Picture 2" descr="icon Thorium app ">
            <a:hlinkClick r:id="rId14" tooltip="link naar de thorium website"/>
            <a:extLst>
              <a:ext uri="{FF2B5EF4-FFF2-40B4-BE49-F238E27FC236}">
                <a16:creationId xmlns:a16="http://schemas.microsoft.com/office/drawing/2014/main" id="{9A18069A-7AD7-7B40-8DBD-EE13244A97AA}"/>
              </a:ext>
              <a:ext uri="{C183D7F6-B498-43B3-948B-1728B52AA6E4}">
                <adec:decorative xmlns:adec="http://schemas.microsoft.com/office/drawing/2017/decorative" val="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329935" y="1411236"/>
            <a:ext cx="864554" cy="864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9796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01AD71DB-0CBE-0C42-B731-05FF8D57A597}"/>
              </a:ext>
            </a:extLst>
          </p:cNvPr>
          <p:cNvSpPr>
            <a:spLocks noGrp="1"/>
          </p:cNvSpPr>
          <p:nvPr>
            <p:ph type="body" sz="quarter" idx="11"/>
          </p:nvPr>
        </p:nvSpPr>
        <p:spPr/>
        <p:txBody>
          <a:bodyPr/>
          <a:lstStyle/>
          <a:p>
            <a:r>
              <a:rPr lang="nl-NL">
                <a:solidFill>
                  <a:schemeClr val="tx1"/>
                </a:solidFill>
                <a:latin typeface="Arial Black" panose="020B0A04020102020204" pitchFamily="34" charset="0"/>
              </a:rPr>
              <a:t>Technische afhankelijkheden</a:t>
            </a:r>
          </a:p>
        </p:txBody>
      </p:sp>
      <p:pic>
        <p:nvPicPr>
          <p:cNvPr id="4" name="Afbeelding 3">
            <a:extLst>
              <a:ext uri="{FF2B5EF4-FFF2-40B4-BE49-F238E27FC236}">
                <a16:creationId xmlns:a16="http://schemas.microsoft.com/office/drawing/2014/main" id="{D01F2D53-DB94-AC41-9F3B-FCBC5FAD7B1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pic>
        <p:nvPicPr>
          <p:cNvPr id="7" name="Picture 6" descr="Vendiagram om de afhankelijkheden van cloud, computer en gebruiker uit te kunnen leggen bij het gebruik van ebooks.">
            <a:extLst>
              <a:ext uri="{FF2B5EF4-FFF2-40B4-BE49-F238E27FC236}">
                <a16:creationId xmlns:a16="http://schemas.microsoft.com/office/drawing/2014/main" id="{AA9DD7AF-D6CE-9943-AE1D-3E5F0EACD6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6068" y="1321354"/>
            <a:ext cx="6144406" cy="5461694"/>
          </a:xfrm>
          <a:prstGeom prst="rect">
            <a:avLst/>
          </a:prstGeom>
        </p:spPr>
      </p:pic>
    </p:spTree>
    <p:extLst>
      <p:ext uri="{BB962C8B-B14F-4D97-AF65-F5344CB8AC3E}">
        <p14:creationId xmlns:p14="http://schemas.microsoft.com/office/powerpoint/2010/main" val="18243597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A1FE0C6D-A9A0-964E-83DA-E47786FF0890}"/>
              </a:ext>
            </a:extLst>
          </p:cNvPr>
          <p:cNvSpPr>
            <a:spLocks noGrp="1"/>
          </p:cNvSpPr>
          <p:nvPr>
            <p:ph type="body" sz="quarter" idx="11"/>
          </p:nvPr>
        </p:nvSpPr>
        <p:spPr/>
        <p:txBody>
          <a:bodyPr/>
          <a:lstStyle/>
          <a:p>
            <a:r>
              <a:rPr lang="nl-NL">
                <a:solidFill>
                  <a:schemeClr val="tx1"/>
                </a:solidFill>
                <a:latin typeface="Arial Black" panose="020B0A04020102020204" pitchFamily="34" charset="0"/>
              </a:rPr>
              <a:t>Voorbeeld: toegankelijkheidsfilters (1)</a:t>
            </a:r>
          </a:p>
        </p:txBody>
      </p:sp>
      <p:pic>
        <p:nvPicPr>
          <p:cNvPr id="11" name="Afbeelding 10">
            <a:extLst>
              <a:ext uri="{FF2B5EF4-FFF2-40B4-BE49-F238E27FC236}">
                <a16:creationId xmlns:a16="http://schemas.microsoft.com/office/drawing/2014/main" id="{19A6B88F-7680-5C46-BE0C-93DBEF996D8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5575" y="0"/>
            <a:ext cx="1996425" cy="1017562"/>
          </a:xfrm>
          <a:prstGeom prst="rect">
            <a:avLst/>
          </a:prstGeom>
        </p:spPr>
      </p:pic>
      <p:pic>
        <p:nvPicPr>
          <p:cNvPr id="13" name="Afbeelding 12" descr="Screenshot van bol.com met een aangepast toegankelijkheids filter bij het zoeken naar ebooks.">
            <a:extLst>
              <a:ext uri="{FF2B5EF4-FFF2-40B4-BE49-F238E27FC236}">
                <a16:creationId xmlns:a16="http://schemas.microsoft.com/office/drawing/2014/main" id="{CA810FFE-BB0F-1E46-921F-45DA40FBFC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0087" y="1339677"/>
            <a:ext cx="7612022" cy="5438348"/>
          </a:xfrm>
          <a:prstGeom prst="rect">
            <a:avLst/>
          </a:prstGeom>
        </p:spPr>
      </p:pic>
    </p:spTree>
    <p:extLst>
      <p:ext uri="{BB962C8B-B14F-4D97-AF65-F5344CB8AC3E}">
        <p14:creationId xmlns:p14="http://schemas.microsoft.com/office/powerpoint/2010/main" val="1019197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8746D14-1928-CB4A-8D7C-66623332BC1B}"/>
              </a:ext>
            </a:extLst>
          </p:cNvPr>
          <p:cNvSpPr>
            <a:spLocks noGrp="1"/>
          </p:cNvSpPr>
          <p:nvPr>
            <p:ph type="body" sz="quarter" idx="10"/>
          </p:nvPr>
        </p:nvSpPr>
        <p:spPr>
          <a:xfrm>
            <a:off x="10346479" y="3977768"/>
            <a:ext cx="1694615" cy="2741825"/>
          </a:xfrm>
        </p:spPr>
        <p:txBody>
          <a:bodyPr>
            <a:normAutofit/>
          </a:bodyPr>
          <a:lstStyle/>
          <a:p>
            <a:r>
              <a:rPr lang="en-US" u="none" strike="noStrike">
                <a:solidFill>
                  <a:srgbClr val="000000"/>
                </a:solidFill>
                <a:effectLst/>
                <a:latin typeface="Arial" panose="020B0604020202020204" pitchFamily="34" charset="0"/>
                <a:cs typeface="Arial" panose="020B0604020202020204" pitchFamily="34" charset="0"/>
                <a:hlinkClick r:id="rId3"/>
              </a:rPr>
              <a:t>NNELS</a:t>
            </a:r>
            <a:r>
              <a:rPr lang="en-US" u="none" strike="noStrike">
                <a:solidFill>
                  <a:srgbClr val="000000"/>
                </a:solidFill>
                <a:effectLst/>
                <a:hlinkClick r:id="rId3"/>
              </a:rPr>
              <a:t> (National Network for Equitable Library Service) catalogue</a:t>
            </a:r>
            <a:endParaRPr lang="nl-NL">
              <a:hlinkClick r:id="rId3"/>
            </a:endParaRPr>
          </a:p>
        </p:txBody>
      </p:sp>
      <p:sp>
        <p:nvSpPr>
          <p:cNvPr id="3" name="Tijdelijke aanduiding voor tekst 2">
            <a:extLst>
              <a:ext uri="{FF2B5EF4-FFF2-40B4-BE49-F238E27FC236}">
                <a16:creationId xmlns:a16="http://schemas.microsoft.com/office/drawing/2014/main" id="{A1FE0C6D-A9A0-964E-83DA-E47786FF0890}"/>
              </a:ext>
            </a:extLst>
          </p:cNvPr>
          <p:cNvSpPr>
            <a:spLocks noGrp="1"/>
          </p:cNvSpPr>
          <p:nvPr>
            <p:ph type="body" sz="quarter" idx="11"/>
          </p:nvPr>
        </p:nvSpPr>
        <p:spPr/>
        <p:txBody>
          <a:bodyPr/>
          <a:lstStyle/>
          <a:p>
            <a:r>
              <a:rPr lang="nl-NL">
                <a:solidFill>
                  <a:schemeClr val="tx1"/>
                </a:solidFill>
                <a:latin typeface="Arial Black" panose="020B0A04020102020204" pitchFamily="34" charset="0"/>
              </a:rPr>
              <a:t>Voorbeeld: toegankelijkheidsfilters (2)</a:t>
            </a:r>
          </a:p>
        </p:txBody>
      </p:sp>
      <p:pic>
        <p:nvPicPr>
          <p:cNvPr id="5" name="Afbeelding 4" descr="Screenshot van de website nnels.ca met toegankelijkheidsfilters voor het zoeken in de bibliotheek.">
            <a:extLst>
              <a:ext uri="{FF2B5EF4-FFF2-40B4-BE49-F238E27FC236}">
                <a16:creationId xmlns:a16="http://schemas.microsoft.com/office/drawing/2014/main" id="{3517975E-CEB7-554B-97BA-8476750D9C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852" y="1097537"/>
            <a:ext cx="9391723" cy="5760463"/>
          </a:xfrm>
          <a:prstGeom prst="rect">
            <a:avLst/>
          </a:prstGeom>
        </p:spPr>
      </p:pic>
      <p:pic>
        <p:nvPicPr>
          <p:cNvPr id="6" name="Afbeelding 5">
            <a:extLst>
              <a:ext uri="{FF2B5EF4-FFF2-40B4-BE49-F238E27FC236}">
                <a16:creationId xmlns:a16="http://schemas.microsoft.com/office/drawing/2014/main" id="{7D542488-2F1B-8F47-8D5B-E2BD6FEEBBD2}"/>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5575" y="79975"/>
            <a:ext cx="1996425" cy="1017562"/>
          </a:xfrm>
          <a:prstGeom prst="rect">
            <a:avLst/>
          </a:prstGeom>
        </p:spPr>
      </p:pic>
    </p:spTree>
    <p:extLst>
      <p:ext uri="{BB962C8B-B14F-4D97-AF65-F5344CB8AC3E}">
        <p14:creationId xmlns:p14="http://schemas.microsoft.com/office/powerpoint/2010/main" val="9430437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a:xfrm>
            <a:off x="4942369" y="2948284"/>
            <a:ext cx="7060945" cy="3785419"/>
          </a:xfrm>
        </p:spPr>
        <p:txBody>
          <a:bodyPr vert="horz" lIns="91440" tIns="45720" rIns="91440" bIns="45720" rtlCol="0">
            <a:normAutofit/>
          </a:bodyPr>
          <a:lstStyle/>
          <a:p>
            <a:pPr marL="0" indent="0">
              <a:buNone/>
            </a:pPr>
            <a:endParaRPr lang="nl-NL" sz="2800">
              <a:latin typeface="Arial" panose="020B0604020202020204" pitchFamily="34" charset="0"/>
              <a:cs typeface="Arial" panose="020B0604020202020204" pitchFamily="34" charset="0"/>
            </a:endParaRPr>
          </a:p>
          <a:p>
            <a:pPr marL="0" indent="0">
              <a:buNone/>
            </a:pPr>
            <a:r>
              <a:rPr lang="nl-NL" sz="2800">
                <a:latin typeface="Arial" panose="020B0604020202020204" pitchFamily="34" charset="0"/>
                <a:cs typeface="Arial" panose="020B0604020202020204" pitchFamily="34" charset="0"/>
              </a:rPr>
              <a:t>Voor meer informatie over wetgeving: </a:t>
            </a:r>
            <a:r>
              <a:rPr lang="nl-NL" sz="2800">
                <a:latin typeface="Arial" panose="020B0604020202020204" pitchFamily="34" charset="0"/>
                <a:cs typeface="Arial" panose="020B0604020202020204" pitchFamily="34" charset="0"/>
                <a:hlinkClick r:id="rId3"/>
              </a:rPr>
              <a:t>workshop 1: bewustwording</a:t>
            </a:r>
            <a:r>
              <a:rPr lang="nl-NL" sz="2800">
                <a:latin typeface="Arial" panose="020B0604020202020204" pitchFamily="34" charset="0"/>
                <a:cs typeface="Arial" panose="020B0604020202020204" pitchFamily="34" charset="0"/>
              </a:rPr>
              <a:t>, o.a.</a:t>
            </a:r>
          </a:p>
          <a:p>
            <a:r>
              <a:rPr lang="nl-NL" sz="2800">
                <a:latin typeface="Arial" panose="020B0604020202020204" pitchFamily="34" charset="0"/>
                <a:cs typeface="Arial" panose="020B0604020202020204" pitchFamily="34" charset="0"/>
              </a:rPr>
              <a:t>Europese toegankelijkheidsacte</a:t>
            </a:r>
          </a:p>
          <a:p>
            <a:r>
              <a:rPr lang="nl-NL" sz="2800">
                <a:latin typeface="Arial" panose="020B0604020202020204" pitchFamily="34" charset="0"/>
                <a:cs typeface="Arial" panose="020B0604020202020204" pitchFamily="34" charset="0"/>
              </a:rPr>
              <a:t>Wet gelijke behandeling</a:t>
            </a:r>
          </a:p>
          <a:p>
            <a:r>
              <a:rPr lang="nl-NL" sz="2800">
                <a:latin typeface="Arial" panose="020B0604020202020204" pitchFamily="34" charset="0"/>
                <a:cs typeface="Arial" panose="020B0604020202020204" pitchFamily="34" charset="0"/>
              </a:rPr>
              <a:t>Verdrag van Marrakesh (copyright)</a:t>
            </a:r>
          </a:p>
        </p:txBody>
      </p:sp>
      <p:sp>
        <p:nvSpPr>
          <p:cNvPr id="3" name="Tijdelijke aanduiding voor tekst 2"/>
          <p:cNvSpPr>
            <a:spLocks noGrp="1"/>
          </p:cNvSpPr>
          <p:nvPr>
            <p:ph type="title" idx="4294967295"/>
          </p:nvPr>
        </p:nvSpPr>
        <p:spPr>
          <a:xfrm>
            <a:off x="5065817" y="715806"/>
            <a:ext cx="6586537" cy="2127250"/>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fontScale="90000"/>
          </a:bodyPr>
          <a:lstStyle/>
          <a:p>
            <a:pPr marL="0" marR="0" lvl="0" indent="0" fontAlgn="auto">
              <a:spcAft>
                <a:spcPts val="0"/>
              </a:spcAft>
              <a:buClrTx/>
              <a:buSzTx/>
              <a:tabLst/>
              <a:defRPr/>
            </a:pPr>
            <a:endParaRPr kumimoji="0" lang="en-US" b="1" i="0" u="none" strike="noStrike" cap="none" spc="0" normalizeH="0" baseline="0" noProof="0">
              <a:ln>
                <a:noFill/>
              </a:ln>
              <a:effectLst/>
              <a:uLnTx/>
              <a:uFillTx/>
            </a:endParaRPr>
          </a:p>
          <a:p>
            <a:pPr marL="0" marR="0" lvl="0" indent="0" fontAlgn="auto">
              <a:spcAft>
                <a:spcPts val="0"/>
              </a:spcAft>
              <a:buClrTx/>
              <a:buSzTx/>
              <a:tabLst/>
              <a:defRPr/>
            </a:pPr>
            <a:endParaRPr kumimoji="0" lang="en-US" b="1" i="0" u="none" strike="noStrike" cap="none" spc="0" normalizeH="0" baseline="0" noProof="0">
              <a:ln>
                <a:noFill/>
              </a:ln>
              <a:effectLst/>
              <a:uLnTx/>
              <a:uFillTx/>
            </a:endParaRPr>
          </a:p>
          <a:p>
            <a:pPr marL="0" marR="0" lvl="0" indent="0" fontAlgn="auto">
              <a:spcAft>
                <a:spcPts val="0"/>
              </a:spcAft>
              <a:buClrTx/>
              <a:buSzTx/>
              <a:tabLst/>
              <a:defRPr/>
            </a:pPr>
            <a:endParaRPr kumimoji="0" lang="en-US" b="1" i="0" u="none" strike="noStrike" cap="none" spc="0" normalizeH="0" baseline="0" noProof="0">
              <a:ln>
                <a:noFill/>
              </a:ln>
              <a:effectLst/>
              <a:uLnTx/>
              <a:uFillTx/>
            </a:endParaRPr>
          </a:p>
          <a:p>
            <a:pPr>
              <a:defRPr/>
            </a:pPr>
            <a:r>
              <a:rPr lang="nl-NL" sz="4400">
                <a:latin typeface="Arial Black" panose="020B0A04020102020204" pitchFamily="34" charset="0"/>
                <a:cs typeface="Arial" panose="020B0604020202020204" pitchFamily="34" charset="0"/>
              </a:rPr>
              <a:t>Theorie: Europese toegankelijkheidsacte en e-books</a:t>
            </a:r>
            <a:endParaRPr kumimoji="0" lang="nl-NL" b="1" i="0" u="none" strike="noStrike" cap="none" spc="0" normalizeH="0" baseline="0">
              <a:ln>
                <a:noFill/>
              </a:ln>
              <a:effectLst/>
              <a:uLnTx/>
              <a:uFillTx/>
              <a:latin typeface="Arial Black" panose="020B0A04020102020204" pitchFamily="34" charset="0"/>
              <a:cs typeface="Arial" panose="020B0604020202020204" pitchFamily="34" charset="0"/>
            </a:endParaRPr>
          </a:p>
        </p:txBody>
      </p:sp>
      <p:pic>
        <p:nvPicPr>
          <p:cNvPr id="6" name="Afbeelding 5">
            <a:extLst>
              <a:ext uri="{FF2B5EF4-FFF2-40B4-BE49-F238E27FC236}">
                <a16:creationId xmlns:a16="http://schemas.microsoft.com/office/drawing/2014/main" id="{7FE9FEDA-7553-4761-BA24-14184B85CCCF}"/>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24576" r="30305" b="-1"/>
          <a:stretch/>
        </p:blipFill>
        <p:spPr>
          <a:xfrm>
            <a:off x="20" y="10"/>
            <a:ext cx="4635571" cy="6857990"/>
          </a:xfrm>
          <a:prstGeom prst="rect">
            <a:avLst/>
          </a:prstGeom>
          <a:effectLst/>
        </p:spPr>
      </p:pic>
      <p:pic>
        <p:nvPicPr>
          <p:cNvPr id="4" name="Afbeelding 3">
            <a:extLst>
              <a:ext uri="{FF2B5EF4-FFF2-40B4-BE49-F238E27FC236}">
                <a16:creationId xmlns:a16="http://schemas.microsoft.com/office/drawing/2014/main" id="{7271E35F-5E1B-44FC-AEC4-0625B58E3DF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Tree>
    <p:extLst>
      <p:ext uri="{BB962C8B-B14F-4D97-AF65-F5344CB8AC3E}">
        <p14:creationId xmlns:p14="http://schemas.microsoft.com/office/powerpoint/2010/main" val="29775323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a:xfrm>
            <a:off x="723715" y="1306306"/>
            <a:ext cx="11246612" cy="4794243"/>
          </a:xfrm>
        </p:spPr>
        <p:txBody>
          <a:bodyPr>
            <a:noAutofit/>
          </a:bodyPr>
          <a:lstStyle/>
          <a:p>
            <a:pPr marL="0" indent="0">
              <a:buNone/>
            </a:pPr>
            <a:endParaRPr lang="nl-NL" sz="2800" b="1">
              <a:latin typeface="Arial" panose="020B0604020202020204" pitchFamily="34" charset="0"/>
              <a:cs typeface="Arial" panose="020B0604020202020204" pitchFamily="34" charset="0"/>
            </a:endParaRPr>
          </a:p>
          <a:p>
            <a:pPr marL="0" indent="0">
              <a:buNone/>
            </a:pPr>
            <a:r>
              <a:rPr lang="nl-NL" sz="2800" b="1">
                <a:latin typeface="Arial" panose="020B0604020202020204" pitchFamily="34" charset="0"/>
                <a:cs typeface="Arial" panose="020B0604020202020204" pitchFamily="34" charset="0"/>
              </a:rPr>
              <a:t>richtlijn 2019/882 </a:t>
            </a:r>
            <a:r>
              <a:rPr lang="nl-NL" sz="2800">
                <a:latin typeface="Arial" panose="020B0604020202020204" pitchFamily="34" charset="0"/>
                <a:cs typeface="Arial" panose="020B0604020202020204" pitchFamily="34" charset="0"/>
              </a:rPr>
              <a:t>(17 april 2019)</a:t>
            </a:r>
          </a:p>
          <a:p>
            <a:r>
              <a:rPr lang="nl-NL" sz="2800">
                <a:latin typeface="Arial" panose="020B0604020202020204" pitchFamily="34" charset="0"/>
                <a:cs typeface="Arial" panose="020B0604020202020204" pitchFamily="34" charset="0"/>
              </a:rPr>
              <a:t>betreft toegankelijke producten en diensten</a:t>
            </a:r>
          </a:p>
          <a:p>
            <a:r>
              <a:rPr lang="nl-NL" sz="2800">
                <a:latin typeface="Arial" panose="020B0604020202020204" pitchFamily="34" charset="0"/>
                <a:cs typeface="Arial" panose="020B0604020202020204" pitchFamily="34" charset="0"/>
              </a:rPr>
              <a:t>ook wel: ‘Europese Toegankelijkheidsakte’ </a:t>
            </a:r>
          </a:p>
          <a:p>
            <a:r>
              <a:rPr lang="nl-NL" sz="2800">
                <a:latin typeface="Arial" panose="020B0604020202020204" pitchFamily="34" charset="0"/>
                <a:cs typeface="Arial" panose="020B0604020202020204" pitchFamily="34" charset="0"/>
              </a:rPr>
              <a:t>of: ‘European Accessibility Act’ (EAA)</a:t>
            </a:r>
          </a:p>
          <a:p>
            <a:pPr lvl="1"/>
            <a:endParaRPr lang="nl-NL" sz="2800">
              <a:latin typeface="Arial" panose="020B0604020202020204" pitchFamily="34" charset="0"/>
              <a:cs typeface="Arial" panose="020B0604020202020204" pitchFamily="34" charset="0"/>
            </a:endParaRPr>
          </a:p>
          <a:p>
            <a:pPr marL="0" indent="0">
              <a:buNone/>
            </a:pPr>
            <a:r>
              <a:rPr lang="nl-NL" sz="2800">
                <a:latin typeface="Arial" panose="020B0604020202020204" pitchFamily="34" charset="0"/>
                <a:cs typeface="Arial" panose="020B0604020202020204" pitchFamily="34" charset="0"/>
              </a:rPr>
              <a:t>verplicht lidstaten tot eigen wetgeving. </a:t>
            </a:r>
          </a:p>
          <a:p>
            <a:r>
              <a:rPr lang="nl-NL" sz="2800">
                <a:latin typeface="Arial" panose="020B0604020202020204" pitchFamily="34" charset="0"/>
                <a:cs typeface="Arial" panose="020B0604020202020204" pitchFamily="34" charset="0"/>
              </a:rPr>
              <a:t>28-6-2022: wetgeving in Nederland</a:t>
            </a:r>
          </a:p>
          <a:p>
            <a:r>
              <a:rPr lang="nl-NL" sz="2800">
                <a:latin typeface="Arial" panose="020B0604020202020204" pitchFamily="34" charset="0"/>
                <a:cs typeface="Arial" panose="020B0604020202020204" pitchFamily="34" charset="0"/>
              </a:rPr>
              <a:t>28-6-2025: intrede wetgeving in Nederland</a:t>
            </a:r>
          </a:p>
          <a:p>
            <a:pPr marL="0" indent="0">
              <a:buNone/>
            </a:pPr>
            <a:endParaRPr lang="nl-NL" sz="2800"/>
          </a:p>
          <a:p>
            <a:endParaRPr lang="nl-NL" sz="2800"/>
          </a:p>
        </p:txBody>
      </p:sp>
      <p:sp>
        <p:nvSpPr>
          <p:cNvPr id="3" name="Tijdelijke aanduiding voor tekst 2"/>
          <p:cNvSpPr>
            <a:spLocks noGrp="1"/>
          </p:cNvSpPr>
          <p:nvPr>
            <p:ph type="title" idx="4294967295"/>
          </p:nvPr>
        </p:nvSpPr>
        <p:spPr>
          <a:xfrm>
            <a:off x="946150" y="588963"/>
            <a:ext cx="11245850" cy="5508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spcBef>
                <a:spcPts val="1000"/>
              </a:spcBef>
              <a:defRPr/>
            </a:pPr>
            <a:r>
              <a:rPr lang="nl-NL" sz="4000">
                <a:latin typeface="Arial Black" panose="020B0A04020102020204" pitchFamily="34" charset="0"/>
                <a:cs typeface="Arial" panose="020B0604020202020204" pitchFamily="34" charset="0"/>
              </a:rPr>
              <a:t>Europese Toegankelijkheidsakte</a:t>
            </a:r>
            <a:endParaRPr kumimoji="0" lang="nl-NL" sz="4000" b="1" i="0" u="none" strike="noStrike" kern="1200" cap="none" spc="0" normalizeH="0" baseline="0" noProof="0">
              <a:ln>
                <a:noFill/>
              </a:ln>
              <a:solidFill>
                <a:schemeClr val="tx1"/>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4000" b="1" i="0" u="none" strike="noStrike" kern="1200" cap="none" spc="0" normalizeH="0" baseline="0" noProof="0">
              <a:ln>
                <a:noFill/>
              </a:ln>
              <a:solidFill>
                <a:schemeClr val="tx1"/>
              </a:solidFill>
              <a:effectLst/>
              <a:uLnTx/>
              <a:uFillTx/>
              <a:latin typeface="Avenir LT Std 55 Roman" panose="020B0503020203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4000" b="1" i="0" u="none" strike="noStrike" kern="1200" cap="none" spc="0" normalizeH="0" baseline="0" noProof="0">
              <a:ln>
                <a:noFill/>
              </a:ln>
              <a:solidFill>
                <a:schemeClr val="tx1"/>
              </a:solidFill>
              <a:effectLst/>
              <a:uLnTx/>
              <a:uFillTx/>
              <a:latin typeface="Avenir LT Std 55 Roman" panose="020B0503020203020204" pitchFamily="34" charset="0"/>
              <a:ea typeface="+mn-ea"/>
              <a:cs typeface="+mn-cs"/>
            </a:endParaRPr>
          </a:p>
        </p:txBody>
      </p:sp>
      <p:pic>
        <p:nvPicPr>
          <p:cNvPr id="4" name="Afbeelding 3">
            <a:extLst>
              <a:ext uri="{FF2B5EF4-FFF2-40B4-BE49-F238E27FC236}">
                <a16:creationId xmlns:a16="http://schemas.microsoft.com/office/drawing/2014/main" id="{BCC09720-A4A8-4F7E-9C84-AA5E66FA7CC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Tree>
    <p:extLst>
      <p:ext uri="{BB962C8B-B14F-4D97-AF65-F5344CB8AC3E}">
        <p14:creationId xmlns:p14="http://schemas.microsoft.com/office/powerpoint/2010/main" val="16386969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a:xfrm>
            <a:off x="723715" y="1306306"/>
            <a:ext cx="11246612" cy="4963349"/>
          </a:xfrm>
        </p:spPr>
        <p:txBody>
          <a:bodyPr>
            <a:noAutofit/>
          </a:bodyPr>
          <a:lstStyle/>
          <a:p>
            <a:pPr marL="0" indent="0">
              <a:buNone/>
            </a:pPr>
            <a:endParaRPr lang="nl-NL" sz="2800">
              <a:latin typeface="Arial" panose="020B0604020202020204" pitchFamily="34" charset="0"/>
              <a:cs typeface="Arial" panose="020B0604020202020204" pitchFamily="34" charset="0"/>
            </a:endParaRPr>
          </a:p>
          <a:p>
            <a:pPr marL="0" indent="0">
              <a:buNone/>
            </a:pPr>
            <a:r>
              <a:rPr lang="nl-NL" sz="2800" b="1">
                <a:latin typeface="Arial" panose="020B0604020202020204" pitchFamily="34" charset="0"/>
                <a:cs typeface="Arial" panose="020B0604020202020204" pitchFamily="34" charset="0"/>
              </a:rPr>
              <a:t>producten en diensten</a:t>
            </a:r>
            <a:r>
              <a:rPr lang="nl-NL" sz="2800">
                <a:latin typeface="Arial" panose="020B0604020202020204" pitchFamily="34" charset="0"/>
                <a:cs typeface="Arial" panose="020B0604020202020204" pitchFamily="34" charset="0"/>
              </a:rPr>
              <a:t>, o.a. </a:t>
            </a:r>
          </a:p>
          <a:p>
            <a:r>
              <a:rPr lang="nl-NL" sz="2800">
                <a:latin typeface="Arial" panose="020B0604020202020204" pitchFamily="34" charset="0"/>
                <a:cs typeface="Arial" panose="020B0604020202020204" pitchFamily="34" charset="0"/>
              </a:rPr>
              <a:t>ICT producten (computers, smartphones, e-readers), </a:t>
            </a:r>
          </a:p>
          <a:p>
            <a:r>
              <a:rPr lang="nl-NL" sz="2800">
                <a:latin typeface="Arial" panose="020B0604020202020204" pitchFamily="34" charset="0"/>
                <a:cs typeface="Arial" panose="020B0604020202020204" pitchFamily="34" charset="0"/>
              </a:rPr>
              <a:t>audio visuele media diensten</a:t>
            </a:r>
          </a:p>
          <a:p>
            <a:r>
              <a:rPr lang="nl-NL" sz="2800">
                <a:latin typeface="Arial" panose="020B0604020202020204" pitchFamily="34" charset="0"/>
                <a:cs typeface="Arial" panose="020B0604020202020204" pitchFamily="34" charset="0"/>
              </a:rPr>
              <a:t>bank- en transportdiensten (o.a. kaartautomaten)</a:t>
            </a:r>
          </a:p>
          <a:p>
            <a:r>
              <a:rPr lang="nl-NL" sz="2800">
                <a:latin typeface="Arial" panose="020B0604020202020204" pitchFamily="34" charset="0"/>
                <a:cs typeface="Arial" panose="020B0604020202020204" pitchFamily="34" charset="0"/>
              </a:rPr>
              <a:t>toegankelijke informatie voor gebruikers </a:t>
            </a:r>
            <a:r>
              <a:rPr lang="nl-NL" sz="2000">
                <a:latin typeface="Arial" panose="020B0604020202020204" pitchFamily="34" charset="0"/>
                <a:cs typeface="Arial" panose="020B0604020202020204" pitchFamily="34" charset="0"/>
              </a:rPr>
              <a:t>(handleidingen, instructies, verpakking)</a:t>
            </a:r>
          </a:p>
          <a:p>
            <a:r>
              <a:rPr lang="nl-NL" sz="2800" b="1">
                <a:latin typeface="Arial" panose="020B0604020202020204" pitchFamily="34" charset="0"/>
                <a:cs typeface="Arial" panose="020B0604020202020204" pitchFamily="34" charset="0"/>
              </a:rPr>
              <a:t>e-commerce </a:t>
            </a:r>
            <a:r>
              <a:rPr lang="nl-NL" sz="2800">
                <a:latin typeface="Arial" panose="020B0604020202020204" pitchFamily="34" charset="0"/>
                <a:cs typeface="Arial" panose="020B0604020202020204" pitchFamily="34" charset="0"/>
              </a:rPr>
              <a:t>(o.a. webwinkels)</a:t>
            </a:r>
          </a:p>
          <a:p>
            <a:r>
              <a:rPr lang="nl-NL" sz="2800" b="1">
                <a:latin typeface="Arial" panose="020B0604020202020204" pitchFamily="34" charset="0"/>
                <a:cs typeface="Arial" panose="020B0604020202020204" pitchFamily="34" charset="0"/>
              </a:rPr>
              <a:t>e-books en bijbehorende software </a:t>
            </a:r>
            <a:r>
              <a:rPr lang="nl-NL" sz="2800">
                <a:latin typeface="Arial" panose="020B0604020202020204" pitchFamily="34" charset="0"/>
                <a:cs typeface="Arial" panose="020B0604020202020204" pitchFamily="34" charset="0"/>
              </a:rPr>
              <a:t>(dienst, niet alleen e-book zelf)</a:t>
            </a:r>
          </a:p>
          <a:p>
            <a:r>
              <a:rPr lang="nl-NL" sz="2800" b="1">
                <a:latin typeface="Arial" panose="020B0604020202020204" pitchFamily="34" charset="0"/>
                <a:cs typeface="Arial" panose="020B0604020202020204" pitchFamily="34" charset="0"/>
              </a:rPr>
              <a:t>metadata e-books: </a:t>
            </a:r>
            <a:r>
              <a:rPr lang="nl-NL" sz="2800">
                <a:latin typeface="Arial" panose="020B0604020202020204" pitchFamily="34" charset="0"/>
                <a:cs typeface="Arial" panose="020B0604020202020204" pitchFamily="34" charset="0"/>
              </a:rPr>
              <a:t>gegevens toegankelijkheid en vindbaarheid</a:t>
            </a:r>
          </a:p>
          <a:p>
            <a:endParaRPr lang="nl-NL" sz="2800">
              <a:latin typeface="Arial" panose="020B0604020202020204" pitchFamily="34" charset="0"/>
              <a:cs typeface="Arial" panose="020B0604020202020204" pitchFamily="34" charset="0"/>
            </a:endParaRPr>
          </a:p>
        </p:txBody>
      </p:sp>
      <p:sp>
        <p:nvSpPr>
          <p:cNvPr id="3" name="Tijdelijke aanduiding voor tekst 2"/>
          <p:cNvSpPr>
            <a:spLocks noGrp="1"/>
          </p:cNvSpPr>
          <p:nvPr>
            <p:ph type="title" idx="4294967295"/>
          </p:nvPr>
        </p:nvSpPr>
        <p:spPr>
          <a:xfrm>
            <a:off x="946150" y="588963"/>
            <a:ext cx="11245850" cy="5508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sz="4000" b="1">
                <a:latin typeface="Arial Black" panose="020B0A04020102020204" pitchFamily="34" charset="0"/>
                <a:ea typeface="+mn-ea"/>
                <a:cs typeface="+mn-cs"/>
              </a:rPr>
              <a:t>Toepassingsgebieden</a:t>
            </a:r>
            <a:endParaRPr kumimoji="0" lang="nl-NL" sz="4000" b="1" i="0" u="none" strike="noStrike" kern="1200" cap="none" spc="0" normalizeH="0" baseline="0" noProof="0">
              <a:ln>
                <a:noFill/>
              </a:ln>
              <a:solidFill>
                <a:schemeClr val="tx1"/>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4000" b="1" i="0" u="none" strike="noStrike" kern="1200" cap="none" spc="0" normalizeH="0" baseline="0" noProof="0">
              <a:ln>
                <a:noFill/>
              </a:ln>
              <a:solidFill>
                <a:schemeClr val="tx1"/>
              </a:solidFill>
              <a:effectLst/>
              <a:uLnTx/>
              <a:uFillTx/>
              <a:latin typeface="Avenir LT Std 55 Roman" panose="020B0503020203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4000" b="1" i="0" u="none" strike="noStrike" kern="1200" cap="none" spc="0" normalizeH="0" baseline="0" noProof="0">
              <a:ln>
                <a:noFill/>
              </a:ln>
              <a:solidFill>
                <a:schemeClr val="tx1"/>
              </a:solidFill>
              <a:effectLst/>
              <a:uLnTx/>
              <a:uFillTx/>
              <a:latin typeface="Avenir LT Std 55 Roman" panose="020B0503020203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4000" b="1" i="0" u="none" strike="noStrike" kern="1200" cap="none" spc="0" normalizeH="0" baseline="0" noProof="0">
              <a:ln>
                <a:noFill/>
              </a:ln>
              <a:solidFill>
                <a:schemeClr val="tx1"/>
              </a:solidFill>
              <a:effectLst/>
              <a:uLnTx/>
              <a:uFillTx/>
              <a:latin typeface="Avenir LT Std 55 Roman" panose="020B0503020203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4000" b="1" i="0" u="none" strike="noStrike" kern="1200" cap="none" spc="0" normalizeH="0" baseline="0" noProof="0">
              <a:ln>
                <a:noFill/>
              </a:ln>
              <a:solidFill>
                <a:schemeClr val="tx1"/>
              </a:solidFill>
              <a:effectLst/>
              <a:uLnTx/>
              <a:uFillTx/>
              <a:latin typeface="Avenir LT Std 55 Roman" panose="020B0503020203020204" pitchFamily="34" charset="0"/>
              <a:ea typeface="+mn-ea"/>
              <a:cs typeface="+mn-cs"/>
            </a:endParaRPr>
          </a:p>
        </p:txBody>
      </p:sp>
      <p:pic>
        <p:nvPicPr>
          <p:cNvPr id="4" name="Afbeelding 3">
            <a:extLst>
              <a:ext uri="{FF2B5EF4-FFF2-40B4-BE49-F238E27FC236}">
                <a16:creationId xmlns:a16="http://schemas.microsoft.com/office/drawing/2014/main" id="{A1ADA15F-FC37-45AF-8F58-A7484075D72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Tree>
    <p:extLst>
      <p:ext uri="{BB962C8B-B14F-4D97-AF65-F5344CB8AC3E}">
        <p14:creationId xmlns:p14="http://schemas.microsoft.com/office/powerpoint/2010/main" val="1154249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 name="Rechte verbindingslijn 1">
            <a:extLst>
              <a:ext uri="{FF2B5EF4-FFF2-40B4-BE49-F238E27FC236}">
                <a16:creationId xmlns:a16="http://schemas.microsoft.com/office/drawing/2014/main" id="{BB64355D-F61B-4000-8B01-0B2B4666AE08}"/>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154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Afbeelding 7" descr="logo Vereniging Onbeperkt Lezen">
            <a:extLst>
              <a:ext uri="{FF2B5EF4-FFF2-40B4-BE49-F238E27FC236}">
                <a16:creationId xmlns:a16="http://schemas.microsoft.com/office/drawing/2014/main" id="{FEA2DAB0-3561-4757-B639-41507EE56EF5}"/>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622549" y="798508"/>
            <a:ext cx="3122143" cy="2165571"/>
          </a:xfrm>
          <a:prstGeom prst="rect">
            <a:avLst/>
          </a:prstGeom>
        </p:spPr>
      </p:pic>
      <p:sp>
        <p:nvSpPr>
          <p:cNvPr id="24" name="Rectangle 23">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998" y="487090"/>
            <a:ext cx="3588174"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Afbeelding 11" descr="Logo VIVIS, instellingen voor mensen met een visuele beperking">
            <a:extLst>
              <a:ext uri="{FF2B5EF4-FFF2-40B4-BE49-F238E27FC236}">
                <a16:creationId xmlns:a16="http://schemas.microsoft.com/office/drawing/2014/main" id="{C3F5EFFE-697A-4301-BDE2-E42F373A9295}"/>
              </a:ext>
            </a:extLst>
          </p:cNvPr>
          <p:cNvPicPr>
            <a:picLocks noChangeAspect="1"/>
          </p:cNvPicPr>
          <p:nvPr/>
        </p:nvPicPr>
        <p:blipFill>
          <a:blip r:embed="rId4"/>
          <a:stretch>
            <a:fillRect/>
          </a:stretch>
        </p:blipFill>
        <p:spPr>
          <a:xfrm>
            <a:off x="8313518" y="1279769"/>
            <a:ext cx="3252903" cy="1210079"/>
          </a:xfrm>
          <a:prstGeom prst="rect">
            <a:avLst/>
          </a:prstGeom>
        </p:spPr>
      </p:pic>
      <p:sp>
        <p:nvSpPr>
          <p:cNvPr id="28" name="Rectangle 27">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Afbeelding 13" descr="logo GAU, algemene uitgevers">
            <a:extLst>
              <a:ext uri="{FF2B5EF4-FFF2-40B4-BE49-F238E27FC236}">
                <a16:creationId xmlns:a16="http://schemas.microsoft.com/office/drawing/2014/main" id="{47BE2E92-7AD4-4ABA-854D-892B1FCC9D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9205" y="3748194"/>
            <a:ext cx="2471631" cy="2471631"/>
          </a:xfrm>
          <a:prstGeom prst="rect">
            <a:avLst/>
          </a:prstGeom>
        </p:spPr>
      </p:pic>
      <p:sp>
        <p:nvSpPr>
          <p:cNvPr id="30" name="Rectangle 29">
            <a:extLst>
              <a:ext uri="{FF2B5EF4-FFF2-40B4-BE49-F238E27FC236}">
                <a16:creationId xmlns:a16="http://schemas.microsoft.com/office/drawing/2014/main" id="{F4FFA271-A10A-4AC3-8F06-E3313A197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502" y="3603670"/>
            <a:ext cx="3601167"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7F9FE375-3674-4B26-B67B-30AFAF78C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3610700"/>
            <a:ext cx="3588171"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Afbeelding 9" descr="logo Oogvereniging">
            <a:extLst>
              <a:ext uri="{FF2B5EF4-FFF2-40B4-BE49-F238E27FC236}">
                <a16:creationId xmlns:a16="http://schemas.microsoft.com/office/drawing/2014/main" id="{79106AA8-9439-4187-A361-9CEFFD89A1E0}"/>
              </a:ext>
            </a:extLst>
          </p:cNvPr>
          <p:cNvPicPr>
            <a:picLocks noChangeAspect="1"/>
          </p:cNvPicPr>
          <p:nvPr/>
        </p:nvPicPr>
        <p:blipFill>
          <a:blip r:embed="rId6"/>
          <a:stretch>
            <a:fillRect/>
          </a:stretch>
        </p:blipFill>
        <p:spPr>
          <a:xfrm>
            <a:off x="4351361" y="1318897"/>
            <a:ext cx="3217333" cy="837259"/>
          </a:xfrm>
          <a:prstGeom prst="rect">
            <a:avLst/>
          </a:prstGeom>
        </p:spPr>
      </p:pic>
      <p:pic>
        <p:nvPicPr>
          <p:cNvPr id="7" name="Afbeelding 6" descr="logo Stichting Dedicon">
            <a:extLst>
              <a:ext uri="{FF2B5EF4-FFF2-40B4-BE49-F238E27FC236}">
                <a16:creationId xmlns:a16="http://schemas.microsoft.com/office/drawing/2014/main" id="{4EDA12B3-5803-4E13-9541-A2AAE29E7F84}"/>
              </a:ext>
            </a:extLst>
          </p:cNvPr>
          <p:cNvPicPr>
            <a:picLocks noChangeAspect="1"/>
          </p:cNvPicPr>
          <p:nvPr/>
        </p:nvPicPr>
        <p:blipFill>
          <a:blip r:embed="rId7"/>
          <a:stretch>
            <a:fillRect/>
          </a:stretch>
        </p:blipFill>
        <p:spPr>
          <a:xfrm>
            <a:off x="8303633" y="4060813"/>
            <a:ext cx="3252903" cy="1103158"/>
          </a:xfrm>
          <a:prstGeom prst="rect">
            <a:avLst/>
          </a:prstGeom>
        </p:spPr>
      </p:pic>
      <p:pic>
        <p:nvPicPr>
          <p:cNvPr id="15" name="Afbeelding 14" descr="logo GEU, educatieve uitgevers">
            <a:extLst>
              <a:ext uri="{FF2B5EF4-FFF2-40B4-BE49-F238E27FC236}">
                <a16:creationId xmlns:a16="http://schemas.microsoft.com/office/drawing/2014/main" id="{B7F3164D-BBC4-4B2D-A7B9-EC6A34B6AE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15268" y="4026503"/>
            <a:ext cx="3252903" cy="1512600"/>
          </a:xfrm>
          <a:prstGeom prst="rect">
            <a:avLst/>
          </a:prstGeom>
        </p:spPr>
      </p:pic>
      <p:sp>
        <p:nvSpPr>
          <p:cNvPr id="6" name="Titel 5">
            <a:extLst>
              <a:ext uri="{FF2B5EF4-FFF2-40B4-BE49-F238E27FC236}">
                <a16:creationId xmlns:a16="http://schemas.microsoft.com/office/drawing/2014/main" id="{D7667D7A-E038-4EF8-B245-8891AD6BBB68}"/>
              </a:ext>
              <a:ext uri="{C183D7F6-B498-43B3-948B-1728B52AA6E4}">
                <adec:decorative xmlns:adec="http://schemas.microsoft.com/office/drawing/2017/decorative" val="0"/>
              </a:ext>
            </a:extLst>
          </p:cNvPr>
          <p:cNvSpPr>
            <a:spLocks noGrp="1"/>
          </p:cNvSpPr>
          <p:nvPr>
            <p:ph type="title" idx="4294967295"/>
          </p:nvPr>
        </p:nvSpPr>
        <p:spPr>
          <a:xfrm>
            <a:off x="461331" y="-1791819"/>
            <a:ext cx="10515600" cy="1325563"/>
          </a:xfrm>
        </p:spPr>
        <p:txBody>
          <a:bodyPr/>
          <a:lstStyle/>
          <a:p>
            <a:r>
              <a:rPr lang="nl-NL"/>
              <a:t>TPUB2-projectpartners</a:t>
            </a:r>
          </a:p>
        </p:txBody>
      </p:sp>
    </p:spTree>
    <p:extLst>
      <p:ext uri="{BB962C8B-B14F-4D97-AF65-F5344CB8AC3E}">
        <p14:creationId xmlns:p14="http://schemas.microsoft.com/office/powerpoint/2010/main" val="28611458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a:xfrm>
            <a:off x="723715" y="1291066"/>
            <a:ext cx="11246612" cy="4963349"/>
          </a:xfrm>
        </p:spPr>
        <p:txBody>
          <a:bodyPr>
            <a:noAutofit/>
          </a:bodyPr>
          <a:lstStyle/>
          <a:p>
            <a:pPr marL="0" indent="0">
              <a:buNone/>
            </a:pPr>
            <a:endParaRPr lang="nl-NL" sz="2400">
              <a:latin typeface="Arial" panose="020B0604020202020204" pitchFamily="34" charset="0"/>
              <a:cs typeface="Arial" panose="020B0604020202020204" pitchFamily="34" charset="0"/>
            </a:endParaRPr>
          </a:p>
          <a:p>
            <a:pPr marL="0" indent="0">
              <a:buNone/>
            </a:pPr>
            <a:r>
              <a:rPr lang="nl-NL" sz="2800" b="1">
                <a:latin typeface="Arial" panose="020B0604020202020204" pitchFamily="34" charset="0"/>
                <a:cs typeface="Arial" panose="020B0604020202020204" pitchFamily="34" charset="0"/>
              </a:rPr>
              <a:t>De eisen voor e-books </a:t>
            </a:r>
            <a:r>
              <a:rPr lang="nl-NL" sz="2800">
                <a:latin typeface="Arial" panose="020B0604020202020204" pitchFamily="34" charset="0"/>
                <a:cs typeface="Arial" panose="020B0604020202020204" pitchFamily="34" charset="0"/>
              </a:rPr>
              <a:t>(een dienst) zijn relevant voor </a:t>
            </a:r>
          </a:p>
          <a:p>
            <a:r>
              <a:rPr lang="nl-NL" sz="2800">
                <a:latin typeface="Arial" panose="020B0604020202020204" pitchFamily="34" charset="0"/>
                <a:cs typeface="Arial" panose="020B0604020202020204" pitchFamily="34" charset="0"/>
              </a:rPr>
              <a:t>elke marktdeelnemer in de “toeleveringsketen”: “fabrikant”, “gemachtigde”, “importeur”, “distributeur”, “dienstverlener”</a:t>
            </a:r>
          </a:p>
          <a:p>
            <a:r>
              <a:rPr lang="nl-NL" sz="2800">
                <a:latin typeface="Arial" panose="020B0604020202020204" pitchFamily="34" charset="0"/>
                <a:cs typeface="Arial" panose="020B0604020202020204" pitchFamily="34" charset="0"/>
              </a:rPr>
              <a:t>leveranciers van “e-lezers” (speciaal toestel) en van “bijbehorende software” (readers, apps etc.)</a:t>
            </a:r>
          </a:p>
          <a:p>
            <a:endParaRPr lang="nl-NL" sz="2800">
              <a:latin typeface="Arial" panose="020B0604020202020204" pitchFamily="34" charset="0"/>
              <a:cs typeface="Arial" panose="020B0604020202020204" pitchFamily="34" charset="0"/>
            </a:endParaRPr>
          </a:p>
          <a:p>
            <a:pPr marL="0" indent="0">
              <a:buNone/>
            </a:pPr>
            <a:r>
              <a:rPr lang="nl-NL" sz="2800" b="1">
                <a:latin typeface="Arial" panose="020B0604020202020204" pitchFamily="34" charset="0"/>
                <a:cs typeface="Arial" panose="020B0604020202020204" pitchFamily="34" charset="0"/>
              </a:rPr>
              <a:t>De eisen voor e-commerce </a:t>
            </a:r>
            <a:r>
              <a:rPr lang="nl-NL" sz="2800">
                <a:latin typeface="Arial" panose="020B0604020202020204" pitchFamily="34" charset="0"/>
                <a:cs typeface="Arial" panose="020B0604020202020204" pitchFamily="34" charset="0"/>
              </a:rPr>
              <a:t>(een dienst) zijn relevant voor </a:t>
            </a:r>
          </a:p>
          <a:p>
            <a:r>
              <a:rPr lang="nl-NL" sz="2800">
                <a:latin typeface="Arial" panose="020B0604020202020204" pitchFamily="34" charset="0"/>
                <a:cs typeface="Arial" panose="020B0604020202020204" pitchFamily="34" charset="0"/>
              </a:rPr>
              <a:t>elke marktdeelnemer die (elektronische) dienst verleent op afstand via een website en apps. Dus ook webwinkels en apps die met een  consumentenovereenkomst boeken leveren.</a:t>
            </a:r>
            <a:endParaRPr lang="nl-NL" sz="2400">
              <a:latin typeface="Arial" panose="020B0604020202020204" pitchFamily="34" charset="0"/>
              <a:cs typeface="Arial" panose="020B0604020202020204" pitchFamily="34" charset="0"/>
            </a:endParaRPr>
          </a:p>
        </p:txBody>
      </p:sp>
      <p:sp>
        <p:nvSpPr>
          <p:cNvPr id="3" name="Tijdelijke aanduiding voor tekst 2"/>
          <p:cNvSpPr>
            <a:spLocks noGrp="1"/>
          </p:cNvSpPr>
          <p:nvPr>
            <p:ph type="title" idx="4294967295"/>
          </p:nvPr>
        </p:nvSpPr>
        <p:spPr>
          <a:xfrm>
            <a:off x="946150" y="588963"/>
            <a:ext cx="11245850" cy="5508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sz="4000" b="1">
                <a:latin typeface="Arial Black" panose="020B0A04020102020204" pitchFamily="34" charset="0"/>
                <a:ea typeface="+mn-ea"/>
                <a:cs typeface="+mn-cs"/>
              </a:rPr>
              <a:t>e-books en e-commerce: dienst</a:t>
            </a:r>
            <a:endParaRPr kumimoji="0" lang="nl-NL" sz="4000" b="1" i="0" u="none" strike="noStrike" kern="1200" cap="none" spc="0" normalizeH="0" baseline="0" noProof="0">
              <a:ln>
                <a:noFill/>
              </a:ln>
              <a:solidFill>
                <a:schemeClr val="tx1"/>
              </a:solidFill>
              <a:effectLst/>
              <a:uLnTx/>
              <a:uFillTx/>
              <a:latin typeface="Avenir LT Std 55 Roman" panose="020B0503020203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4000" b="1" i="0" u="none" strike="noStrike" kern="1200" cap="none" spc="0" normalizeH="0" baseline="0" noProof="0">
              <a:ln>
                <a:noFill/>
              </a:ln>
              <a:solidFill>
                <a:schemeClr val="tx1"/>
              </a:solidFill>
              <a:effectLst/>
              <a:uLnTx/>
              <a:uFillTx/>
              <a:latin typeface="Avenir LT Std 55 Roman" panose="020B0503020203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4000" b="1" i="0" u="none" strike="noStrike" kern="1200" cap="none" spc="0" normalizeH="0" baseline="0" noProof="0">
              <a:ln>
                <a:noFill/>
              </a:ln>
              <a:solidFill>
                <a:schemeClr val="tx1"/>
              </a:solidFill>
              <a:effectLst/>
              <a:uLnTx/>
              <a:uFillTx/>
              <a:latin typeface="Avenir LT Std 55 Roman" panose="020B0503020203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4000" b="1" i="0" u="none" strike="noStrike" kern="1200" cap="none" spc="0" normalizeH="0" baseline="0" noProof="0">
              <a:ln>
                <a:noFill/>
              </a:ln>
              <a:solidFill>
                <a:schemeClr val="tx1"/>
              </a:solidFill>
              <a:effectLst/>
              <a:uLnTx/>
              <a:uFillTx/>
              <a:latin typeface="Avenir LT Std 55 Roman" panose="020B0503020203020204" pitchFamily="34" charset="0"/>
              <a:ea typeface="+mn-ea"/>
              <a:cs typeface="+mn-cs"/>
            </a:endParaRPr>
          </a:p>
        </p:txBody>
      </p:sp>
      <p:pic>
        <p:nvPicPr>
          <p:cNvPr id="4" name="Afbeelding 3">
            <a:extLst>
              <a:ext uri="{FF2B5EF4-FFF2-40B4-BE49-F238E27FC236}">
                <a16:creationId xmlns:a16="http://schemas.microsoft.com/office/drawing/2014/main" id="{A1ADA15F-FC37-45AF-8F58-A7484075D72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Tree>
    <p:extLst>
      <p:ext uri="{BB962C8B-B14F-4D97-AF65-F5344CB8AC3E}">
        <p14:creationId xmlns:p14="http://schemas.microsoft.com/office/powerpoint/2010/main" val="23479109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6D9F8032-6E25-AC4C-9951-BC8212089BFC}"/>
              </a:ext>
            </a:extLst>
          </p:cNvPr>
          <p:cNvSpPr>
            <a:spLocks noGrp="1"/>
          </p:cNvSpPr>
          <p:nvPr>
            <p:ph type="body" sz="quarter" idx="11"/>
          </p:nvPr>
        </p:nvSpPr>
        <p:spPr>
          <a:xfrm>
            <a:off x="713689" y="427924"/>
            <a:ext cx="11256638" cy="712108"/>
          </a:xfrm>
        </p:spPr>
        <p:txBody>
          <a:bodyPr/>
          <a:lstStyle/>
          <a:p>
            <a:r>
              <a:rPr lang="nl-NL">
                <a:solidFill>
                  <a:schemeClr val="tx1"/>
                </a:solidFill>
                <a:latin typeface="Arial Black" panose="020B0A04020102020204" pitchFamily="34" charset="0"/>
              </a:rPr>
              <a:t>Verantwoordelijkheden van partijen in de keten</a:t>
            </a:r>
          </a:p>
        </p:txBody>
      </p:sp>
      <p:pic>
        <p:nvPicPr>
          <p:cNvPr id="5" name="Afbeelding 4" descr="Screenshot van de verantwoordelijkheden in de keten. Omkadert &quot;publishers and content creators: Produce born accessible publications following guidelines, Check accessibility, Create metadata&quot;">
            <a:extLst>
              <a:ext uri="{FF2B5EF4-FFF2-40B4-BE49-F238E27FC236}">
                <a16:creationId xmlns:a16="http://schemas.microsoft.com/office/drawing/2014/main" id="{8F33C1D9-5222-C94B-AEEF-20B6DC7473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957" y="979611"/>
            <a:ext cx="11541107" cy="5512521"/>
          </a:xfrm>
          <a:prstGeom prst="rect">
            <a:avLst/>
          </a:prstGeom>
        </p:spPr>
      </p:pic>
      <p:sp>
        <p:nvSpPr>
          <p:cNvPr id="4" name="Tekstvak 3">
            <a:extLst>
              <a:ext uri="{FF2B5EF4-FFF2-40B4-BE49-F238E27FC236}">
                <a16:creationId xmlns:a16="http://schemas.microsoft.com/office/drawing/2014/main" id="{3590B2CD-D104-4D29-9B99-AE57E552D350}"/>
              </a:ext>
            </a:extLst>
          </p:cNvPr>
          <p:cNvSpPr txBox="1"/>
          <p:nvPr/>
        </p:nvSpPr>
        <p:spPr>
          <a:xfrm>
            <a:off x="611946" y="6424451"/>
            <a:ext cx="9362539" cy="369332"/>
          </a:xfrm>
          <a:prstGeom prst="rect">
            <a:avLst/>
          </a:prstGeom>
          <a:noFill/>
          <a:ln w="19050">
            <a:solidFill>
              <a:schemeClr val="tx1"/>
            </a:solidFill>
          </a:ln>
        </p:spPr>
        <p:txBody>
          <a:bodyPr wrap="square" rtlCol="0">
            <a:spAutoFit/>
          </a:bodyPr>
          <a:lstStyle/>
          <a:p>
            <a:r>
              <a:rPr lang="nl-NL"/>
              <a:t>Bron: </a:t>
            </a:r>
            <a:r>
              <a:rPr lang="en-US"/>
              <a:t>E-books for all. Towards an accessible digital publishing ecosystem – Fondazione LIA</a:t>
            </a:r>
            <a:endParaRPr lang="nl-NL"/>
          </a:p>
        </p:txBody>
      </p:sp>
      <p:sp>
        <p:nvSpPr>
          <p:cNvPr id="8" name="Rechthoek 7">
            <a:extLst>
              <a:ext uri="{FF2B5EF4-FFF2-40B4-BE49-F238E27FC236}">
                <a16:creationId xmlns:a16="http://schemas.microsoft.com/office/drawing/2014/main" id="{8B8756CA-E08B-4D61-B959-E4E4B08034FB}"/>
              </a:ext>
            </a:extLst>
          </p:cNvPr>
          <p:cNvSpPr/>
          <p:nvPr/>
        </p:nvSpPr>
        <p:spPr>
          <a:xfrm>
            <a:off x="611946" y="1257991"/>
            <a:ext cx="2440607" cy="492539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2BD85205-B8D7-4EC3-870C-EC262B273C71}"/>
              </a:ext>
            </a:extLst>
          </p:cNvPr>
          <p:cNvSpPr/>
          <p:nvPr/>
        </p:nvSpPr>
        <p:spPr>
          <a:xfrm>
            <a:off x="710648" y="4592430"/>
            <a:ext cx="2175564" cy="8503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2416305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a:xfrm>
            <a:off x="723715" y="1291066"/>
            <a:ext cx="11447224" cy="4963349"/>
          </a:xfrm>
        </p:spPr>
        <p:txBody>
          <a:bodyPr>
            <a:noAutofit/>
          </a:bodyPr>
          <a:lstStyle/>
          <a:p>
            <a:pPr marL="0" indent="0">
              <a:buNone/>
            </a:pPr>
            <a:endParaRPr lang="nl-NL" sz="2800" b="1">
              <a:latin typeface="Arial" panose="020B0604020202020204" pitchFamily="34" charset="0"/>
              <a:cs typeface="Arial" panose="020B0604020202020204" pitchFamily="34" charset="0"/>
            </a:endParaRPr>
          </a:p>
          <a:p>
            <a:pPr marL="0" indent="0">
              <a:buNone/>
            </a:pPr>
            <a:r>
              <a:rPr lang="nl-NL" sz="2800">
                <a:latin typeface="Arial" panose="020B0604020202020204" pitchFamily="34" charset="0"/>
                <a:cs typeface="Arial" panose="020B0604020202020204" pitchFamily="34" charset="0"/>
              </a:rPr>
              <a:t>Samenvattend voor zowel e-book, website, app, online toepassingen, als ondersteunende digitale diensten (</a:t>
            </a:r>
            <a:r>
              <a:rPr lang="nl-NL" sz="2800" err="1">
                <a:latin typeface="Arial" panose="020B0604020202020204" pitchFamily="34" charset="0"/>
                <a:cs typeface="Arial" panose="020B0604020202020204" pitchFamily="34" charset="0"/>
              </a:rPr>
              <a:t>helpdesks</a:t>
            </a:r>
            <a:r>
              <a:rPr lang="nl-NL" sz="2800">
                <a:latin typeface="Arial" panose="020B0604020202020204" pitchFamily="34" charset="0"/>
                <a:cs typeface="Arial" panose="020B0604020202020204" pitchFamily="34" charset="0"/>
              </a:rPr>
              <a:t>, etc.):</a:t>
            </a:r>
          </a:p>
          <a:p>
            <a:pPr marL="0" indent="0">
              <a:buNone/>
            </a:pPr>
            <a:endParaRPr lang="nl-NL" sz="2400" b="1">
              <a:latin typeface="Arial" panose="020B0604020202020204" pitchFamily="34" charset="0"/>
              <a:cs typeface="Arial" panose="020B0604020202020204" pitchFamily="34" charset="0"/>
            </a:endParaRPr>
          </a:p>
          <a:p>
            <a:r>
              <a:rPr lang="nl-NL" sz="2800">
                <a:latin typeface="Arial" panose="020B0604020202020204" pitchFamily="34" charset="0"/>
                <a:cs typeface="Arial" panose="020B0604020202020204" pitchFamily="34" charset="0"/>
              </a:rPr>
              <a:t>moet </a:t>
            </a:r>
            <a:r>
              <a:rPr lang="nl-NL" sz="2800" b="1">
                <a:latin typeface="Arial" panose="020B0604020202020204" pitchFamily="34" charset="0"/>
                <a:cs typeface="Arial" panose="020B0604020202020204" pitchFamily="34" charset="0"/>
              </a:rPr>
              <a:t>waarneembaar, bedienbaar en begrijpelijk </a:t>
            </a:r>
            <a:r>
              <a:rPr lang="nl-NL" sz="2800">
                <a:latin typeface="Arial" panose="020B0604020202020204" pitchFamily="34" charset="0"/>
                <a:cs typeface="Arial" panose="020B0604020202020204" pitchFamily="34" charset="0"/>
              </a:rPr>
              <a:t>zijn voor iedereen</a:t>
            </a:r>
          </a:p>
          <a:p>
            <a:r>
              <a:rPr lang="nl-NL" sz="2800">
                <a:latin typeface="Arial" panose="020B0604020202020204" pitchFamily="34" charset="0"/>
                <a:cs typeface="Arial" panose="020B0604020202020204" pitchFamily="34" charset="0"/>
              </a:rPr>
              <a:t>moet </a:t>
            </a:r>
            <a:r>
              <a:rPr lang="nl-NL" sz="2800" b="1">
                <a:latin typeface="Arial" panose="020B0604020202020204" pitchFamily="34" charset="0"/>
                <a:cs typeface="Arial" panose="020B0604020202020204" pitchFamily="34" charset="0"/>
              </a:rPr>
              <a:t>robuust </a:t>
            </a:r>
            <a:r>
              <a:rPr lang="nl-NL" sz="2800">
                <a:latin typeface="Arial" panose="020B0604020202020204" pitchFamily="34" charset="0"/>
                <a:cs typeface="Arial" panose="020B0604020202020204" pitchFamily="34" charset="0"/>
              </a:rPr>
              <a:t>zijn en compatibel met hulptechnologie</a:t>
            </a:r>
          </a:p>
          <a:p>
            <a:r>
              <a:rPr lang="nl-NL" sz="2800">
                <a:latin typeface="Arial" panose="020B0604020202020204" pitchFamily="34" charset="0"/>
                <a:cs typeface="Arial" panose="020B0604020202020204" pitchFamily="34" charset="0"/>
              </a:rPr>
              <a:t>moet informatie geven over het functioneren van de dienst </a:t>
            </a:r>
          </a:p>
          <a:p>
            <a:r>
              <a:rPr lang="nl-NL" sz="2800">
                <a:latin typeface="Arial" panose="020B0604020202020204" pitchFamily="34" charset="0"/>
                <a:cs typeface="Arial" panose="020B0604020202020204" pitchFamily="34" charset="0"/>
              </a:rPr>
              <a:t>moet </a:t>
            </a:r>
            <a:r>
              <a:rPr lang="nl-NL" sz="2800" b="1">
                <a:latin typeface="Arial" panose="020B0604020202020204" pitchFamily="34" charset="0"/>
                <a:cs typeface="Arial" panose="020B0604020202020204" pitchFamily="34" charset="0"/>
              </a:rPr>
              <a:t>toegankelijkheidskenmerken</a:t>
            </a:r>
            <a:r>
              <a:rPr lang="nl-NL" sz="2800">
                <a:latin typeface="Arial" panose="020B0604020202020204" pitchFamily="34" charset="0"/>
                <a:cs typeface="Arial" panose="020B0604020202020204" pitchFamily="34" charset="0"/>
              </a:rPr>
              <a:t> vermelden</a:t>
            </a:r>
          </a:p>
          <a:p>
            <a:r>
              <a:rPr lang="nl-NL" sz="2800">
                <a:latin typeface="Arial" panose="020B0604020202020204" pitchFamily="34" charset="0"/>
                <a:cs typeface="Arial" panose="020B0604020202020204" pitchFamily="34" charset="0"/>
              </a:rPr>
              <a:t>moet tekst kunnen aanpassen (vergroten, contrast, afstanden)</a:t>
            </a:r>
          </a:p>
          <a:p>
            <a:r>
              <a:rPr lang="nl-NL" sz="2800">
                <a:latin typeface="Arial" panose="020B0604020202020204" pitchFamily="34" charset="0"/>
                <a:cs typeface="Arial" panose="020B0604020202020204" pitchFamily="34" charset="0"/>
              </a:rPr>
              <a:t>moet alternatieven geven voor niet-tekstuele inhoud </a:t>
            </a:r>
            <a:r>
              <a:rPr lang="nl-NL" sz="2400">
                <a:latin typeface="Arial" panose="020B0604020202020204" pitchFamily="34" charset="0"/>
                <a:cs typeface="Arial" panose="020B0604020202020204" pitchFamily="34" charset="0"/>
              </a:rPr>
              <a:t>(afbeeldingen, ed.)</a:t>
            </a:r>
          </a:p>
          <a:p>
            <a:endParaRPr lang="nl-NL" sz="2800">
              <a:latin typeface="Arial" panose="020B0604020202020204" pitchFamily="34" charset="0"/>
              <a:cs typeface="Arial" panose="020B0604020202020204" pitchFamily="34" charset="0"/>
            </a:endParaRPr>
          </a:p>
        </p:txBody>
      </p:sp>
      <p:sp>
        <p:nvSpPr>
          <p:cNvPr id="3" name="Tijdelijke aanduiding voor tekst 2"/>
          <p:cNvSpPr>
            <a:spLocks noGrp="1"/>
          </p:cNvSpPr>
          <p:nvPr>
            <p:ph type="title" idx="4294967295"/>
          </p:nvPr>
        </p:nvSpPr>
        <p:spPr>
          <a:xfrm>
            <a:off x="946150" y="588963"/>
            <a:ext cx="11245850" cy="5508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sz="4000" b="1">
                <a:latin typeface="Arial Black" panose="020B0A04020102020204" pitchFamily="34" charset="0"/>
                <a:ea typeface="+mn-ea"/>
                <a:cs typeface="+mn-cs"/>
              </a:rPr>
              <a:t>Algemene eisen e-books (dienst)</a:t>
            </a:r>
            <a:endParaRPr kumimoji="0" lang="nl-NL" sz="4000" b="1" i="0" u="none" strike="noStrike" kern="1200" cap="none" spc="0" normalizeH="0" baseline="0" noProof="0">
              <a:ln>
                <a:noFill/>
              </a:ln>
              <a:solidFill>
                <a:schemeClr val="tx1"/>
              </a:solidFill>
              <a:effectLst/>
              <a:uLnTx/>
              <a:uFillTx/>
              <a:latin typeface="Avenir LT Std 55 Roman" panose="020B0503020203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4000" b="1" i="0" u="none" strike="noStrike" kern="1200" cap="none" spc="0" normalizeH="0" baseline="0" noProof="0">
              <a:ln>
                <a:noFill/>
              </a:ln>
              <a:solidFill>
                <a:schemeClr val="tx1"/>
              </a:solidFill>
              <a:effectLst/>
              <a:uLnTx/>
              <a:uFillTx/>
              <a:latin typeface="Avenir LT Std 55 Roman" panose="020B0503020203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4000" b="1" i="0" u="none" strike="noStrike" kern="1200" cap="none" spc="0" normalizeH="0" baseline="0" noProof="0">
                <a:ln>
                  <a:noFill/>
                </a:ln>
                <a:solidFill>
                  <a:schemeClr val="tx1"/>
                </a:solidFill>
                <a:effectLst/>
                <a:uLnTx/>
                <a:uFillTx/>
                <a:latin typeface="Avenir LT Std 55 Roman" panose="020B0503020203020204" pitchFamily="34" charset="0"/>
                <a:ea typeface="+mn-ea"/>
                <a:cs typeface="+mn-cs"/>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4000" b="1" i="0" u="none" strike="noStrike" kern="1200" cap="none" spc="0" normalizeH="0" baseline="0" noProof="0">
              <a:ln>
                <a:noFill/>
              </a:ln>
              <a:solidFill>
                <a:schemeClr val="tx1"/>
              </a:solidFill>
              <a:effectLst/>
              <a:uLnTx/>
              <a:uFillTx/>
              <a:latin typeface="Avenir LT Std 55 Roman" panose="020B0503020203020204" pitchFamily="34" charset="0"/>
              <a:ea typeface="+mn-ea"/>
              <a:cs typeface="+mn-cs"/>
            </a:endParaRPr>
          </a:p>
        </p:txBody>
      </p:sp>
      <p:pic>
        <p:nvPicPr>
          <p:cNvPr id="4" name="Afbeelding 3">
            <a:extLst>
              <a:ext uri="{FF2B5EF4-FFF2-40B4-BE49-F238E27FC236}">
                <a16:creationId xmlns:a16="http://schemas.microsoft.com/office/drawing/2014/main" id="{A1ADA15F-FC37-45AF-8F58-A7484075D72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Tree>
    <p:extLst>
      <p:ext uri="{BB962C8B-B14F-4D97-AF65-F5344CB8AC3E}">
        <p14:creationId xmlns:p14="http://schemas.microsoft.com/office/powerpoint/2010/main" val="16997067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a:xfrm>
            <a:off x="723715" y="1291066"/>
            <a:ext cx="11246612" cy="4963349"/>
          </a:xfrm>
        </p:spPr>
        <p:txBody>
          <a:bodyPr>
            <a:noAutofit/>
          </a:bodyPr>
          <a:lstStyle/>
          <a:p>
            <a:pPr marL="0" indent="0">
              <a:buNone/>
            </a:pPr>
            <a:endParaRPr lang="nl-NL" sz="2800" b="1">
              <a:latin typeface="Arial" panose="020B0604020202020204" pitchFamily="34" charset="0"/>
              <a:cs typeface="Arial" panose="020B0604020202020204" pitchFamily="34" charset="0"/>
            </a:endParaRPr>
          </a:p>
          <a:p>
            <a:pPr marL="0" indent="0">
              <a:buNone/>
            </a:pPr>
            <a:r>
              <a:rPr lang="nl-NL" sz="2800">
                <a:latin typeface="Arial" panose="020B0604020202020204" pitchFamily="34" charset="0"/>
                <a:cs typeface="Arial" panose="020B0604020202020204" pitchFamily="34" charset="0"/>
              </a:rPr>
              <a:t>Samenvattend en aanvullend voor e-book als product:</a:t>
            </a:r>
          </a:p>
          <a:p>
            <a:pPr marL="0" indent="0">
              <a:buNone/>
            </a:pPr>
            <a:endParaRPr lang="nl-NL" sz="2400" b="1">
              <a:latin typeface="Arial" panose="020B0604020202020204" pitchFamily="34" charset="0"/>
              <a:cs typeface="Arial" panose="020B0604020202020204" pitchFamily="34" charset="0"/>
            </a:endParaRPr>
          </a:p>
          <a:p>
            <a:r>
              <a:rPr lang="nl-NL" sz="2800">
                <a:latin typeface="Arial" panose="020B0604020202020204" pitchFamily="34" charset="0"/>
                <a:cs typeface="Arial" panose="020B0604020202020204" pitchFamily="34" charset="0"/>
              </a:rPr>
              <a:t>moet </a:t>
            </a:r>
            <a:r>
              <a:rPr lang="nl-NL" sz="2800" b="1">
                <a:latin typeface="Arial" panose="020B0604020202020204" pitchFamily="34" charset="0"/>
                <a:cs typeface="Arial" panose="020B0604020202020204" pitchFamily="34" charset="0"/>
              </a:rPr>
              <a:t>waarneembaar, bedienbaar, begrijpelijk </a:t>
            </a:r>
            <a:r>
              <a:rPr lang="nl-NL" sz="2800">
                <a:latin typeface="Arial" panose="020B0604020202020204" pitchFamily="34" charset="0"/>
                <a:cs typeface="Arial" panose="020B0604020202020204" pitchFamily="34" charset="0"/>
              </a:rPr>
              <a:t>zijn</a:t>
            </a:r>
          </a:p>
          <a:p>
            <a:r>
              <a:rPr lang="nl-NL" sz="2800">
                <a:latin typeface="Arial" panose="020B0604020202020204" pitchFamily="34" charset="0"/>
                <a:cs typeface="Arial" panose="020B0604020202020204" pitchFamily="34" charset="0"/>
              </a:rPr>
              <a:t>moet hulptechnologie goed laten functioneren (</a:t>
            </a:r>
            <a:r>
              <a:rPr lang="nl-NL" sz="2800" b="1">
                <a:latin typeface="Arial" panose="020B0604020202020204" pitchFamily="34" charset="0"/>
                <a:cs typeface="Arial" panose="020B0604020202020204" pitchFamily="34" charset="0"/>
              </a:rPr>
              <a:t>robuust</a:t>
            </a:r>
            <a:r>
              <a:rPr lang="nl-NL" sz="2800">
                <a:latin typeface="Arial" panose="020B0604020202020204" pitchFamily="34" charset="0"/>
                <a:cs typeface="Arial" panose="020B0604020202020204" pitchFamily="34" charset="0"/>
              </a:rPr>
              <a:t>, compatibel)</a:t>
            </a:r>
          </a:p>
          <a:p>
            <a:r>
              <a:rPr lang="nl-NL" sz="2800">
                <a:latin typeface="Arial" panose="020B0604020202020204" pitchFamily="34" charset="0"/>
                <a:cs typeface="Arial" panose="020B0604020202020204" pitchFamily="34" charset="0"/>
              </a:rPr>
              <a:t>inhoud en </a:t>
            </a:r>
            <a:r>
              <a:rPr lang="nl-NL" sz="2800" err="1">
                <a:latin typeface="Arial" panose="020B0604020202020204" pitchFamily="34" charset="0"/>
                <a:cs typeface="Arial" panose="020B0604020202020204" pitchFamily="34" charset="0"/>
              </a:rPr>
              <a:t>layout</a:t>
            </a:r>
            <a:r>
              <a:rPr lang="nl-NL" sz="2800">
                <a:latin typeface="Arial" panose="020B0604020202020204" pitchFamily="34" charset="0"/>
                <a:cs typeface="Arial" panose="020B0604020202020204" pitchFamily="34" charset="0"/>
              </a:rPr>
              <a:t> moeten navigeerbaar zijn en flexibel aanpasbaar zijn (structuur, inhoudsopgave, pagina navigatie ed.)</a:t>
            </a:r>
          </a:p>
          <a:p>
            <a:r>
              <a:rPr lang="nl-NL" sz="2800">
                <a:latin typeface="Arial" panose="020B0604020202020204" pitchFamily="34" charset="0"/>
                <a:cs typeface="Arial" panose="020B0604020202020204" pitchFamily="34" charset="0"/>
              </a:rPr>
              <a:t>als het e-book tekst en audio bevat moet dit synchroon verlopen</a:t>
            </a:r>
          </a:p>
          <a:p>
            <a:r>
              <a:rPr lang="nl-NL" sz="2800">
                <a:latin typeface="Arial" panose="020B0604020202020204" pitchFamily="34" charset="0"/>
                <a:cs typeface="Arial" panose="020B0604020202020204" pitchFamily="34" charset="0"/>
              </a:rPr>
              <a:t>moet vindbaar zijn via </a:t>
            </a:r>
            <a:r>
              <a:rPr lang="nl-NL" sz="2800" b="1">
                <a:latin typeface="Arial" panose="020B0604020202020204" pitchFamily="34" charset="0"/>
                <a:cs typeface="Arial" panose="020B0604020202020204" pitchFamily="34" charset="0"/>
              </a:rPr>
              <a:t>metadata toegankelijkheid </a:t>
            </a:r>
            <a:r>
              <a:rPr lang="nl-NL" sz="2800">
                <a:latin typeface="Arial" panose="020B0604020202020204" pitchFamily="34" charset="0"/>
                <a:cs typeface="Arial" panose="020B0604020202020204" pitchFamily="34" charset="0"/>
              </a:rPr>
              <a:t>(</a:t>
            </a:r>
            <a:r>
              <a:rPr lang="nl-NL" sz="2800" err="1">
                <a:latin typeface="Arial" panose="020B0604020202020204" pitchFamily="34" charset="0"/>
                <a:cs typeface="Arial" panose="020B0604020202020204" pitchFamily="34" charset="0"/>
              </a:rPr>
              <a:t>discoverability</a:t>
            </a:r>
            <a:r>
              <a:rPr lang="nl-NL" sz="2800">
                <a:latin typeface="Arial" panose="020B0604020202020204" pitchFamily="34" charset="0"/>
                <a:cs typeface="Arial" panose="020B0604020202020204" pitchFamily="34" charset="0"/>
              </a:rPr>
              <a:t>)</a:t>
            </a:r>
          </a:p>
          <a:p>
            <a:r>
              <a:rPr lang="nl-NL" sz="2800">
                <a:latin typeface="Arial" panose="020B0604020202020204" pitchFamily="34" charset="0"/>
                <a:cs typeface="Arial" panose="020B0604020202020204" pitchFamily="34" charset="0"/>
              </a:rPr>
              <a:t>DRM moet toegankelijkheidsfuncties niet belemmeren (</a:t>
            </a:r>
            <a:r>
              <a:rPr lang="nl-NL" sz="2800" err="1">
                <a:latin typeface="Arial" panose="020B0604020202020204" pitchFamily="34" charset="0"/>
                <a:cs typeface="Arial" panose="020B0604020202020204" pitchFamily="34" charset="0"/>
              </a:rPr>
              <a:t>distribution</a:t>
            </a:r>
            <a:r>
              <a:rPr lang="nl-NL" sz="2800">
                <a:latin typeface="Arial" panose="020B0604020202020204" pitchFamily="34" charset="0"/>
                <a:cs typeface="Arial" panose="020B0604020202020204" pitchFamily="34" charset="0"/>
              </a:rPr>
              <a:t>)</a:t>
            </a:r>
          </a:p>
          <a:p>
            <a:endParaRPr lang="nl-NL" sz="2800">
              <a:latin typeface="Arial" panose="020B0604020202020204" pitchFamily="34" charset="0"/>
              <a:cs typeface="Arial" panose="020B0604020202020204" pitchFamily="34" charset="0"/>
            </a:endParaRPr>
          </a:p>
          <a:p>
            <a:endParaRPr lang="nl-NL" sz="2800">
              <a:latin typeface="Arial" panose="020B0604020202020204" pitchFamily="34" charset="0"/>
              <a:cs typeface="Arial" panose="020B0604020202020204" pitchFamily="34" charset="0"/>
            </a:endParaRPr>
          </a:p>
        </p:txBody>
      </p:sp>
      <p:sp>
        <p:nvSpPr>
          <p:cNvPr id="3" name="Tijdelijke aanduiding voor tekst 2"/>
          <p:cNvSpPr>
            <a:spLocks noGrp="1"/>
          </p:cNvSpPr>
          <p:nvPr>
            <p:ph type="title" idx="4294967295"/>
          </p:nvPr>
        </p:nvSpPr>
        <p:spPr>
          <a:xfrm>
            <a:off x="946150" y="588963"/>
            <a:ext cx="11245850" cy="5508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sz="4000" b="1">
                <a:latin typeface="Arial Black" panose="020B0A04020102020204" pitchFamily="34" charset="0"/>
                <a:ea typeface="+mn-ea"/>
                <a:cs typeface="+mn-cs"/>
              </a:rPr>
              <a:t>Specifieke extra eisen (product)</a:t>
            </a:r>
            <a:endParaRPr kumimoji="0" lang="nl-NL" sz="4000" b="1" i="0" u="none" strike="noStrike" kern="1200" cap="none" spc="0" normalizeH="0" baseline="0" noProof="0">
              <a:ln>
                <a:noFill/>
              </a:ln>
              <a:solidFill>
                <a:schemeClr val="tx1"/>
              </a:solidFill>
              <a:effectLst/>
              <a:uLnTx/>
              <a:uFillTx/>
              <a:latin typeface="Avenir LT Std 55 Roman" panose="020B0503020203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4000" b="1" i="0" u="none" strike="noStrike" kern="1200" cap="none" spc="0" normalizeH="0" baseline="0" noProof="0">
              <a:ln>
                <a:noFill/>
              </a:ln>
              <a:solidFill>
                <a:schemeClr val="tx1"/>
              </a:solidFill>
              <a:effectLst/>
              <a:uLnTx/>
              <a:uFillTx/>
              <a:latin typeface="Avenir LT Std 55 Roman" panose="020B0503020203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4000" b="1" i="0" u="none" strike="noStrike" kern="1200" cap="none" spc="0" normalizeH="0" baseline="0" noProof="0">
              <a:ln>
                <a:noFill/>
              </a:ln>
              <a:solidFill>
                <a:schemeClr val="tx1"/>
              </a:solidFill>
              <a:effectLst/>
              <a:uLnTx/>
              <a:uFillTx/>
              <a:latin typeface="Avenir LT Std 55 Roman" panose="020B0503020203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4000" b="1" i="0" u="none" strike="noStrike" kern="1200" cap="none" spc="0" normalizeH="0" baseline="0" noProof="0">
              <a:ln>
                <a:noFill/>
              </a:ln>
              <a:solidFill>
                <a:schemeClr val="tx1"/>
              </a:solidFill>
              <a:effectLst/>
              <a:uLnTx/>
              <a:uFillTx/>
              <a:latin typeface="Avenir LT Std 55 Roman" panose="020B0503020203020204" pitchFamily="34" charset="0"/>
              <a:ea typeface="+mn-ea"/>
              <a:cs typeface="+mn-cs"/>
            </a:endParaRPr>
          </a:p>
        </p:txBody>
      </p:sp>
      <p:pic>
        <p:nvPicPr>
          <p:cNvPr id="4" name="Afbeelding 3">
            <a:extLst>
              <a:ext uri="{FF2B5EF4-FFF2-40B4-BE49-F238E27FC236}">
                <a16:creationId xmlns:a16="http://schemas.microsoft.com/office/drawing/2014/main" id="{A1ADA15F-FC37-45AF-8F58-A7484075D72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Tree>
    <p:extLst>
      <p:ext uri="{BB962C8B-B14F-4D97-AF65-F5344CB8AC3E}">
        <p14:creationId xmlns:p14="http://schemas.microsoft.com/office/powerpoint/2010/main" val="36066553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
        <p:nvSpPr>
          <p:cNvPr id="9" name="Tekstvak 8">
            <a:extLst>
              <a:ext uri="{FF2B5EF4-FFF2-40B4-BE49-F238E27FC236}">
                <a16:creationId xmlns:a16="http://schemas.microsoft.com/office/drawing/2014/main" id="{AC3676BC-33D8-4143-B769-A7B154346E70}"/>
              </a:ext>
            </a:extLst>
          </p:cNvPr>
          <p:cNvSpPr txBox="1"/>
          <p:nvPr/>
        </p:nvSpPr>
        <p:spPr>
          <a:xfrm>
            <a:off x="723715" y="1140032"/>
            <a:ext cx="11174991" cy="523220"/>
          </a:xfrm>
          <a:prstGeom prst="rect">
            <a:avLst/>
          </a:prstGeom>
          <a:noFill/>
        </p:spPr>
        <p:txBody>
          <a:bodyPr wrap="square" rtlCol="0">
            <a:spAutoFit/>
          </a:bodyPr>
          <a:lstStyle/>
          <a:p>
            <a:r>
              <a:rPr lang="nl-NL" sz="2800">
                <a:latin typeface="Arial" panose="020B0604020202020204" pitchFamily="34" charset="0"/>
                <a:cs typeface="Arial" panose="020B0604020202020204" pitchFamily="34" charset="0"/>
              </a:rPr>
              <a:t>principes, richtlijnen, succescriteria, niveaus</a:t>
            </a:r>
          </a:p>
        </p:txBody>
      </p:sp>
      <p:sp>
        <p:nvSpPr>
          <p:cNvPr id="2" name="Titel 1">
            <a:extLst>
              <a:ext uri="{FF2B5EF4-FFF2-40B4-BE49-F238E27FC236}">
                <a16:creationId xmlns:a16="http://schemas.microsoft.com/office/drawing/2014/main" id="{512F2F5D-3FD7-43C7-A787-F7470DF15D8C}"/>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nl-NL" err="1"/>
              <a:t>Wcag</a:t>
            </a:r>
            <a:r>
              <a:rPr lang="nl-NL"/>
              <a:t> 2.1</a:t>
            </a:r>
          </a:p>
        </p:txBody>
      </p:sp>
      <p:sp>
        <p:nvSpPr>
          <p:cNvPr id="7" name="Tijdelijke aanduiding voor tekst 2">
            <a:extLst>
              <a:ext uri="{FF2B5EF4-FFF2-40B4-BE49-F238E27FC236}">
                <a16:creationId xmlns:a16="http://schemas.microsoft.com/office/drawing/2014/main" id="{CC0DC718-E386-4B40-967B-9FCE1A87AA9C}"/>
              </a:ext>
            </a:extLst>
          </p:cNvPr>
          <p:cNvSpPr txBox="1">
            <a:spLocks/>
          </p:cNvSpPr>
          <p:nvPr/>
        </p:nvSpPr>
        <p:spPr>
          <a:xfrm>
            <a:off x="723715" y="588345"/>
            <a:ext cx="11246612" cy="551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1000"/>
              </a:spcBef>
              <a:defRPr/>
            </a:pPr>
            <a:r>
              <a:rPr lang="en-US" sz="4000">
                <a:latin typeface="Arial Black" panose="020B0A04020102020204" pitchFamily="34" charset="0"/>
                <a:cs typeface="Arial" panose="020B0604020202020204" pitchFamily="34" charset="0"/>
              </a:rPr>
              <a:t>WCAG 2.1</a:t>
            </a:r>
            <a:br>
              <a:rPr lang="en-US" sz="4000">
                <a:latin typeface="Arial" panose="020B0604020202020204" pitchFamily="34" charset="0"/>
                <a:cs typeface="Arial" panose="020B0604020202020204" pitchFamily="34" charset="0"/>
              </a:rPr>
            </a:br>
            <a:endParaRPr lang="nl-NL" sz="4000" b="1">
              <a:solidFill>
                <a:srgbClr val="FF6600"/>
              </a:solidFill>
              <a:latin typeface="Avenir LT Std 55 Roman" panose="020B0503020203020204" pitchFamily="34" charset="0"/>
              <a:ea typeface="+mn-ea"/>
              <a:cs typeface="+mn-cs"/>
            </a:endParaRPr>
          </a:p>
        </p:txBody>
      </p:sp>
      <p:pic>
        <p:nvPicPr>
          <p:cNvPr id="5" name="Afbeelding 4" descr="Schema dat de structuur van WCAG 2.1 visualiseert met in de linker kolom de principes 1. Waarneembaar, 2. Bedienbaar, 3. Begrijpelijk en 4. Robuust. Daarnaast de richtlijnen die bij het prinicpe horen. Daarnaast staan de nummers van bijbehorende succescriteria genoemd. Deze nummers zijn verdeel over drie kolommen: Niveau A; Niveau AA en Niveau AAA. ">
            <a:extLst>
              <a:ext uri="{FF2B5EF4-FFF2-40B4-BE49-F238E27FC236}">
                <a16:creationId xmlns:a16="http://schemas.microsoft.com/office/drawing/2014/main" id="{8243E473-51CA-4C88-8DCF-D3FDC654A0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715" y="1744529"/>
            <a:ext cx="11246613" cy="4530827"/>
          </a:xfrm>
          <a:prstGeom prst="rect">
            <a:avLst/>
          </a:prstGeom>
        </p:spPr>
      </p:pic>
      <p:sp>
        <p:nvSpPr>
          <p:cNvPr id="3" name="Ovaal 2">
            <a:extLst>
              <a:ext uri="{FF2B5EF4-FFF2-40B4-BE49-F238E27FC236}">
                <a16:creationId xmlns:a16="http://schemas.microsoft.com/office/drawing/2014/main" id="{54B254EA-E1F3-4E57-BC38-7672BAD88C64}"/>
              </a:ext>
            </a:extLst>
          </p:cNvPr>
          <p:cNvSpPr/>
          <p:nvPr/>
        </p:nvSpPr>
        <p:spPr>
          <a:xfrm>
            <a:off x="528526" y="1663252"/>
            <a:ext cx="1584479" cy="43839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0000"/>
              </a:solidFill>
            </a:endParaRPr>
          </a:p>
        </p:txBody>
      </p:sp>
    </p:spTree>
    <p:extLst>
      <p:ext uri="{BB962C8B-B14F-4D97-AF65-F5344CB8AC3E}">
        <p14:creationId xmlns:p14="http://schemas.microsoft.com/office/powerpoint/2010/main" val="18148434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a:xfrm>
            <a:off x="723715" y="1293606"/>
            <a:ext cx="11447224" cy="5407445"/>
          </a:xfrm>
        </p:spPr>
        <p:txBody>
          <a:bodyPr vert="horz" lIns="91440" tIns="45720" rIns="91440" bIns="45720" rtlCol="0" anchor="t">
            <a:noAutofit/>
          </a:bodyPr>
          <a:lstStyle/>
          <a:p>
            <a:pPr marL="0" indent="0">
              <a:buNone/>
            </a:pPr>
            <a:endParaRPr lang="nl-NL" sz="3600">
              <a:latin typeface="Arial" panose="020B0604020202020204" pitchFamily="34" charset="0"/>
              <a:cs typeface="Arial" panose="020B0604020202020204" pitchFamily="34" charset="0"/>
            </a:endParaRPr>
          </a:p>
          <a:p>
            <a:r>
              <a:rPr lang="nl-NL" sz="2800">
                <a:latin typeface="Arial"/>
                <a:cs typeface="Arial"/>
              </a:rPr>
              <a:t>WCAG = Web Content Accessibility Guidelines 2.1 (2018)</a:t>
            </a:r>
          </a:p>
          <a:p>
            <a:r>
              <a:rPr lang="nl-NL" sz="2800">
                <a:latin typeface="Arial"/>
                <a:cs typeface="Arial"/>
              </a:rPr>
              <a:t>werkgroep van het World Wide Web Consortium (W3C)</a:t>
            </a:r>
          </a:p>
          <a:p>
            <a:r>
              <a:rPr lang="nl-NL" sz="2800">
                <a:latin typeface="Arial"/>
                <a:cs typeface="Arial"/>
              </a:rPr>
              <a:t>internationale norm voor toegankelijke websites, apps, documenten</a:t>
            </a:r>
          </a:p>
          <a:p>
            <a:r>
              <a:rPr lang="nl-NL" sz="2800">
                <a:latin typeface="Arial"/>
                <a:cs typeface="Arial"/>
              </a:rPr>
              <a:t>toegankelijkheidsacte verwijst naar WCAG en EPUB</a:t>
            </a:r>
            <a:endParaRPr lang="nl-NL" sz="2800">
              <a:latin typeface="Arial" panose="020B0604020202020204" pitchFamily="34" charset="0"/>
              <a:cs typeface="Arial" panose="020B0604020202020204" pitchFamily="34" charset="0"/>
            </a:endParaRPr>
          </a:p>
        </p:txBody>
      </p:sp>
      <p:sp>
        <p:nvSpPr>
          <p:cNvPr id="3" name="Tijdelijke aanduiding voor tekst 2"/>
          <p:cNvSpPr>
            <a:spLocks noGrp="1"/>
          </p:cNvSpPr>
          <p:nvPr>
            <p:ph type="title" idx="4294967295"/>
          </p:nvPr>
        </p:nvSpPr>
        <p:spPr>
          <a:xfrm>
            <a:off x="946150" y="588963"/>
            <a:ext cx="11245850" cy="5508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4000">
                <a:latin typeface="Arial Black" panose="020B0A04020102020204" pitchFamily="34" charset="0"/>
                <a:cs typeface="Arial" panose="020B0604020202020204" pitchFamily="34" charset="0"/>
              </a:rPr>
              <a:t>‘</a:t>
            </a:r>
            <a:r>
              <a:rPr lang="en-US" sz="4000" err="1">
                <a:latin typeface="Arial Black" panose="020B0A04020102020204" pitchFamily="34" charset="0"/>
                <a:cs typeface="Arial" panose="020B0604020202020204" pitchFamily="34" charset="0"/>
              </a:rPr>
              <a:t>web’richtlijnen</a:t>
            </a:r>
            <a:r>
              <a:rPr lang="en-US" sz="4000">
                <a:latin typeface="Arial Black" panose="020B0A04020102020204" pitchFamily="34" charset="0"/>
                <a:cs typeface="Arial" panose="020B0604020202020204" pitchFamily="34" charset="0"/>
              </a:rPr>
              <a:t>: WCAG 2.1</a:t>
            </a:r>
            <a:br>
              <a:rPr lang="en-US" sz="4000">
                <a:latin typeface="Arial" panose="020B0604020202020204" pitchFamily="34" charset="0"/>
                <a:cs typeface="Arial" panose="020B0604020202020204" pitchFamily="34" charset="0"/>
              </a:rPr>
            </a:br>
            <a:endParaRPr kumimoji="0" lang="nl-NL" sz="4000" b="1" i="0" u="none" strike="noStrike" kern="1200" cap="none" spc="0" normalizeH="0" baseline="0" noProof="0">
              <a:ln>
                <a:noFill/>
              </a:ln>
              <a:solidFill>
                <a:schemeClr val="tx1"/>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40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Tree>
    <p:extLst>
      <p:ext uri="{BB962C8B-B14F-4D97-AF65-F5344CB8AC3E}">
        <p14:creationId xmlns:p14="http://schemas.microsoft.com/office/powerpoint/2010/main" val="30013114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a:xfrm>
            <a:off x="723715" y="1293606"/>
            <a:ext cx="11447224" cy="5120842"/>
          </a:xfrm>
        </p:spPr>
        <p:txBody>
          <a:bodyPr>
            <a:normAutofit/>
          </a:bodyPr>
          <a:lstStyle/>
          <a:p>
            <a:pPr marL="0" indent="0">
              <a:buNone/>
            </a:pPr>
            <a:endParaRPr lang="nl-NL" sz="2800">
              <a:latin typeface="Arial" panose="020B0604020202020204" pitchFamily="34" charset="0"/>
              <a:cs typeface="Arial" panose="020B0604020202020204" pitchFamily="34" charset="0"/>
            </a:endParaRPr>
          </a:p>
          <a:p>
            <a:r>
              <a:rPr lang="nl-NL" sz="2800">
                <a:latin typeface="Arial" panose="020B0604020202020204" pitchFamily="34" charset="0"/>
                <a:cs typeface="Arial" panose="020B0604020202020204" pitchFamily="34" charset="0"/>
              </a:rPr>
              <a:t>EPUB 3.2: EPUB-standaard (mei 2019)</a:t>
            </a:r>
          </a:p>
          <a:p>
            <a:r>
              <a:rPr lang="nl-NL" sz="2800">
                <a:latin typeface="Arial" panose="020B0604020202020204" pitchFamily="34" charset="0"/>
                <a:cs typeface="Arial" panose="020B0604020202020204" pitchFamily="34" charset="0"/>
              </a:rPr>
              <a:t>EPUB accessibility 1.0 (januari 2017) </a:t>
            </a:r>
          </a:p>
          <a:p>
            <a:pPr marL="0" indent="0">
              <a:buNone/>
            </a:pPr>
            <a:endParaRPr lang="nl-NL" sz="2800">
              <a:latin typeface="Arial" panose="020B0604020202020204" pitchFamily="34" charset="0"/>
              <a:cs typeface="Arial" panose="020B0604020202020204" pitchFamily="34" charset="0"/>
            </a:endParaRPr>
          </a:p>
          <a:p>
            <a:pPr marL="0" indent="0">
              <a:buNone/>
            </a:pPr>
            <a:r>
              <a:rPr lang="nl-NL" sz="2800" b="1">
                <a:latin typeface="Arial" panose="020B0604020202020204" pitchFamily="34" charset="0"/>
                <a:cs typeface="Arial" panose="020B0604020202020204" pitchFamily="34" charset="0"/>
                <a:hlinkClick r:id="rId3"/>
              </a:rPr>
              <a:t>EPUB Accessibility 1.0 (Engels)</a:t>
            </a:r>
            <a:endParaRPr lang="nl-NL" sz="2800" b="1">
              <a:latin typeface="Arial" panose="020B0604020202020204" pitchFamily="34" charset="0"/>
              <a:cs typeface="Arial" panose="020B0604020202020204" pitchFamily="34" charset="0"/>
            </a:endParaRPr>
          </a:p>
          <a:p>
            <a:pPr marL="0" indent="0">
              <a:buNone/>
            </a:pPr>
            <a:endParaRPr lang="nl-NL" sz="2800" b="1">
              <a:latin typeface="Arial" panose="020B0604020202020204" pitchFamily="34" charset="0"/>
              <a:cs typeface="Arial" panose="020B0604020202020204" pitchFamily="34" charset="0"/>
            </a:endParaRPr>
          </a:p>
          <a:p>
            <a:r>
              <a:rPr lang="nl-NL" sz="2800" b="1">
                <a:latin typeface="Arial" panose="020B0604020202020204" pitchFamily="34" charset="0"/>
                <a:cs typeface="Arial" panose="020B0604020202020204" pitchFamily="34" charset="0"/>
              </a:rPr>
              <a:t>toegankelijkheid</a:t>
            </a:r>
            <a:r>
              <a:rPr lang="nl-NL" sz="2800">
                <a:latin typeface="Arial" panose="020B0604020202020204" pitchFamily="34" charset="0"/>
                <a:cs typeface="Arial" panose="020B0604020202020204" pitchFamily="34" charset="0"/>
              </a:rPr>
              <a:t>: merendeel: WCAG</a:t>
            </a:r>
            <a:r>
              <a:rPr lang="nl-NL" sz="2800" b="1">
                <a:latin typeface="Arial" panose="020B0604020202020204" pitchFamily="34" charset="0"/>
                <a:cs typeface="Arial" panose="020B0604020202020204" pitchFamily="34" charset="0"/>
              </a:rPr>
              <a:t> </a:t>
            </a:r>
            <a:r>
              <a:rPr lang="nl-NL" sz="2800">
                <a:latin typeface="Arial" panose="020B0604020202020204" pitchFamily="34" charset="0"/>
                <a:cs typeface="Arial" panose="020B0604020202020204" pitchFamily="34" charset="0"/>
              </a:rPr>
              <a:t>2.0 niveau A </a:t>
            </a:r>
            <a:r>
              <a:rPr lang="nl-NL" sz="2400">
                <a:latin typeface="Arial" panose="020B0604020202020204" pitchFamily="34" charset="0"/>
                <a:cs typeface="Arial" panose="020B0604020202020204" pitchFamily="34" charset="0"/>
              </a:rPr>
              <a:t>(2.1 AA aanbevolen)</a:t>
            </a:r>
            <a:endParaRPr lang="nl-NL" sz="2000">
              <a:latin typeface="Arial" panose="020B0604020202020204" pitchFamily="34" charset="0"/>
              <a:cs typeface="Arial" panose="020B0604020202020204" pitchFamily="34" charset="0"/>
            </a:endParaRPr>
          </a:p>
          <a:p>
            <a:r>
              <a:rPr lang="nl-NL" sz="2800" b="1">
                <a:latin typeface="Arial" panose="020B0604020202020204" pitchFamily="34" charset="0"/>
                <a:cs typeface="Arial" panose="020B0604020202020204" pitchFamily="34" charset="0"/>
              </a:rPr>
              <a:t>vindbaarheid</a:t>
            </a:r>
            <a:r>
              <a:rPr lang="nl-NL" sz="2800">
                <a:latin typeface="Arial" panose="020B0604020202020204" pitchFamily="34" charset="0"/>
                <a:cs typeface="Arial" panose="020B0604020202020204" pitchFamily="34" charset="0"/>
              </a:rPr>
              <a:t>: metadata (</a:t>
            </a:r>
            <a:r>
              <a:rPr lang="nl-NL" sz="2800" err="1">
                <a:latin typeface="Arial" panose="020B0604020202020204" pitchFamily="34" charset="0"/>
                <a:cs typeface="Arial" panose="020B0604020202020204" pitchFamily="34" charset="0"/>
              </a:rPr>
              <a:t>accessible</a:t>
            </a:r>
            <a:r>
              <a:rPr lang="nl-NL" sz="2800">
                <a:latin typeface="Arial" panose="020B0604020202020204" pitchFamily="34" charset="0"/>
                <a:cs typeface="Arial" panose="020B0604020202020204" pitchFamily="34" charset="0"/>
              </a:rPr>
              <a:t>, </a:t>
            </a:r>
            <a:r>
              <a:rPr lang="nl-NL" sz="2800" err="1">
                <a:latin typeface="Arial" panose="020B0604020202020204" pitchFamily="34" charset="0"/>
                <a:cs typeface="Arial" panose="020B0604020202020204" pitchFamily="34" charset="0"/>
              </a:rPr>
              <a:t>discoverable</a:t>
            </a:r>
            <a:r>
              <a:rPr lang="nl-NL" sz="2800">
                <a:latin typeface="Arial" panose="020B0604020202020204" pitchFamily="34" charset="0"/>
                <a:cs typeface="Arial" panose="020B0604020202020204" pitchFamily="34" charset="0"/>
              </a:rPr>
              <a:t>)</a:t>
            </a:r>
          </a:p>
          <a:p>
            <a:r>
              <a:rPr lang="nl-NL" sz="2800" b="1">
                <a:latin typeface="Arial" panose="020B0604020202020204" pitchFamily="34" charset="0"/>
                <a:cs typeface="Arial" panose="020B0604020202020204" pitchFamily="34" charset="0"/>
              </a:rPr>
              <a:t>verrijking</a:t>
            </a:r>
            <a:r>
              <a:rPr lang="nl-NL" sz="2800">
                <a:latin typeface="Arial" panose="020B0604020202020204" pitchFamily="34" charset="0"/>
                <a:cs typeface="Arial" panose="020B0604020202020204" pitchFamily="34" charset="0"/>
              </a:rPr>
              <a:t>: rijke metadata voor modaliteiten en speciale doelgroepen</a:t>
            </a:r>
          </a:p>
          <a:p>
            <a:r>
              <a:rPr lang="nl-NL" sz="2800" b="1">
                <a:latin typeface="Arial" panose="020B0604020202020204" pitchFamily="34" charset="0"/>
                <a:cs typeface="Arial" panose="020B0604020202020204" pitchFamily="34" charset="0"/>
              </a:rPr>
              <a:t>distributie</a:t>
            </a:r>
            <a:r>
              <a:rPr lang="nl-NL" sz="2800">
                <a:latin typeface="Arial" panose="020B0604020202020204" pitchFamily="34" charset="0"/>
                <a:cs typeface="Arial" panose="020B0604020202020204" pitchFamily="34" charset="0"/>
              </a:rPr>
              <a:t>: o.a. DRM mag niet toegankelijkheid blokkeren</a:t>
            </a:r>
          </a:p>
          <a:p>
            <a:pPr marL="0" indent="0">
              <a:buNone/>
            </a:pPr>
            <a:endParaRPr lang="nl-NL" sz="2800">
              <a:latin typeface="Arial" panose="020B0604020202020204" pitchFamily="34" charset="0"/>
              <a:cs typeface="Arial" panose="020B0604020202020204" pitchFamily="34" charset="0"/>
            </a:endParaRPr>
          </a:p>
        </p:txBody>
      </p:sp>
      <p:sp>
        <p:nvSpPr>
          <p:cNvPr id="3" name="Tijdelijke aanduiding voor tekst 2"/>
          <p:cNvSpPr>
            <a:spLocks noGrp="1"/>
          </p:cNvSpPr>
          <p:nvPr>
            <p:ph type="title" idx="4294967295"/>
          </p:nvPr>
        </p:nvSpPr>
        <p:spPr>
          <a:xfrm>
            <a:off x="946150" y="588963"/>
            <a:ext cx="11245850" cy="5508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4000">
                <a:latin typeface="Arial Black"/>
                <a:cs typeface="Arial"/>
              </a:rPr>
              <a:t>EPUB accessibility 1.0 (W3c)</a:t>
            </a:r>
            <a:br>
              <a:rPr lang="en-US" sz="4000">
                <a:latin typeface="Arial" panose="020B0604020202020204" pitchFamily="34" charset="0"/>
                <a:cs typeface="Arial" panose="020B0604020202020204" pitchFamily="34" charset="0"/>
              </a:rPr>
            </a:br>
            <a:endParaRPr kumimoji="0" lang="nl-NL" sz="4000" b="1" i="0" u="none" strike="noStrike" kern="1200" cap="none" spc="0" normalizeH="0" baseline="0" noProof="0">
              <a:ln>
                <a:noFill/>
              </a:ln>
              <a:solidFill>
                <a:schemeClr val="tx1"/>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40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pic>
        <p:nvPicPr>
          <p:cNvPr id="4" name="Afbeelding 3">
            <a:extLst>
              <a:ext uri="{FF2B5EF4-FFF2-40B4-BE49-F238E27FC236}">
                <a16:creationId xmlns:a16="http://schemas.microsoft.com/office/drawing/2014/main" id="{3B0B63CE-DAF6-4146-B744-90111DCCC64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Tree>
    <p:extLst>
      <p:ext uri="{BB962C8B-B14F-4D97-AF65-F5344CB8AC3E}">
        <p14:creationId xmlns:p14="http://schemas.microsoft.com/office/powerpoint/2010/main" val="40371836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Afbeelding 2" descr="screenshot van een uitgeklapte folder met daarin alle onderdelen van een epub. Zoals: xhtml, mimetype, META-INF, css.">
            <a:extLst>
              <a:ext uri="{FF2B5EF4-FFF2-40B4-BE49-F238E27FC236}">
                <a16:creationId xmlns:a16="http://schemas.microsoft.com/office/drawing/2014/main" id="{55EEC341-8965-426C-84F0-C39816DE5668}"/>
              </a:ext>
            </a:extLst>
          </p:cNvPr>
          <p:cNvPicPr>
            <a:picLocks noChangeAspect="1"/>
          </p:cNvPicPr>
          <p:nvPr/>
        </p:nvPicPr>
        <p:blipFill>
          <a:blip r:embed="rId3"/>
          <a:stretch>
            <a:fillRect/>
          </a:stretch>
        </p:blipFill>
        <p:spPr>
          <a:xfrm>
            <a:off x="951140" y="643467"/>
            <a:ext cx="4676319" cy="5571066"/>
          </a:xfrm>
          <a:prstGeom prst="rect">
            <a:avLst/>
          </a:prstGeom>
        </p:spPr>
      </p:pic>
      <p:pic>
        <p:nvPicPr>
          <p:cNvPr id="5" name="Afbeelding 4" descr="symbolische weergave van de opbouw van een epub3."/>
          <p:cNvPicPr>
            <a:picLocks noChangeAspect="1"/>
          </p:cNvPicPr>
          <p:nvPr/>
        </p:nvPicPr>
        <p:blipFill>
          <a:blip r:embed="rId4"/>
          <a:stretch>
            <a:fillRect/>
          </a:stretch>
        </p:blipFill>
        <p:spPr>
          <a:xfrm>
            <a:off x="5046630" y="641595"/>
            <a:ext cx="6972549" cy="5014515"/>
          </a:xfrm>
          <a:prstGeom prst="rect">
            <a:avLst/>
          </a:prstGeom>
        </p:spPr>
      </p:pic>
    </p:spTree>
    <p:extLst>
      <p:ext uri="{BB962C8B-B14F-4D97-AF65-F5344CB8AC3E}">
        <p14:creationId xmlns:p14="http://schemas.microsoft.com/office/powerpoint/2010/main" val="15038852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a:xfrm>
            <a:off x="6259393" y="2654060"/>
            <a:ext cx="6586489" cy="3785419"/>
          </a:xfrm>
        </p:spPr>
        <p:txBody>
          <a:bodyPr vert="horz" lIns="91440" tIns="45720" rIns="91440" bIns="45720" rtlCol="0" anchor="t">
            <a:normAutofit/>
          </a:bodyPr>
          <a:lstStyle/>
          <a:p>
            <a:pPr marL="0"/>
            <a:endParaRPr lang="en-US" sz="2800">
              <a:latin typeface="Arial" panose="020B0604020202020204" pitchFamily="34" charset="0"/>
              <a:cs typeface="Arial" panose="020B0604020202020204" pitchFamily="34" charset="0"/>
            </a:endParaRPr>
          </a:p>
          <a:p>
            <a:r>
              <a:rPr lang="en-US" sz="2800">
                <a:latin typeface="Arial"/>
                <a:cs typeface="Arial"/>
              </a:rPr>
              <a:t>EPUB2 vs EPUB3</a:t>
            </a:r>
          </a:p>
          <a:p>
            <a:r>
              <a:rPr lang="en-US" sz="2800">
                <a:latin typeface="Arial"/>
                <a:cs typeface="Arial"/>
              </a:rPr>
              <a:t>Reflowable vs fixed</a:t>
            </a:r>
            <a:endParaRPr lang="en-US" sz="2800">
              <a:latin typeface="Arial" panose="020B0604020202020204" pitchFamily="34" charset="0"/>
              <a:cs typeface="Arial" panose="020B0604020202020204" pitchFamily="34" charset="0"/>
            </a:endParaRPr>
          </a:p>
          <a:p>
            <a:endParaRPr lang="en-US" sz="2800">
              <a:latin typeface="Arial"/>
              <a:cs typeface="Arial"/>
            </a:endParaRPr>
          </a:p>
          <a:p>
            <a:r>
              <a:rPr lang="en-US" sz="2800">
                <a:latin typeface="Arial"/>
                <a:cs typeface="Arial"/>
              </a:rPr>
              <a:t>WCAG </a:t>
            </a:r>
            <a:r>
              <a:rPr lang="en-US" sz="2800" err="1">
                <a:latin typeface="Arial"/>
                <a:cs typeface="Arial"/>
              </a:rPr>
              <a:t>en</a:t>
            </a:r>
            <a:r>
              <a:rPr lang="en-US" sz="2800">
                <a:latin typeface="Arial"/>
                <a:cs typeface="Arial"/>
              </a:rPr>
              <a:t> EPUB accessibility 1.0</a:t>
            </a:r>
          </a:p>
          <a:p>
            <a:r>
              <a:rPr lang="en-US" sz="2800">
                <a:latin typeface="Arial"/>
                <a:cs typeface="Arial"/>
              </a:rPr>
              <a:t>Metadata</a:t>
            </a:r>
            <a:endParaRPr lang="nl-NL" sz="2800">
              <a:latin typeface="Arial"/>
              <a:cs typeface="Arial"/>
            </a:endParaRPr>
          </a:p>
          <a:p>
            <a:pPr marL="0"/>
            <a:endParaRPr lang="en-US" sz="2000">
              <a:latin typeface="+mn-lt"/>
            </a:endParaRPr>
          </a:p>
          <a:p>
            <a:endParaRPr lang="en-US" sz="2000">
              <a:latin typeface="+mn-lt"/>
            </a:endParaRPr>
          </a:p>
        </p:txBody>
      </p:sp>
      <p:sp>
        <p:nvSpPr>
          <p:cNvPr id="3" name="Tijdelijke aanduiding voor tekst 2"/>
          <p:cNvSpPr>
            <a:spLocks noGrp="1"/>
          </p:cNvSpPr>
          <p:nvPr>
            <p:ph type="title" idx="4294967295"/>
          </p:nvPr>
        </p:nvSpPr>
        <p:spPr>
          <a:xfrm>
            <a:off x="6353086" y="1058863"/>
            <a:ext cx="5723896" cy="1300252"/>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lvl="0">
              <a:defRPr/>
            </a:pPr>
            <a:r>
              <a:rPr kumimoji="0" lang="en-US" sz="4000" b="1" i="0" u="none" strike="noStrike" cap="none" spc="0" normalizeH="0" baseline="0" noProof="0" err="1">
                <a:ln>
                  <a:noFill/>
                </a:ln>
                <a:effectLst/>
                <a:uLnTx/>
                <a:uFillTx/>
                <a:latin typeface="Arial Black" panose="020B0A04020102020204" pitchFamily="34" charset="0"/>
              </a:rPr>
              <a:t>Toegankelijkheid</a:t>
            </a:r>
            <a:r>
              <a:rPr kumimoji="0" lang="en-US" sz="4000" b="1" i="0" u="none" strike="noStrike" cap="none" spc="0" normalizeH="0" baseline="0" noProof="0">
                <a:ln>
                  <a:noFill/>
                </a:ln>
                <a:effectLst/>
                <a:uLnTx/>
                <a:uFillTx/>
                <a:latin typeface="Arial Black" panose="020B0A04020102020204" pitchFamily="34" charset="0"/>
              </a:rPr>
              <a:t> </a:t>
            </a:r>
            <a:r>
              <a:rPr kumimoji="0" lang="en-US" sz="4000" b="1" i="0" u="none" strike="noStrike" cap="none" spc="0" normalizeH="0" baseline="0" noProof="0" err="1">
                <a:ln>
                  <a:noFill/>
                </a:ln>
                <a:effectLst/>
                <a:uLnTx/>
                <a:uFillTx/>
                <a:latin typeface="Arial Black" panose="020B0A04020102020204" pitchFamily="34" charset="0"/>
              </a:rPr>
              <a:t>aan</a:t>
            </a:r>
            <a:r>
              <a:rPr kumimoji="0" lang="en-US" sz="4000" b="1" i="0" u="none" strike="noStrike" cap="none" spc="0" normalizeH="0" baseline="0" noProof="0">
                <a:ln>
                  <a:noFill/>
                </a:ln>
                <a:effectLst/>
                <a:uLnTx/>
                <a:uFillTx/>
                <a:latin typeface="Arial Black" panose="020B0A04020102020204" pitchFamily="34" charset="0"/>
              </a:rPr>
              <a:t> de </a:t>
            </a:r>
            <a:r>
              <a:rPr kumimoji="0" lang="en-US" sz="4000" b="1" i="0" u="none" strike="noStrike" cap="none" spc="0" normalizeH="0" baseline="0" noProof="0" err="1">
                <a:ln>
                  <a:noFill/>
                </a:ln>
                <a:effectLst/>
                <a:uLnTx/>
                <a:uFillTx/>
                <a:latin typeface="Arial Black" panose="020B0A04020102020204" pitchFamily="34" charset="0"/>
              </a:rPr>
              <a:t>bron</a:t>
            </a:r>
            <a:r>
              <a:rPr kumimoji="0" lang="en-US" sz="4000" b="1" i="0" u="none" strike="noStrike" cap="none" spc="0" normalizeH="0" baseline="0" noProof="0">
                <a:ln>
                  <a:noFill/>
                </a:ln>
                <a:effectLst/>
                <a:uLnTx/>
                <a:uFillTx/>
                <a:latin typeface="Arial Black" panose="020B0A04020102020204" pitchFamily="34" charset="0"/>
              </a:rPr>
              <a:t>: EPUB</a:t>
            </a:r>
            <a:r>
              <a:rPr kumimoji="0" lang="en-US" b="1" i="0" u="none" strike="noStrike" cap="none" spc="0" normalizeH="0" baseline="0" noProof="0">
                <a:ln>
                  <a:noFill/>
                </a:ln>
                <a:effectLst/>
                <a:uLnTx/>
                <a:uFillTx/>
                <a:latin typeface="Arial Black" panose="020B0A04020102020204" pitchFamily="34" charset="0"/>
              </a:rPr>
              <a:t> </a:t>
            </a:r>
          </a:p>
        </p:txBody>
      </p:sp>
      <p:pic>
        <p:nvPicPr>
          <p:cNvPr id="4" name="Afbeelding 3">
            <a:extLst>
              <a:ext uri="{FF2B5EF4-FFF2-40B4-BE49-F238E27FC236}">
                <a16:creationId xmlns:a16="http://schemas.microsoft.com/office/drawing/2014/main" id="{BCC09720-A4A8-4F7E-9C84-AA5E66FA7CC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pic>
        <p:nvPicPr>
          <p:cNvPr id="6" name="Afbeelding 6">
            <a:extLst>
              <a:ext uri="{FF2B5EF4-FFF2-40B4-BE49-F238E27FC236}">
                <a16:creationId xmlns:a16="http://schemas.microsoft.com/office/drawing/2014/main" id="{2EE6FFF2-9054-4AE7-B278-DFD89C51562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9269" y="431157"/>
            <a:ext cx="6251274" cy="4184139"/>
          </a:xfrm>
          <a:prstGeom prst="rect">
            <a:avLst/>
          </a:prstGeom>
        </p:spPr>
      </p:pic>
    </p:spTree>
    <p:extLst>
      <p:ext uri="{BB962C8B-B14F-4D97-AF65-F5344CB8AC3E}">
        <p14:creationId xmlns:p14="http://schemas.microsoft.com/office/powerpoint/2010/main" val="41061274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a:xfrm>
            <a:off x="4965431" y="2438400"/>
            <a:ext cx="7205508" cy="3785419"/>
          </a:xfrm>
        </p:spPr>
        <p:txBody>
          <a:bodyPr vert="horz" lIns="91440" tIns="45720" rIns="91440" bIns="45720" rtlCol="0" anchor="t">
            <a:normAutofit/>
          </a:bodyPr>
          <a:lstStyle/>
          <a:p>
            <a:r>
              <a:rPr lang="nl-NL" sz="3300">
                <a:latin typeface="Arial"/>
                <a:cs typeface="Arial"/>
              </a:rPr>
              <a:t>Rijk opgemaakt (</a:t>
            </a:r>
            <a:r>
              <a:rPr lang="nl-NL" sz="3300" b="1">
                <a:latin typeface="Arial"/>
                <a:cs typeface="Arial"/>
              </a:rPr>
              <a:t>digitale</a:t>
            </a:r>
            <a:r>
              <a:rPr lang="nl-NL" sz="3300">
                <a:latin typeface="Arial"/>
                <a:cs typeface="Arial"/>
              </a:rPr>
              <a:t>) publicaties</a:t>
            </a:r>
          </a:p>
          <a:p>
            <a:r>
              <a:rPr lang="nl-NL" sz="3300">
                <a:latin typeface="Arial"/>
                <a:cs typeface="Arial"/>
              </a:rPr>
              <a:t>Multimediaal (audio en video)</a:t>
            </a:r>
          </a:p>
          <a:p>
            <a:r>
              <a:rPr lang="nl-NL" sz="3300">
                <a:latin typeface="Arial"/>
                <a:cs typeface="Arial"/>
              </a:rPr>
              <a:t>Media synchronisatie (‘Karaokelezen’)</a:t>
            </a:r>
          </a:p>
          <a:p>
            <a:r>
              <a:rPr lang="en-GB" sz="3300">
                <a:latin typeface="Arial"/>
                <a:cs typeface="Arial"/>
              </a:rPr>
              <a:t>Lightweight Content Protect</a:t>
            </a:r>
            <a:r>
              <a:rPr lang="nl-NL" sz="3300">
                <a:latin typeface="Arial"/>
                <a:cs typeface="Arial"/>
              </a:rPr>
              <a:t> (DRM) </a:t>
            </a:r>
          </a:p>
          <a:p>
            <a:r>
              <a:rPr lang="nl-NL" sz="3300">
                <a:latin typeface="Arial"/>
                <a:cs typeface="Arial"/>
              </a:rPr>
              <a:t>“</a:t>
            </a:r>
            <a:r>
              <a:rPr lang="en-GB" sz="3300">
                <a:latin typeface="Arial"/>
                <a:cs typeface="Arial"/>
              </a:rPr>
              <a:t>Born accessible</a:t>
            </a:r>
            <a:r>
              <a:rPr lang="nl-NL" sz="3300">
                <a:latin typeface="Arial"/>
                <a:cs typeface="Arial"/>
              </a:rPr>
              <a:t>” </a:t>
            </a:r>
            <a:endParaRPr lang="nl-NL" sz="3300">
              <a:latin typeface="Arial" panose="020B0604020202020204" pitchFamily="34" charset="0"/>
              <a:cs typeface="Arial" panose="020B0604020202020204" pitchFamily="34" charset="0"/>
            </a:endParaRPr>
          </a:p>
          <a:p>
            <a:pPr marL="0"/>
            <a:endParaRPr lang="en-US" sz="2000">
              <a:latin typeface="+mn-lt"/>
            </a:endParaRPr>
          </a:p>
          <a:p>
            <a:endParaRPr lang="en-US" sz="2000">
              <a:latin typeface="+mn-lt"/>
            </a:endParaRPr>
          </a:p>
        </p:txBody>
      </p:sp>
      <p:sp>
        <p:nvSpPr>
          <p:cNvPr id="3" name="Tijdelijke aanduiding voor tekst 2"/>
          <p:cNvSpPr>
            <a:spLocks noGrp="1"/>
          </p:cNvSpPr>
          <p:nvPr>
            <p:ph type="title" idx="4294967295"/>
          </p:nvPr>
        </p:nvSpPr>
        <p:spPr>
          <a:xfrm>
            <a:off x="5605463" y="1058863"/>
            <a:ext cx="6586537" cy="1285875"/>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lvl="0">
              <a:defRPr/>
            </a:pPr>
            <a:r>
              <a:rPr kumimoji="0" lang="en-US" sz="4000" b="1" i="0" u="none" strike="noStrike" cap="none" spc="0" normalizeH="0" baseline="0" noProof="0" err="1">
                <a:ln>
                  <a:noFill/>
                </a:ln>
                <a:effectLst/>
                <a:uLnTx/>
                <a:uFillTx/>
                <a:latin typeface="Arial Black" panose="020B0A04020102020204" pitchFamily="34" charset="0"/>
              </a:rPr>
              <a:t>Toegankelijkheid</a:t>
            </a:r>
            <a:r>
              <a:rPr kumimoji="0" lang="en-US" sz="4000" b="1" i="0" u="none" strike="noStrike" cap="none" spc="0" normalizeH="0" baseline="0" noProof="0">
                <a:ln>
                  <a:noFill/>
                </a:ln>
                <a:effectLst/>
                <a:uLnTx/>
                <a:uFillTx/>
                <a:latin typeface="Arial Black" panose="020B0A04020102020204" pitchFamily="34" charset="0"/>
              </a:rPr>
              <a:t> </a:t>
            </a:r>
            <a:r>
              <a:rPr kumimoji="0" lang="en-US" sz="4000" b="1" i="0" u="none" strike="noStrike" cap="none" spc="0" normalizeH="0" baseline="0" noProof="0" err="1">
                <a:ln>
                  <a:noFill/>
                </a:ln>
                <a:effectLst/>
                <a:uLnTx/>
                <a:uFillTx/>
                <a:latin typeface="Arial Black" panose="020B0A04020102020204" pitchFamily="34" charset="0"/>
              </a:rPr>
              <a:t>aan</a:t>
            </a:r>
            <a:r>
              <a:rPr kumimoji="0" lang="en-US" sz="4000" b="1" i="0" u="none" strike="noStrike" cap="none" spc="0" normalizeH="0" baseline="0" noProof="0">
                <a:ln>
                  <a:noFill/>
                </a:ln>
                <a:effectLst/>
                <a:uLnTx/>
                <a:uFillTx/>
                <a:latin typeface="Arial Black" panose="020B0A04020102020204" pitchFamily="34" charset="0"/>
              </a:rPr>
              <a:t> de </a:t>
            </a:r>
            <a:r>
              <a:rPr kumimoji="0" lang="en-US" sz="4000" b="1" i="0" u="none" strike="noStrike" cap="none" spc="0" normalizeH="0" baseline="0" noProof="0" err="1">
                <a:ln>
                  <a:noFill/>
                </a:ln>
                <a:effectLst/>
                <a:uLnTx/>
                <a:uFillTx/>
                <a:latin typeface="Arial Black" panose="020B0A04020102020204" pitchFamily="34" charset="0"/>
              </a:rPr>
              <a:t>bron</a:t>
            </a:r>
            <a:r>
              <a:rPr kumimoji="0" lang="en-US" sz="4000" b="1" i="0" u="none" strike="noStrike" cap="none" spc="0" normalizeH="0" baseline="0" noProof="0">
                <a:ln>
                  <a:noFill/>
                </a:ln>
                <a:effectLst/>
                <a:uLnTx/>
                <a:uFillTx/>
                <a:latin typeface="Arial Black" panose="020B0A04020102020204" pitchFamily="34" charset="0"/>
              </a:rPr>
              <a:t>: EPUB</a:t>
            </a:r>
            <a:r>
              <a:rPr kumimoji="0" lang="en-US" b="1" i="0" u="none" strike="noStrike" cap="none" spc="0" normalizeH="0" baseline="0" noProof="0">
                <a:ln>
                  <a:noFill/>
                </a:ln>
                <a:effectLst/>
                <a:uLnTx/>
                <a:uFillTx/>
                <a:latin typeface="Arial Black" panose="020B0A04020102020204" pitchFamily="34" charset="0"/>
              </a:rPr>
              <a:t> 3</a:t>
            </a:r>
          </a:p>
        </p:txBody>
      </p:sp>
      <p:pic>
        <p:nvPicPr>
          <p:cNvPr id="9" name="Afbeelding 8" descr="epub logo">
            <a:extLst>
              <a:ext uri="{FF2B5EF4-FFF2-40B4-BE49-F238E27FC236}">
                <a16:creationId xmlns:a16="http://schemas.microsoft.com/office/drawing/2014/main" id="{A12128A0-A949-4782-AA07-52A4F74ACCFC}"/>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val="0"/>
              </a:ext>
            </a:extLst>
          </a:blip>
          <a:srcRect r="7088"/>
          <a:stretch/>
        </p:blipFill>
        <p:spPr>
          <a:xfrm>
            <a:off x="20" y="10"/>
            <a:ext cx="4635571" cy="6857990"/>
          </a:xfrm>
          <a:prstGeom prst="rect">
            <a:avLst/>
          </a:prstGeom>
          <a:effectLst/>
        </p:spPr>
      </p:pic>
      <p:pic>
        <p:nvPicPr>
          <p:cNvPr id="4" name="Afbeelding 3">
            <a:extLst>
              <a:ext uri="{FF2B5EF4-FFF2-40B4-BE49-F238E27FC236}">
                <a16:creationId xmlns:a16="http://schemas.microsoft.com/office/drawing/2014/main" id="{BCC09720-A4A8-4F7E-9C84-AA5E66FA7CC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Tree>
    <p:extLst>
      <p:ext uri="{BB962C8B-B14F-4D97-AF65-F5344CB8AC3E}">
        <p14:creationId xmlns:p14="http://schemas.microsoft.com/office/powerpoint/2010/main" val="12360197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 name="Rechte verbindingslijn 1">
            <a:extLst>
              <a:ext uri="{FF2B5EF4-FFF2-40B4-BE49-F238E27FC236}">
                <a16:creationId xmlns:a16="http://schemas.microsoft.com/office/drawing/2014/main" id="{A3CDD728-7ED5-4F52-92C6-E438EB685E7C}"/>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C6C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19" name="Straight Connector 18">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6C6C3A"/>
            </a:solidFill>
          </a:ln>
        </p:spPr>
        <p:style>
          <a:lnRef idx="1">
            <a:schemeClr val="accent1"/>
          </a:lnRef>
          <a:fillRef idx="0">
            <a:schemeClr val="accent1"/>
          </a:fillRef>
          <a:effectRef idx="0">
            <a:schemeClr val="accent1"/>
          </a:effectRef>
          <a:fontRef idx="minor">
            <a:schemeClr val="tx1"/>
          </a:fontRef>
        </p:style>
      </p:cxnSp>
      <p:sp>
        <p:nvSpPr>
          <p:cNvPr id="10" name="Tijdelijke aanduiding voor tekst 1" descr="doelen van het project">
            <a:extLst>
              <a:ext uri="{FF2B5EF4-FFF2-40B4-BE49-F238E27FC236}">
                <a16:creationId xmlns:a16="http://schemas.microsoft.com/office/drawing/2014/main" id="{3457E3B9-455E-4A02-8F72-EE877235D1CD}"/>
              </a:ext>
            </a:extLst>
          </p:cNvPr>
          <p:cNvSpPr txBox="1">
            <a:spLocks noGrp="1"/>
          </p:cNvSpPr>
          <p:nvPr>
            <p:ph type="title" idx="4294967295"/>
          </p:nvPr>
        </p:nvSpPr>
        <p:spPr>
          <a:xfrm>
            <a:off x="1112520" y="4207884"/>
            <a:ext cx="9966960" cy="15603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5800" b="0" i="0" u="none" strike="noStrike" kern="1200" cap="none" spc="0" normalizeH="0" baseline="0" noProof="0" err="1">
                <a:ln>
                  <a:noFill/>
                </a:ln>
                <a:solidFill>
                  <a:srgbClr val="6C6C3A"/>
                </a:solidFill>
                <a:effectLst/>
                <a:uLnTx/>
                <a:uFillTx/>
                <a:latin typeface="Arial" panose="020B0604020202020204" pitchFamily="34" charset="0"/>
                <a:ea typeface="+mj-ea"/>
                <a:cs typeface="Arial" panose="020B0604020202020204" pitchFamily="34" charset="0"/>
              </a:rPr>
              <a:t>onbewust</a:t>
            </a:r>
            <a:r>
              <a:rPr kumimoji="0" lang="en-US" sz="5800" b="0" i="0" u="none" strike="noStrike" kern="1200" cap="none" spc="0" normalizeH="0" baseline="0" noProof="0">
                <a:ln>
                  <a:noFill/>
                </a:ln>
                <a:solidFill>
                  <a:srgbClr val="6C6C3A"/>
                </a:solidFill>
                <a:effectLst/>
                <a:uLnTx/>
                <a:uFillTx/>
                <a:latin typeface="Arial" panose="020B0604020202020204" pitchFamily="34" charset="0"/>
                <a:ea typeface="+mj-ea"/>
                <a:cs typeface="Arial" panose="020B0604020202020204" pitchFamily="34" charset="0"/>
              </a:rPr>
              <a:t> </a:t>
            </a:r>
            <a:r>
              <a:rPr kumimoji="0" lang="en-US" sz="5800" b="0" i="0" u="none" strike="noStrike" kern="1200" cap="none" spc="0" normalizeH="0" baseline="0" noProof="0" err="1">
                <a:ln>
                  <a:noFill/>
                </a:ln>
                <a:solidFill>
                  <a:srgbClr val="6C6C3A"/>
                </a:solidFill>
                <a:effectLst/>
                <a:uLnTx/>
                <a:uFillTx/>
                <a:latin typeface="Arial" panose="020B0604020202020204" pitchFamily="34" charset="0"/>
                <a:ea typeface="+mj-ea"/>
                <a:cs typeface="Arial" panose="020B0604020202020204" pitchFamily="34" charset="0"/>
              </a:rPr>
              <a:t>bekwaam</a:t>
            </a:r>
            <a:endParaRPr kumimoji="0" lang="en-US" sz="5800" b="0" i="0" u="none" strike="noStrike" kern="1200" cap="none" spc="0" normalizeH="0" baseline="0" noProof="0">
              <a:ln>
                <a:noFill/>
              </a:ln>
              <a:solidFill>
                <a:srgbClr val="6C6C3A"/>
              </a:solidFill>
              <a:effectLst/>
              <a:uLnTx/>
              <a:uFillTx/>
              <a:latin typeface="Arial" panose="020B0604020202020204" pitchFamily="34" charset="0"/>
              <a:ea typeface="+mj-ea"/>
              <a:cs typeface="Arial" panose="020B0604020202020204" pitchFamily="34" charset="0"/>
            </a:endParaRPr>
          </a:p>
        </p:txBody>
      </p:sp>
      <p:pic>
        <p:nvPicPr>
          <p:cNvPr id="5" name="Afbeelding 4">
            <a:extLst>
              <a:ext uri="{FF2B5EF4-FFF2-40B4-BE49-F238E27FC236}">
                <a16:creationId xmlns:a16="http://schemas.microsoft.com/office/drawing/2014/main" id="{6632046A-CAE4-4D1B-A879-230C469D1F26}"/>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36078" r="1" b="15740"/>
          <a:stretch/>
        </p:blipFill>
        <p:spPr>
          <a:xfrm>
            <a:off x="241300" y="239902"/>
            <a:ext cx="11704320" cy="3764276"/>
          </a:xfrm>
          <a:prstGeom prst="rect">
            <a:avLst/>
          </a:prstGeom>
        </p:spPr>
      </p:pic>
    </p:spTree>
    <p:extLst>
      <p:ext uri="{BB962C8B-B14F-4D97-AF65-F5344CB8AC3E}">
        <p14:creationId xmlns:p14="http://schemas.microsoft.com/office/powerpoint/2010/main" val="9673789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ijdelijke aanduiding voor tekst 2"/>
          <p:cNvSpPr>
            <a:spLocks noGrp="1"/>
          </p:cNvSpPr>
          <p:nvPr>
            <p:ph type="title" idx="4294967295"/>
          </p:nvPr>
        </p:nvSpPr>
        <p:spPr>
          <a:xfrm>
            <a:off x="8104188" y="1784350"/>
            <a:ext cx="4087812" cy="2889250"/>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fontScale="90000"/>
          </a:bodyPr>
          <a:lstStyle/>
          <a:p>
            <a:pPr>
              <a:defRPr/>
            </a:pPr>
            <a:r>
              <a:rPr lang="en-US" sz="5400"/>
              <a:t>PRAKTIJK:</a:t>
            </a:r>
            <a:br>
              <a:rPr lang="en-US" sz="5400"/>
            </a:br>
            <a:r>
              <a:rPr lang="en-US" sz="5400" err="1"/>
              <a:t>toegankelijke</a:t>
            </a:r>
            <a:r>
              <a:rPr lang="en-US" sz="5400"/>
              <a:t> EPUB</a:t>
            </a:r>
            <a:br>
              <a:rPr lang="en-US" sz="5400"/>
            </a:br>
            <a:endParaRPr kumimoji="0" lang="en-US" sz="5400" b="1" i="0" u="none" strike="noStrike" cap="none" spc="0" normalizeH="0" baseline="0" noProof="0">
              <a:ln>
                <a:noFill/>
              </a:ln>
              <a:effectLst/>
              <a:uLnTx/>
              <a:uFillTx/>
            </a:endParaRPr>
          </a:p>
        </p:txBody>
      </p:sp>
      <p:pic>
        <p:nvPicPr>
          <p:cNvPr id="6" name="Afbeelding 5">
            <a:extLst>
              <a:ext uri="{FF2B5EF4-FFF2-40B4-BE49-F238E27FC236}">
                <a16:creationId xmlns:a16="http://schemas.microsoft.com/office/drawing/2014/main" id="{D65C6F2F-0B0C-40D1-A736-F1818E0BC773}"/>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8568" r="7648" b="-2"/>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Tree>
    <p:extLst>
      <p:ext uri="{BB962C8B-B14F-4D97-AF65-F5344CB8AC3E}">
        <p14:creationId xmlns:p14="http://schemas.microsoft.com/office/powerpoint/2010/main" val="67029643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a:xfrm>
            <a:off x="723715" y="1140032"/>
            <a:ext cx="11246612" cy="5407445"/>
          </a:xfrm>
        </p:spPr>
        <p:txBody>
          <a:bodyPr>
            <a:noAutofit/>
          </a:bodyPr>
          <a:lstStyle/>
          <a:p>
            <a:pPr marL="0" indent="0">
              <a:buNone/>
            </a:pPr>
            <a:endParaRPr lang="nl-NL" sz="2800" dirty="0">
              <a:latin typeface="Arial" panose="020B0604020202020204" pitchFamily="34" charset="0"/>
              <a:cs typeface="Arial" panose="020B0604020202020204" pitchFamily="34" charset="0"/>
            </a:endParaRPr>
          </a:p>
          <a:p>
            <a:pPr marL="0" indent="0">
              <a:buNone/>
            </a:pPr>
            <a:r>
              <a:rPr lang="nl-NL" sz="2800" b="1" dirty="0">
                <a:latin typeface="Arial" panose="020B0604020202020204" pitchFamily="34" charset="0"/>
                <a:cs typeface="Arial" panose="020B0604020202020204" pitchFamily="34" charset="0"/>
              </a:rPr>
              <a:t>Opdracht (5 min)</a:t>
            </a:r>
          </a:p>
          <a:p>
            <a:pPr marL="0" indent="0">
              <a:buNone/>
            </a:pPr>
            <a:endParaRPr lang="nl-NL" sz="2800" dirty="0">
              <a:latin typeface="Arial" panose="020B0604020202020204" pitchFamily="34" charset="0"/>
              <a:cs typeface="Arial" panose="020B0604020202020204" pitchFamily="34" charset="0"/>
            </a:endParaRPr>
          </a:p>
          <a:p>
            <a:pPr marL="514350" indent="-514350">
              <a:buFont typeface="+mj-lt"/>
              <a:buAutoNum type="arabicPeriod"/>
            </a:pPr>
            <a:r>
              <a:rPr lang="nl-NL" sz="2800" dirty="0">
                <a:latin typeface="Arial" panose="020B0604020202020204" pitchFamily="34" charset="0"/>
                <a:cs typeface="Arial" panose="020B0604020202020204" pitchFamily="34" charset="0"/>
              </a:rPr>
              <a:t>Open EPUB </a:t>
            </a:r>
            <a:r>
              <a:rPr lang="nl-NL" sz="2800" dirty="0">
                <a:latin typeface="Arial" panose="020B0604020202020204" pitchFamily="34" charset="0"/>
                <a:cs typeface="Arial" panose="020B0604020202020204" pitchFamily="34" charset="0"/>
                <a:hlinkClick r:id="rId3"/>
              </a:rPr>
              <a:t>Short Stories Sampler </a:t>
            </a:r>
            <a:r>
              <a:rPr lang="nl-NL" sz="2800" dirty="0">
                <a:latin typeface="Arial" panose="020B0604020202020204" pitchFamily="34" charset="0"/>
                <a:cs typeface="Arial" panose="020B0604020202020204" pitchFamily="34" charset="0"/>
              </a:rPr>
              <a:t>met Thorium</a:t>
            </a:r>
          </a:p>
          <a:p>
            <a:pPr marL="514350" indent="-514350">
              <a:buFont typeface="+mj-lt"/>
              <a:buAutoNum type="arabicPeriod"/>
            </a:pPr>
            <a:r>
              <a:rPr lang="nl-NL" sz="2800" b="1" dirty="0">
                <a:latin typeface="Arial" panose="020B0604020202020204" pitchFamily="34" charset="0"/>
                <a:cs typeface="Arial" panose="020B0604020202020204" pitchFamily="34" charset="0"/>
              </a:rPr>
              <a:t>Navigatie, Audio </a:t>
            </a:r>
          </a:p>
          <a:p>
            <a:pPr marL="514350" indent="-514350">
              <a:buFont typeface="+mj-lt"/>
              <a:buAutoNum type="arabicPeriod"/>
            </a:pPr>
            <a:r>
              <a:rPr lang="nl-NL" sz="2800" dirty="0">
                <a:latin typeface="Arial" panose="020B0604020202020204" pitchFamily="34" charset="0"/>
                <a:cs typeface="Arial" panose="020B0604020202020204" pitchFamily="34" charset="0"/>
              </a:rPr>
              <a:t>Ga maar pagina 5</a:t>
            </a:r>
          </a:p>
          <a:p>
            <a:pPr marL="514350" indent="-514350">
              <a:buFont typeface="+mj-lt"/>
              <a:buAutoNum type="arabicPeriod"/>
            </a:pPr>
            <a:r>
              <a:rPr lang="nl-NL" sz="2800" dirty="0">
                <a:latin typeface="Arial" panose="020B0604020202020204" pitchFamily="34" charset="0"/>
                <a:cs typeface="Arial" panose="020B0604020202020204" pitchFamily="34" charset="0"/>
              </a:rPr>
              <a:t>Ga naar pagina 9</a:t>
            </a:r>
          </a:p>
          <a:p>
            <a:pPr marL="514350" indent="-514350">
              <a:buFont typeface="+mj-lt"/>
              <a:buAutoNum type="arabicPeriod"/>
            </a:pPr>
            <a:r>
              <a:rPr lang="nl-NL" sz="2800" dirty="0">
                <a:latin typeface="Arial" panose="020B0604020202020204" pitchFamily="34" charset="0"/>
                <a:cs typeface="Arial" panose="020B0604020202020204" pitchFamily="34" charset="0"/>
              </a:rPr>
              <a:t>Wat is er veranderd aan de gebruikservaring?</a:t>
            </a:r>
          </a:p>
          <a:p>
            <a:pPr marL="514350" indent="-514350">
              <a:buFont typeface="+mj-lt"/>
              <a:buAutoNum type="arabicPeriod"/>
            </a:pPr>
            <a:r>
              <a:rPr lang="nl-NL" sz="2800" dirty="0">
                <a:latin typeface="Arial" panose="020B0604020202020204" pitchFamily="34" charset="0"/>
                <a:cs typeface="Arial" panose="020B0604020202020204" pitchFamily="34" charset="0"/>
              </a:rPr>
              <a:t>Beschrijf je bevindingen in de chat</a:t>
            </a:r>
          </a:p>
        </p:txBody>
      </p:sp>
      <p:sp>
        <p:nvSpPr>
          <p:cNvPr id="3" name="Tijdelijke aanduiding voor tekst 2"/>
          <p:cNvSpPr>
            <a:spLocks noGrp="1"/>
          </p:cNvSpPr>
          <p:nvPr>
            <p:ph type="title" idx="4294967295"/>
          </p:nvPr>
        </p:nvSpPr>
        <p:spPr>
          <a:xfrm>
            <a:off x="946150" y="588963"/>
            <a:ext cx="11245850" cy="5508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4000" dirty="0" err="1">
                <a:latin typeface="Arial Black" panose="020B0A04020102020204" pitchFamily="34" charset="0"/>
                <a:cs typeface="Arial" panose="020B0604020202020204" pitchFamily="34" charset="0"/>
              </a:rPr>
              <a:t>Toegankelijke</a:t>
            </a:r>
            <a:r>
              <a:rPr lang="en-US" sz="4000" dirty="0">
                <a:latin typeface="Arial Black" panose="020B0A04020102020204" pitchFamily="34" charset="0"/>
                <a:cs typeface="Arial" panose="020B0604020202020204" pitchFamily="34" charset="0"/>
              </a:rPr>
              <a:t> EPUB</a:t>
            </a:r>
            <a:br>
              <a:rPr lang="en-US" sz="4000" dirty="0">
                <a:latin typeface="Arial" panose="020B0604020202020204" pitchFamily="34" charset="0"/>
                <a:cs typeface="Arial" panose="020B0604020202020204" pitchFamily="34" charset="0"/>
              </a:rPr>
            </a:br>
            <a:endParaRPr kumimoji="0" lang="nl-NL" sz="4000" b="1" i="0" u="none" strike="noStrike" kern="1200" cap="none" spc="0" normalizeH="0" baseline="0" noProof="0" dirty="0">
              <a:ln>
                <a:noFill/>
              </a:ln>
              <a:solidFill>
                <a:schemeClr val="tx1"/>
              </a:solidFill>
              <a:effectLst/>
              <a:uLnTx/>
              <a:uFillTx/>
              <a:latin typeface="Arial Black" panose="020B0A04020102020204" pitchFamily="34" charset="0"/>
              <a:ea typeface="+mn-ea"/>
              <a:cs typeface="+mn-cs"/>
            </a:endParaRPr>
          </a:p>
        </p:txBody>
      </p:sp>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Tree>
    <p:extLst>
      <p:ext uri="{BB962C8B-B14F-4D97-AF65-F5344CB8AC3E}">
        <p14:creationId xmlns:p14="http://schemas.microsoft.com/office/powerpoint/2010/main" val="23459841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Tijdelijke aanduiding voor tekst 1"/>
          <p:cNvSpPr>
            <a:spLocks noGrp="1"/>
          </p:cNvSpPr>
          <p:nvPr>
            <p:ph type="body" sz="quarter" idx="10"/>
          </p:nvPr>
        </p:nvSpPr>
        <p:spPr>
          <a:xfrm>
            <a:off x="4965431" y="1920816"/>
            <a:ext cx="6586489" cy="4303003"/>
          </a:xfrm>
        </p:spPr>
        <p:txBody>
          <a:bodyPr vert="horz" lIns="91440" tIns="45720" rIns="91440" bIns="45720" rtlCol="0" anchor="t">
            <a:normAutofit/>
          </a:bodyPr>
          <a:lstStyle/>
          <a:p>
            <a:pPr marL="0"/>
            <a:endParaRPr lang="en-US" sz="4400">
              <a:latin typeface="Arial"/>
              <a:cs typeface="Arial"/>
            </a:endParaRPr>
          </a:p>
          <a:p>
            <a:pPr marL="571500" indent="-571500"/>
            <a:r>
              <a:rPr lang="en-US" sz="3600">
                <a:latin typeface="Arial"/>
                <a:cs typeface="Arial"/>
              </a:rPr>
              <a:t>Wat is metadata?</a:t>
            </a:r>
          </a:p>
          <a:p>
            <a:pPr marL="571500" indent="-571500"/>
            <a:r>
              <a:rPr lang="en-US" sz="3600">
                <a:latin typeface="Arial"/>
                <a:cs typeface="Arial"/>
              </a:rPr>
              <a:t>Toegankelijkheidsmetadata</a:t>
            </a:r>
          </a:p>
          <a:p>
            <a:pPr marL="571500" indent="-571500"/>
            <a:endParaRPr lang="en-US" sz="3600">
              <a:latin typeface="Arial" panose="020B0604020202020204" pitchFamily="34" charset="0"/>
              <a:cs typeface="Arial" panose="020B0604020202020204" pitchFamily="34" charset="0"/>
            </a:endParaRPr>
          </a:p>
          <a:p>
            <a:pPr marL="571500" indent="-571500"/>
            <a:r>
              <a:rPr lang="en-US" sz="3600">
                <a:latin typeface="Arial"/>
                <a:cs typeface="Arial"/>
                <a:hlinkClick r:id="rId3"/>
              </a:rPr>
              <a:t>ONIX</a:t>
            </a:r>
            <a:r>
              <a:rPr lang="en-US" sz="3600">
                <a:latin typeface="Arial"/>
                <a:cs typeface="Arial"/>
              </a:rPr>
              <a:t> (</a:t>
            </a:r>
            <a:r>
              <a:rPr lang="en-US" sz="3600" err="1">
                <a:latin typeface="Arial"/>
                <a:cs typeface="Arial"/>
              </a:rPr>
              <a:t>codelist</a:t>
            </a:r>
            <a:r>
              <a:rPr lang="en-US" sz="3600">
                <a:latin typeface="Arial"/>
                <a:cs typeface="Arial"/>
              </a:rPr>
              <a:t> 196)</a:t>
            </a:r>
            <a:endParaRPr lang="en-US" sz="3600">
              <a:latin typeface="Arial"/>
              <a:cs typeface="Arial"/>
              <a:hlinkClick r:id="rId3"/>
            </a:endParaRPr>
          </a:p>
          <a:p>
            <a:pPr marL="571500" indent="-571500"/>
            <a:r>
              <a:rPr lang="en-US" sz="3600">
                <a:latin typeface="Arial"/>
                <a:cs typeface="Arial"/>
                <a:hlinkClick r:id="rId4"/>
              </a:rPr>
              <a:t>Schema.org</a:t>
            </a:r>
            <a:endParaRPr lang="en-US" sz="3600">
              <a:latin typeface="Arial" panose="020B0604020202020204" pitchFamily="34" charset="0"/>
              <a:cs typeface="Arial" panose="020B0604020202020204" pitchFamily="34" charset="0"/>
            </a:endParaRPr>
          </a:p>
        </p:txBody>
      </p:sp>
      <p:sp>
        <p:nvSpPr>
          <p:cNvPr id="3" name="Tijdelijke aanduiding voor tekst 2"/>
          <p:cNvSpPr>
            <a:spLocks noGrp="1"/>
          </p:cNvSpPr>
          <p:nvPr>
            <p:ph type="title" idx="4294967295"/>
          </p:nvPr>
        </p:nvSpPr>
        <p:spPr>
          <a:xfrm>
            <a:off x="5044746" y="441744"/>
            <a:ext cx="6586537" cy="1287463"/>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defRPr/>
            </a:pPr>
            <a:br>
              <a:rPr lang="en-US" sz="2800"/>
            </a:br>
            <a:r>
              <a:rPr lang="en-US" err="1">
                <a:latin typeface="Arial Black" panose="020B0A04020102020204" pitchFamily="34" charset="0"/>
              </a:rPr>
              <a:t>Theorie</a:t>
            </a:r>
            <a:r>
              <a:rPr lang="en-US">
                <a:latin typeface="Arial Black" panose="020B0A04020102020204" pitchFamily="34" charset="0"/>
              </a:rPr>
              <a:t>: metadata</a:t>
            </a:r>
            <a:endParaRPr kumimoji="0" lang="en-US" sz="2800" b="1" i="0" u="none" strike="noStrike" cap="none" spc="0" normalizeH="0" baseline="0" noProof="0">
              <a:ln>
                <a:noFill/>
              </a:ln>
              <a:effectLst/>
              <a:uLnTx/>
              <a:uFillTx/>
            </a:endParaRPr>
          </a:p>
        </p:txBody>
      </p:sp>
      <p:pic>
        <p:nvPicPr>
          <p:cNvPr id="4098" name="Picture 2">
            <a:extLst>
              <a:ext uri="{FF2B5EF4-FFF2-40B4-BE49-F238E27FC236}">
                <a16:creationId xmlns:a16="http://schemas.microsoft.com/office/drawing/2014/main" id="{1B83723F-1912-4174-91B9-DA7958818EF8}"/>
              </a:ext>
              <a:ext uri="{C183D7F6-B498-43B3-948B-1728B52AA6E4}">
                <adec:decorative xmlns:adec="http://schemas.microsoft.com/office/drawing/2017/decorative" val="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710" r="44269"/>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3B0B63CE-DAF6-4146-B744-90111DCCC6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Tree>
    <p:extLst>
      <p:ext uri="{BB962C8B-B14F-4D97-AF65-F5344CB8AC3E}">
        <p14:creationId xmlns:p14="http://schemas.microsoft.com/office/powerpoint/2010/main" val="36960442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screenshot van een stappenlijst van toegankelijkheids issues in de distributieketen.&#10;De eerste kolom is omkaderd: Publishers or content creators, DRM in EPUB, metadata same ISBN for different formats.">
            <a:extLst>
              <a:ext uri="{FF2B5EF4-FFF2-40B4-BE49-F238E27FC236}">
                <a16:creationId xmlns:a16="http://schemas.microsoft.com/office/drawing/2014/main" id="{D5216A19-95BB-CD44-BEAB-2517908177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320" y="0"/>
            <a:ext cx="7323479" cy="6900360"/>
          </a:xfrm>
          <a:prstGeom prst="rect">
            <a:avLst/>
          </a:prstGeom>
        </p:spPr>
      </p:pic>
      <p:sp>
        <p:nvSpPr>
          <p:cNvPr id="4" name="Tekstvak 3">
            <a:extLst>
              <a:ext uri="{FF2B5EF4-FFF2-40B4-BE49-F238E27FC236}">
                <a16:creationId xmlns:a16="http://schemas.microsoft.com/office/drawing/2014/main" id="{0D72804E-CA79-4482-9752-EB29CE4E1C2C}"/>
              </a:ext>
            </a:extLst>
          </p:cNvPr>
          <p:cNvSpPr txBox="1"/>
          <p:nvPr/>
        </p:nvSpPr>
        <p:spPr>
          <a:xfrm>
            <a:off x="9045633" y="5505271"/>
            <a:ext cx="2919116" cy="1200329"/>
          </a:xfrm>
          <a:prstGeom prst="rect">
            <a:avLst/>
          </a:prstGeom>
          <a:noFill/>
          <a:ln w="19050">
            <a:solidFill>
              <a:schemeClr val="tx1"/>
            </a:solidFill>
          </a:ln>
        </p:spPr>
        <p:txBody>
          <a:bodyPr wrap="square" rtlCol="0">
            <a:spAutoFit/>
          </a:bodyPr>
          <a:lstStyle/>
          <a:p>
            <a:r>
              <a:rPr lang="nl-NL"/>
              <a:t>Bron: </a:t>
            </a:r>
            <a:r>
              <a:rPr lang="en-US"/>
              <a:t>E-books for all. Towards an accessible digital publishing ecosystem – Fondazione LIA</a:t>
            </a:r>
            <a:endParaRPr lang="nl-NL"/>
          </a:p>
        </p:txBody>
      </p:sp>
      <p:sp>
        <p:nvSpPr>
          <p:cNvPr id="2" name="Rechthoek 1">
            <a:extLst>
              <a:ext uri="{FF2B5EF4-FFF2-40B4-BE49-F238E27FC236}">
                <a16:creationId xmlns:a16="http://schemas.microsoft.com/office/drawing/2014/main" id="{FE7A9643-CE3D-4F35-93A0-EE3AF8EC7FF1}"/>
              </a:ext>
            </a:extLst>
          </p:cNvPr>
          <p:cNvSpPr/>
          <p:nvPr/>
        </p:nvSpPr>
        <p:spPr>
          <a:xfrm>
            <a:off x="1268083" y="498894"/>
            <a:ext cx="1480866" cy="569343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4231147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Schematische weergave van metadata in epub. Onix wordt speraraat van de content verzonden, SCHEMA in de epub zelf.">
            <a:extLst>
              <a:ext uri="{FF2B5EF4-FFF2-40B4-BE49-F238E27FC236}">
                <a16:creationId xmlns:a16="http://schemas.microsoft.com/office/drawing/2014/main" id="{53F71DC1-E51B-4C67-977C-2F059F4D21CE}"/>
              </a:ext>
            </a:extLst>
          </p:cNvPr>
          <p:cNvPicPr>
            <a:picLocks noChangeAspect="1"/>
          </p:cNvPicPr>
          <p:nvPr/>
        </p:nvPicPr>
        <p:blipFill>
          <a:blip r:embed="rId3"/>
          <a:stretch>
            <a:fillRect/>
          </a:stretch>
        </p:blipFill>
        <p:spPr>
          <a:xfrm>
            <a:off x="19316" y="13483"/>
            <a:ext cx="7646277" cy="6581012"/>
          </a:xfrm>
          <a:prstGeom prst="rect">
            <a:avLst/>
          </a:prstGeom>
        </p:spPr>
      </p:pic>
      <p:pic>
        <p:nvPicPr>
          <p:cNvPr id="4" name="Afbeelding 3">
            <a:extLst>
              <a:ext uri="{FF2B5EF4-FFF2-40B4-BE49-F238E27FC236}">
                <a16:creationId xmlns:a16="http://schemas.microsoft.com/office/drawing/2014/main" id="{7271E35F-5E1B-44FC-AEC4-0625B58E3DF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
        <p:nvSpPr>
          <p:cNvPr id="6" name="Tekstvak 5">
            <a:extLst>
              <a:ext uri="{FF2B5EF4-FFF2-40B4-BE49-F238E27FC236}">
                <a16:creationId xmlns:a16="http://schemas.microsoft.com/office/drawing/2014/main" id="{50144833-D985-4A26-83FA-F6DB01A9EB42}"/>
              </a:ext>
            </a:extLst>
          </p:cNvPr>
          <p:cNvSpPr txBox="1"/>
          <p:nvPr/>
        </p:nvSpPr>
        <p:spPr>
          <a:xfrm>
            <a:off x="9101051" y="5394166"/>
            <a:ext cx="2919116" cy="1200329"/>
          </a:xfrm>
          <a:prstGeom prst="rect">
            <a:avLst/>
          </a:prstGeom>
          <a:noFill/>
          <a:ln w="12700">
            <a:solidFill>
              <a:schemeClr val="tx1"/>
            </a:solidFill>
          </a:ln>
        </p:spPr>
        <p:txBody>
          <a:bodyPr wrap="square" rtlCol="0">
            <a:spAutoFit/>
          </a:bodyPr>
          <a:lstStyle/>
          <a:p>
            <a:r>
              <a:rPr lang="nl-NL"/>
              <a:t>Bron: </a:t>
            </a:r>
            <a:r>
              <a:rPr lang="en-US"/>
              <a:t>E-books for all. Towards an accessible digital publishing ecosystem – Fondazione LIA</a:t>
            </a:r>
            <a:endParaRPr lang="nl-NL"/>
          </a:p>
        </p:txBody>
      </p:sp>
    </p:spTree>
    <p:extLst>
      <p:ext uri="{BB962C8B-B14F-4D97-AF65-F5344CB8AC3E}">
        <p14:creationId xmlns:p14="http://schemas.microsoft.com/office/powerpoint/2010/main" val="10456366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3B0B63CE-DAF6-4146-B744-90111DCCC6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
        <p:nvSpPr>
          <p:cNvPr id="3" name="Tijdelijke aanduiding voor tekst 2"/>
          <p:cNvSpPr>
            <a:spLocks noGrp="1"/>
          </p:cNvSpPr>
          <p:nvPr>
            <p:ph type="title" idx="4294967295"/>
          </p:nvPr>
        </p:nvSpPr>
        <p:spPr>
          <a:xfrm>
            <a:off x="1032711" y="450433"/>
            <a:ext cx="8731250" cy="1009650"/>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a:defRPr/>
            </a:pPr>
            <a:r>
              <a:rPr lang="en-US" sz="3600" err="1">
                <a:latin typeface="Arial Black" panose="020B0A04020102020204" pitchFamily="34" charset="0"/>
              </a:rPr>
              <a:t>Struikelblokken</a:t>
            </a:r>
            <a:r>
              <a:rPr lang="en-US" sz="3600">
                <a:latin typeface="Arial Black" panose="020B0A04020102020204" pitchFamily="34" charset="0"/>
              </a:rPr>
              <a:t> in de </a:t>
            </a:r>
            <a:r>
              <a:rPr lang="en-US" sz="3600" err="1">
                <a:latin typeface="Arial Black" panose="020B0A04020102020204" pitchFamily="34" charset="0"/>
              </a:rPr>
              <a:t>keten</a:t>
            </a:r>
            <a:r>
              <a:rPr lang="en-US" sz="3600">
                <a:latin typeface="Arial Black" panose="020B0A04020102020204" pitchFamily="34" charset="0"/>
              </a:rPr>
              <a:t> (1/2)</a:t>
            </a:r>
            <a:endParaRPr kumimoji="0" lang="en-US" sz="3600" b="1" i="0" u="none" strike="noStrike" cap="none" spc="0" normalizeH="0" baseline="0" noProof="0">
              <a:ln>
                <a:noFill/>
              </a:ln>
              <a:effectLst/>
              <a:uLnTx/>
              <a:uFillTx/>
            </a:endParaRPr>
          </a:p>
          <a:p>
            <a:pPr marL="0" marR="0" lvl="0" indent="0" fontAlgn="auto">
              <a:spcAft>
                <a:spcPts val="0"/>
              </a:spcAft>
              <a:buClrTx/>
              <a:buSzTx/>
              <a:tabLst/>
              <a:defRPr/>
            </a:pPr>
            <a:endParaRPr kumimoji="0" lang="en-US" sz="3600" b="1" i="0" u="none" strike="noStrike" cap="none" spc="0" normalizeH="0" baseline="0" noProof="0">
              <a:ln>
                <a:noFill/>
              </a:ln>
              <a:effectLst/>
              <a:uLnTx/>
              <a:uFillTx/>
            </a:endParaRPr>
          </a:p>
        </p:txBody>
      </p:sp>
      <p:graphicFrame>
        <p:nvGraphicFramePr>
          <p:cNvPr id="106" name="Tijdelijke aanduiding voor tekst 1">
            <a:extLst>
              <a:ext uri="{FF2B5EF4-FFF2-40B4-BE49-F238E27FC236}">
                <a16:creationId xmlns:a16="http://schemas.microsoft.com/office/drawing/2014/main" id="{7CAA4143-8B22-4761-8E0E-E7CE67CC4EBB}"/>
              </a:ext>
            </a:extLst>
          </p:cNvPr>
          <p:cNvGraphicFramePr/>
          <p:nvPr>
            <p:extLst>
              <p:ext uri="{D42A27DB-BD31-4B8C-83A1-F6EECF244321}">
                <p14:modId xmlns:p14="http://schemas.microsoft.com/office/powerpoint/2010/main" val="293733033"/>
              </p:ext>
            </p:extLst>
          </p:nvPr>
        </p:nvGraphicFramePr>
        <p:xfrm>
          <a:off x="838200" y="1466193"/>
          <a:ext cx="7614564" cy="47107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2" name="Picture 2" descr="Een poppetje die twee kettingen aan elkaar vast probeert te houden. ">
            <a:extLst>
              <a:ext uri="{FF2B5EF4-FFF2-40B4-BE49-F238E27FC236}">
                <a16:creationId xmlns:a16="http://schemas.microsoft.com/office/drawing/2014/main" id="{6DC6EDF5-492D-4157-A3F4-09C30BE7637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2" b="147"/>
          <a:stretch/>
        </p:blipFill>
        <p:spPr bwMode="auto">
          <a:xfrm>
            <a:off x="8328590" y="3096007"/>
            <a:ext cx="3739236" cy="37337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48064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title" idx="4294967295"/>
          </p:nvPr>
        </p:nvSpPr>
        <p:spPr>
          <a:xfrm>
            <a:off x="0" y="1295400"/>
            <a:ext cx="7296150" cy="395288"/>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fontScale="90000"/>
          </a:bodyPr>
          <a:lstStyle/>
          <a:p>
            <a:pPr>
              <a:defRPr/>
            </a:pPr>
            <a:br>
              <a:rPr lang="en-US" sz="4100"/>
            </a:br>
            <a:endParaRPr kumimoji="0" lang="en-US" sz="4100" b="1" i="0" u="none" strike="noStrike" cap="none" spc="0" normalizeH="0" baseline="0" noProof="0">
              <a:ln>
                <a:noFill/>
              </a:ln>
              <a:effectLst/>
              <a:uLnTx/>
              <a:uFillTx/>
            </a:endParaRPr>
          </a:p>
          <a:p>
            <a:pPr marL="0" marR="0" lvl="0" indent="0" fontAlgn="auto">
              <a:spcAft>
                <a:spcPts val="0"/>
              </a:spcAft>
              <a:buClrTx/>
              <a:buSzTx/>
              <a:tabLst/>
              <a:defRPr/>
            </a:pPr>
            <a:endParaRPr kumimoji="0" lang="en-US" sz="4100" b="1" i="0" u="none" strike="noStrike" cap="none" spc="0" normalizeH="0" baseline="0" noProof="0">
              <a:ln>
                <a:noFill/>
              </a:ln>
              <a:effectLst/>
              <a:uLnTx/>
              <a:uFillTx/>
            </a:endParaRPr>
          </a:p>
        </p:txBody>
      </p:sp>
      <p:pic>
        <p:nvPicPr>
          <p:cNvPr id="11" name="Picture 2" descr="Een poppetje die twee kettingen aan elkaar vast probeert te houden. ">
            <a:extLst>
              <a:ext uri="{FF2B5EF4-FFF2-40B4-BE49-F238E27FC236}">
                <a16:creationId xmlns:a16="http://schemas.microsoft.com/office/drawing/2014/main" id="{69E14A6D-D119-4897-9549-C423A385AB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147"/>
          <a:stretch/>
        </p:blipFill>
        <p:spPr bwMode="auto">
          <a:xfrm>
            <a:off x="8328590" y="3096007"/>
            <a:ext cx="3739236" cy="37337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3B0B63CE-DAF6-4146-B744-90111DCCC6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graphicFrame>
        <p:nvGraphicFramePr>
          <p:cNvPr id="106" name="Tijdelijke aanduiding voor tekst 1">
            <a:extLst>
              <a:ext uri="{FF2B5EF4-FFF2-40B4-BE49-F238E27FC236}">
                <a16:creationId xmlns:a16="http://schemas.microsoft.com/office/drawing/2014/main" id="{7CAA4143-8B22-4761-8E0E-E7CE67CC4EBB}"/>
              </a:ext>
            </a:extLst>
          </p:cNvPr>
          <p:cNvGraphicFramePr/>
          <p:nvPr>
            <p:extLst>
              <p:ext uri="{D42A27DB-BD31-4B8C-83A1-F6EECF244321}">
                <p14:modId xmlns:p14="http://schemas.microsoft.com/office/powerpoint/2010/main" val="3854267078"/>
              </p:ext>
            </p:extLst>
          </p:nvPr>
        </p:nvGraphicFramePr>
        <p:xfrm>
          <a:off x="838200" y="740622"/>
          <a:ext cx="7614564" cy="471077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ijdelijke aanduiding voor tekst 2">
            <a:extLst>
              <a:ext uri="{FF2B5EF4-FFF2-40B4-BE49-F238E27FC236}">
                <a16:creationId xmlns:a16="http://schemas.microsoft.com/office/drawing/2014/main" id="{4B04521C-277F-47D8-8322-8380C256B98F}"/>
              </a:ext>
            </a:extLst>
          </p:cNvPr>
          <p:cNvSpPr txBox="1">
            <a:spLocks/>
          </p:cNvSpPr>
          <p:nvPr/>
        </p:nvSpPr>
        <p:spPr>
          <a:xfrm>
            <a:off x="838200" y="681037"/>
            <a:ext cx="9028814" cy="1009651"/>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err="1">
                <a:latin typeface="Arial Black" panose="020B0A04020102020204" pitchFamily="34" charset="0"/>
              </a:rPr>
              <a:t>Struikelblokken</a:t>
            </a:r>
            <a:r>
              <a:rPr lang="en-US" sz="3600">
                <a:latin typeface="Arial Black" panose="020B0A04020102020204" pitchFamily="34" charset="0"/>
              </a:rPr>
              <a:t> in de </a:t>
            </a:r>
            <a:r>
              <a:rPr lang="en-US" sz="3600" err="1">
                <a:latin typeface="Arial Black" panose="020B0A04020102020204" pitchFamily="34" charset="0"/>
              </a:rPr>
              <a:t>keten</a:t>
            </a:r>
            <a:r>
              <a:rPr lang="en-US" sz="3600">
                <a:latin typeface="Arial Black" panose="020B0A04020102020204" pitchFamily="34" charset="0"/>
              </a:rPr>
              <a:t> (2/2)</a:t>
            </a:r>
            <a:endParaRPr lang="en-US" sz="3600" b="1"/>
          </a:p>
          <a:p>
            <a:pPr>
              <a:defRPr/>
            </a:pPr>
            <a:endParaRPr lang="en-US" sz="3600" b="1"/>
          </a:p>
        </p:txBody>
      </p:sp>
    </p:spTree>
    <p:extLst>
      <p:ext uri="{BB962C8B-B14F-4D97-AF65-F5344CB8AC3E}">
        <p14:creationId xmlns:p14="http://schemas.microsoft.com/office/powerpoint/2010/main" val="27200619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A1FE0C6D-A9A0-964E-83DA-E47786FF0890}"/>
              </a:ext>
            </a:extLst>
          </p:cNvPr>
          <p:cNvSpPr>
            <a:spLocks noGrp="1"/>
          </p:cNvSpPr>
          <p:nvPr>
            <p:ph type="body" sz="quarter" idx="11"/>
          </p:nvPr>
        </p:nvSpPr>
        <p:spPr/>
        <p:txBody>
          <a:bodyPr/>
          <a:lstStyle/>
          <a:p>
            <a:r>
              <a:rPr lang="nl-NL">
                <a:solidFill>
                  <a:schemeClr val="tx1"/>
                </a:solidFill>
                <a:latin typeface="Arial Black" panose="020B0A04020102020204" pitchFamily="34" charset="0"/>
              </a:rPr>
              <a:t>Voorbeeld: toegankelijkheidsfilters (1)</a:t>
            </a:r>
          </a:p>
        </p:txBody>
      </p:sp>
      <p:pic>
        <p:nvPicPr>
          <p:cNvPr id="11" name="Afbeelding 10">
            <a:extLst>
              <a:ext uri="{FF2B5EF4-FFF2-40B4-BE49-F238E27FC236}">
                <a16:creationId xmlns:a16="http://schemas.microsoft.com/office/drawing/2014/main" id="{19A6B88F-7680-5C46-BE0C-93DBEF996D8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5575" y="0"/>
            <a:ext cx="1996425" cy="1017562"/>
          </a:xfrm>
          <a:prstGeom prst="rect">
            <a:avLst/>
          </a:prstGeom>
        </p:spPr>
      </p:pic>
      <p:pic>
        <p:nvPicPr>
          <p:cNvPr id="13" name="Afbeelding 12" descr="screenshot bol.com met toegankelijkheidsfilters op zoekopties.">
            <a:extLst>
              <a:ext uri="{FF2B5EF4-FFF2-40B4-BE49-F238E27FC236}">
                <a16:creationId xmlns:a16="http://schemas.microsoft.com/office/drawing/2014/main" id="{CA810FFE-BB0F-1E46-921F-45DA40FBFC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0087" y="1339677"/>
            <a:ext cx="7612022" cy="5438348"/>
          </a:xfrm>
          <a:prstGeom prst="rect">
            <a:avLst/>
          </a:prstGeom>
        </p:spPr>
      </p:pic>
    </p:spTree>
    <p:extLst>
      <p:ext uri="{BB962C8B-B14F-4D97-AF65-F5344CB8AC3E}">
        <p14:creationId xmlns:p14="http://schemas.microsoft.com/office/powerpoint/2010/main" val="6930150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8746D14-1928-CB4A-8D7C-66623332BC1B}"/>
              </a:ext>
            </a:extLst>
          </p:cNvPr>
          <p:cNvSpPr>
            <a:spLocks noGrp="1"/>
          </p:cNvSpPr>
          <p:nvPr>
            <p:ph type="body" sz="quarter" idx="10"/>
          </p:nvPr>
        </p:nvSpPr>
        <p:spPr>
          <a:xfrm>
            <a:off x="10346479" y="3977768"/>
            <a:ext cx="1694615" cy="2741825"/>
          </a:xfrm>
        </p:spPr>
        <p:txBody>
          <a:bodyPr>
            <a:normAutofit/>
          </a:bodyPr>
          <a:lstStyle/>
          <a:p>
            <a:r>
              <a:rPr lang="en-US" u="none" strike="noStrike">
                <a:solidFill>
                  <a:srgbClr val="000000"/>
                </a:solidFill>
                <a:effectLst/>
                <a:latin typeface="Arial" panose="020B0604020202020204" pitchFamily="34" charset="0"/>
                <a:cs typeface="Arial" panose="020B0604020202020204" pitchFamily="34" charset="0"/>
                <a:hlinkClick r:id="rId3"/>
              </a:rPr>
              <a:t>NNELS</a:t>
            </a:r>
            <a:r>
              <a:rPr lang="en-US" u="none" strike="noStrike">
                <a:solidFill>
                  <a:srgbClr val="000000"/>
                </a:solidFill>
                <a:effectLst/>
                <a:hlinkClick r:id="rId3"/>
              </a:rPr>
              <a:t> (National Network for Equitable Library Service) catalogue</a:t>
            </a:r>
            <a:endParaRPr lang="nl-NL">
              <a:hlinkClick r:id="rId3"/>
            </a:endParaRPr>
          </a:p>
        </p:txBody>
      </p:sp>
      <p:sp>
        <p:nvSpPr>
          <p:cNvPr id="3" name="Tijdelijke aanduiding voor tekst 2">
            <a:extLst>
              <a:ext uri="{FF2B5EF4-FFF2-40B4-BE49-F238E27FC236}">
                <a16:creationId xmlns:a16="http://schemas.microsoft.com/office/drawing/2014/main" id="{A1FE0C6D-A9A0-964E-83DA-E47786FF0890}"/>
              </a:ext>
            </a:extLst>
          </p:cNvPr>
          <p:cNvSpPr>
            <a:spLocks noGrp="1"/>
          </p:cNvSpPr>
          <p:nvPr>
            <p:ph type="body" sz="quarter" idx="11"/>
          </p:nvPr>
        </p:nvSpPr>
        <p:spPr/>
        <p:txBody>
          <a:bodyPr/>
          <a:lstStyle/>
          <a:p>
            <a:r>
              <a:rPr lang="nl-NL">
                <a:solidFill>
                  <a:schemeClr val="tx1"/>
                </a:solidFill>
                <a:latin typeface="Arial Black" panose="020B0A04020102020204" pitchFamily="34" charset="0"/>
              </a:rPr>
              <a:t>Voorbeeld: toegankelijkheidsfilters (2)</a:t>
            </a:r>
          </a:p>
        </p:txBody>
      </p:sp>
      <p:pic>
        <p:nvPicPr>
          <p:cNvPr id="5" name="Afbeelding 4" descr="screenshot nells.ca met toegankelijkheidsfilters op zoekopties.">
            <a:extLst>
              <a:ext uri="{FF2B5EF4-FFF2-40B4-BE49-F238E27FC236}">
                <a16:creationId xmlns:a16="http://schemas.microsoft.com/office/drawing/2014/main" id="{3517975E-CEB7-554B-97BA-8476750D9C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852" y="1097537"/>
            <a:ext cx="9391723" cy="5760463"/>
          </a:xfrm>
          <a:prstGeom prst="rect">
            <a:avLst/>
          </a:prstGeom>
        </p:spPr>
      </p:pic>
      <p:pic>
        <p:nvPicPr>
          <p:cNvPr id="6" name="Afbeelding 5">
            <a:extLst>
              <a:ext uri="{FF2B5EF4-FFF2-40B4-BE49-F238E27FC236}">
                <a16:creationId xmlns:a16="http://schemas.microsoft.com/office/drawing/2014/main" id="{7D542488-2F1B-8F47-8D5B-E2BD6FEEBBD2}"/>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5575" y="79975"/>
            <a:ext cx="1996425" cy="1017562"/>
          </a:xfrm>
          <a:prstGeom prst="rect">
            <a:avLst/>
          </a:prstGeom>
        </p:spPr>
      </p:pic>
    </p:spTree>
    <p:extLst>
      <p:ext uri="{BB962C8B-B14F-4D97-AF65-F5344CB8AC3E}">
        <p14:creationId xmlns:p14="http://schemas.microsoft.com/office/powerpoint/2010/main" val="22730057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66431E90-2F05-4656-A179-8A4767BDBBE0}"/>
              </a:ext>
            </a:extLst>
          </p:cNvPr>
          <p:cNvSpPr>
            <a:spLocks noGrp="1"/>
          </p:cNvSpPr>
          <p:nvPr>
            <p:ph type="body" sz="quarter" idx="10"/>
          </p:nvPr>
        </p:nvSpPr>
        <p:spPr/>
        <p:txBody>
          <a:bodyPr/>
          <a:lstStyle/>
          <a:p>
            <a:r>
              <a:rPr lang="nl-NL">
                <a:solidFill>
                  <a:schemeClr val="tx1"/>
                </a:solidFill>
                <a:latin typeface="Arial Black" panose="020B0A04020102020204" pitchFamily="34" charset="0"/>
              </a:rPr>
              <a:t>Accessibility metadata schema.org</a:t>
            </a:r>
          </a:p>
        </p:txBody>
      </p:sp>
      <p:graphicFrame>
        <p:nvGraphicFramePr>
          <p:cNvPr id="11" name="Tabel 10" descr="screenshot met uitleg voor de eerste drie SCHEMA metadata, deze zijn verplicht:&#10;accessMode, accessibilityFeature en accessibilityHazard">
            <a:extLst>
              <a:ext uri="{FF2B5EF4-FFF2-40B4-BE49-F238E27FC236}">
                <a16:creationId xmlns:a16="http://schemas.microsoft.com/office/drawing/2014/main" id="{CE25CE4A-AA5A-493E-BC27-0DF6465F670C}"/>
              </a:ext>
            </a:extLst>
          </p:cNvPr>
          <p:cNvGraphicFramePr>
            <a:graphicFrameLocks noGrp="1"/>
          </p:cNvGraphicFramePr>
          <p:nvPr>
            <p:extLst>
              <p:ext uri="{D42A27DB-BD31-4B8C-83A1-F6EECF244321}">
                <p14:modId xmlns:p14="http://schemas.microsoft.com/office/powerpoint/2010/main" val="2687873525"/>
              </p:ext>
            </p:extLst>
          </p:nvPr>
        </p:nvGraphicFramePr>
        <p:xfrm>
          <a:off x="-1" y="1275602"/>
          <a:ext cx="12170940" cy="5786616"/>
        </p:xfrm>
        <a:graphic>
          <a:graphicData uri="http://schemas.openxmlformats.org/drawingml/2006/table">
            <a:tbl>
              <a:tblPr>
                <a:tableStyleId>{5C22544A-7EE6-4342-B048-85BDC9FD1C3A}</a:tableStyleId>
              </a:tblPr>
              <a:tblGrid>
                <a:gridCol w="3200118">
                  <a:extLst>
                    <a:ext uri="{9D8B030D-6E8A-4147-A177-3AD203B41FA5}">
                      <a16:colId xmlns:a16="http://schemas.microsoft.com/office/drawing/2014/main" val="562884425"/>
                    </a:ext>
                  </a:extLst>
                </a:gridCol>
                <a:gridCol w="1943529">
                  <a:extLst>
                    <a:ext uri="{9D8B030D-6E8A-4147-A177-3AD203B41FA5}">
                      <a16:colId xmlns:a16="http://schemas.microsoft.com/office/drawing/2014/main" val="1174803783"/>
                    </a:ext>
                  </a:extLst>
                </a:gridCol>
                <a:gridCol w="2809136">
                  <a:extLst>
                    <a:ext uri="{9D8B030D-6E8A-4147-A177-3AD203B41FA5}">
                      <a16:colId xmlns:a16="http://schemas.microsoft.com/office/drawing/2014/main" val="1908439192"/>
                    </a:ext>
                  </a:extLst>
                </a:gridCol>
                <a:gridCol w="4218157">
                  <a:extLst>
                    <a:ext uri="{9D8B030D-6E8A-4147-A177-3AD203B41FA5}">
                      <a16:colId xmlns:a16="http://schemas.microsoft.com/office/drawing/2014/main" val="500467409"/>
                    </a:ext>
                  </a:extLst>
                </a:gridCol>
              </a:tblGrid>
              <a:tr h="491170">
                <a:tc>
                  <a:txBody>
                    <a:bodyPr/>
                    <a:lstStyle/>
                    <a:p>
                      <a:pPr algn="l" fontAlgn="t"/>
                      <a:r>
                        <a:rPr lang="nl-NL" sz="2400" b="1" u="none" strike="noStrike">
                          <a:effectLst/>
                          <a:latin typeface="Arial"/>
                          <a:cs typeface="Arial"/>
                        </a:rPr>
                        <a:t>Eigenschap</a:t>
                      </a:r>
                      <a:endParaRPr lang="nl-NL" sz="2400" b="1" i="0" u="none" strike="noStrike">
                        <a:solidFill>
                          <a:srgbClr val="FFFFFF"/>
                        </a:solidFill>
                        <a:effectLst/>
                        <a:latin typeface="Arial"/>
                        <a:cs typeface="Arial"/>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2400" b="1" u="none" strike="noStrike">
                          <a:effectLst/>
                          <a:latin typeface="Arial"/>
                          <a:cs typeface="Arial"/>
                        </a:rPr>
                        <a:t>Gebruik</a:t>
                      </a:r>
                      <a:endParaRPr lang="nl-NL" sz="2400" b="1" i="0" u="none" strike="noStrike">
                        <a:solidFill>
                          <a:srgbClr val="FFFFFF"/>
                        </a:solidFill>
                        <a:effectLst/>
                        <a:latin typeface="Arial"/>
                        <a:cs typeface="Arial"/>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2400" b="1" u="none" strike="noStrike">
                          <a:effectLst/>
                          <a:latin typeface="Arial"/>
                          <a:cs typeface="Arial"/>
                        </a:rPr>
                        <a:t>Beschrijving</a:t>
                      </a:r>
                      <a:endParaRPr lang="nl-NL" sz="2400" b="1" i="0" u="none" strike="noStrike">
                        <a:solidFill>
                          <a:srgbClr val="FFFFFF"/>
                        </a:solidFill>
                        <a:effectLst/>
                        <a:latin typeface="Arial"/>
                        <a:cs typeface="Arial"/>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2400" b="1" u="none" strike="noStrike">
                          <a:effectLst/>
                          <a:latin typeface="Arial"/>
                          <a:cs typeface="Arial"/>
                        </a:rPr>
                        <a:t>Waarde</a:t>
                      </a:r>
                      <a:endParaRPr lang="nl-NL" sz="2400" b="1" i="0" u="none" strike="noStrike">
                        <a:solidFill>
                          <a:srgbClr val="FFFFFF"/>
                        </a:solidFill>
                        <a:effectLst/>
                        <a:latin typeface="Arial"/>
                        <a:cs typeface="Arial"/>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57752505"/>
                  </a:ext>
                </a:extLst>
              </a:tr>
              <a:tr h="1331115">
                <a:tc>
                  <a:txBody>
                    <a:bodyPr/>
                    <a:lstStyle/>
                    <a:p>
                      <a:pPr algn="l" fontAlgn="t"/>
                      <a:r>
                        <a:rPr lang="nl-NL" sz="2000" b="1" u="none" strike="noStrike">
                          <a:effectLst/>
                          <a:latin typeface="Arial"/>
                          <a:cs typeface="Arial"/>
                        </a:rPr>
                        <a:t> accessMode</a:t>
                      </a:r>
                      <a:endParaRPr lang="nl-NL" sz="2000" b="1" i="0" u="none" strike="noStrike" err="1">
                        <a:solidFill>
                          <a:srgbClr val="000000"/>
                        </a:solidFill>
                        <a:effectLst/>
                        <a:latin typeface="Arial"/>
                        <a:cs typeface="Arial"/>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2400" u="none" strike="noStrike">
                          <a:effectLst/>
                          <a:latin typeface="Arial"/>
                          <a:cs typeface="Arial"/>
                        </a:rPr>
                        <a:t>Verplicht</a:t>
                      </a:r>
                      <a:endParaRPr lang="nl-NL" sz="2400" b="0" i="0" u="none" strike="noStrike">
                        <a:solidFill>
                          <a:srgbClr val="000000"/>
                        </a:solidFill>
                        <a:effectLst/>
                        <a:latin typeface="Arial"/>
                        <a:cs typeface="Arial"/>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nl-NL" sz="2400" u="none" strike="noStrike">
                          <a:effectLst/>
                          <a:latin typeface="Arial"/>
                          <a:cs typeface="Arial"/>
                        </a:rPr>
                        <a:t>Hoe neemt de lezer waar?</a:t>
                      </a:r>
                      <a:endParaRPr lang="nl-NL" sz="2400" b="0" i="0" u="none" strike="noStrike">
                        <a:solidFill>
                          <a:srgbClr val="000000"/>
                        </a:solidFill>
                        <a:effectLst/>
                        <a:latin typeface="Arial"/>
                        <a:cs typeface="Arial"/>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indent="-342900" algn="l" fontAlgn="t">
                        <a:buFont typeface="Arial" panose="020B0604020202020204" pitchFamily="34" charset="0"/>
                        <a:buChar char="•"/>
                      </a:pPr>
                      <a:r>
                        <a:rPr lang="nl-NL" sz="2400" u="none" strike="noStrike">
                          <a:effectLst/>
                          <a:latin typeface="Arial"/>
                          <a:cs typeface="Arial"/>
                        </a:rPr>
                        <a:t>auditory, </a:t>
                      </a:r>
                      <a:endParaRPr lang="nl-NL"/>
                    </a:p>
                    <a:p>
                      <a:pPr marL="342900" indent="-342900" algn="l" fontAlgn="t">
                        <a:buFont typeface="Arial" panose="020B0604020202020204" pitchFamily="34" charset="0"/>
                        <a:buChar char="•"/>
                      </a:pPr>
                      <a:r>
                        <a:rPr lang="nl-NL" sz="2400" u="none" strike="noStrike">
                          <a:effectLst/>
                          <a:latin typeface="Arial"/>
                          <a:cs typeface="Arial"/>
                        </a:rPr>
                        <a:t>tactile, </a:t>
                      </a:r>
                    </a:p>
                    <a:p>
                      <a:pPr marL="342900" indent="-342900" algn="l" fontAlgn="t">
                        <a:buFont typeface="Arial" panose="020B0604020202020204" pitchFamily="34" charset="0"/>
                        <a:buChar char="•"/>
                      </a:pPr>
                      <a:r>
                        <a:rPr lang="nl-NL" sz="2400" u="none" strike="noStrike">
                          <a:effectLst/>
                          <a:latin typeface="Arial"/>
                          <a:cs typeface="Arial"/>
                        </a:rPr>
                        <a:t>textual </a:t>
                      </a:r>
                    </a:p>
                    <a:p>
                      <a:pPr marL="342900" indent="-342900" algn="l" fontAlgn="t">
                        <a:buFont typeface="Arial" panose="020B0604020202020204" pitchFamily="34" charset="0"/>
                        <a:buChar char="•"/>
                      </a:pPr>
                      <a:r>
                        <a:rPr lang="nl-NL" sz="2400" u="none" strike="noStrike">
                          <a:effectLst/>
                          <a:latin typeface="Arial"/>
                          <a:cs typeface="Arial"/>
                        </a:rPr>
                        <a:t>etc.</a:t>
                      </a:r>
                      <a:endParaRPr lang="nl-NL" sz="24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61924885"/>
                  </a:ext>
                </a:extLst>
              </a:tr>
              <a:tr h="1405986">
                <a:tc>
                  <a:txBody>
                    <a:bodyPr/>
                    <a:lstStyle/>
                    <a:p>
                      <a:pPr algn="l" fontAlgn="t"/>
                      <a:r>
                        <a:rPr lang="nl-NL" sz="2000" b="1" u="none" strike="noStrike">
                          <a:effectLst/>
                          <a:latin typeface="Arial"/>
                          <a:cs typeface="Arial"/>
                        </a:rPr>
                        <a:t> accessibilityFeature</a:t>
                      </a:r>
                      <a:endParaRPr lang="nl-NL" sz="2000" b="1" i="0" u="none" strike="noStrike" err="1">
                        <a:solidFill>
                          <a:srgbClr val="000000"/>
                        </a:solidFill>
                        <a:effectLst/>
                        <a:latin typeface="Arial"/>
                        <a:cs typeface="Arial"/>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2400" u="none" strike="noStrike" dirty="0">
                          <a:effectLst/>
                          <a:latin typeface="Arial"/>
                          <a:cs typeface="Arial"/>
                        </a:rPr>
                        <a:t>Verplicht</a:t>
                      </a:r>
                      <a:endParaRPr lang="nl-NL" sz="2400" b="0" i="0" u="none" strike="noStrike" dirty="0">
                        <a:solidFill>
                          <a:srgbClr val="000000"/>
                        </a:solidFill>
                        <a:effectLst/>
                        <a:latin typeface="Arial"/>
                        <a:cs typeface="Arial"/>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nl-NL" sz="2400" u="none" strike="noStrike">
                          <a:effectLst/>
                          <a:latin typeface="Arial"/>
                          <a:cs typeface="Arial"/>
                        </a:rPr>
                        <a:t>Welke extra features?</a:t>
                      </a:r>
                      <a:endParaRPr lang="nl-NL" sz="2400" b="0" i="0" u="none" strike="noStrike">
                        <a:solidFill>
                          <a:srgbClr val="000000"/>
                        </a:solidFill>
                        <a:effectLst/>
                        <a:latin typeface="Arial"/>
                        <a:cs typeface="Arial"/>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indent="-342900" algn="l" fontAlgn="t">
                        <a:buFont typeface="Arial" panose="020B0604020202020204" pitchFamily="34" charset="0"/>
                        <a:buChar char="•"/>
                      </a:pPr>
                      <a:r>
                        <a:rPr lang="nl-NL" sz="2400" u="none" strike="noStrike">
                          <a:effectLst/>
                          <a:latin typeface="Arial"/>
                          <a:cs typeface="Arial"/>
                        </a:rPr>
                        <a:t>alternativeText,</a:t>
                      </a:r>
                    </a:p>
                    <a:p>
                      <a:pPr marL="342900" indent="-342900" algn="l" fontAlgn="t">
                        <a:buFont typeface="Arial" panose="020B0604020202020204" pitchFamily="34" charset="0"/>
                        <a:buChar char="•"/>
                      </a:pPr>
                      <a:r>
                        <a:rPr lang="nl-NL" sz="2400" u="none" strike="noStrike">
                          <a:effectLst/>
                          <a:latin typeface="Arial"/>
                          <a:cs typeface="Arial"/>
                        </a:rPr>
                        <a:t>annotations, </a:t>
                      </a:r>
                    </a:p>
                    <a:p>
                      <a:pPr marL="342900" indent="-342900" algn="l" fontAlgn="t">
                        <a:buFont typeface="Arial" panose="020B0604020202020204" pitchFamily="34" charset="0"/>
                        <a:buChar char="•"/>
                      </a:pPr>
                      <a:r>
                        <a:rPr lang="nl-NL" sz="2400" u="none" strike="noStrike">
                          <a:effectLst/>
                          <a:latin typeface="Arial"/>
                          <a:cs typeface="Arial"/>
                        </a:rPr>
                        <a:t>AudioDescription </a:t>
                      </a:r>
                    </a:p>
                    <a:p>
                      <a:pPr marL="342900" indent="-342900" algn="l" fontAlgn="t">
                        <a:buFont typeface="Arial" panose="020B0604020202020204" pitchFamily="34" charset="0"/>
                        <a:buChar char="•"/>
                      </a:pPr>
                      <a:r>
                        <a:rPr lang="nl-NL" sz="2400" u="none" strike="noStrike">
                          <a:effectLst/>
                          <a:latin typeface="Arial"/>
                          <a:cs typeface="Arial"/>
                        </a:rPr>
                        <a:t>etc.</a:t>
                      </a:r>
                      <a:endParaRPr lang="nl-NL" sz="24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83369082"/>
                  </a:ext>
                </a:extLst>
              </a:tr>
              <a:tr h="2354126">
                <a:tc>
                  <a:txBody>
                    <a:bodyPr/>
                    <a:lstStyle/>
                    <a:p>
                      <a:pPr algn="l" fontAlgn="t"/>
                      <a:r>
                        <a:rPr lang="nl-NL" sz="2000" b="1" u="none" strike="noStrike">
                          <a:effectLst/>
                          <a:latin typeface="Arial"/>
                          <a:cs typeface="Arial"/>
                        </a:rPr>
                        <a:t> accessibilityHazard</a:t>
                      </a:r>
                      <a:endParaRPr lang="nl-NL" sz="2000" b="1" i="0" u="none" strike="noStrike" err="1">
                        <a:solidFill>
                          <a:srgbClr val="000000"/>
                        </a:solidFill>
                        <a:effectLst/>
                        <a:latin typeface="Arial"/>
                        <a:cs typeface="Arial"/>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2400" u="none" strike="noStrike">
                          <a:effectLst/>
                          <a:latin typeface="Arial"/>
                          <a:cs typeface="Arial"/>
                        </a:rPr>
                        <a:t>Verplicht</a:t>
                      </a:r>
                      <a:endParaRPr lang="nl-NL" sz="2400" b="0" i="0" u="none" strike="noStrike">
                        <a:solidFill>
                          <a:srgbClr val="000000"/>
                        </a:solidFill>
                        <a:effectLst/>
                        <a:latin typeface="Arial"/>
                        <a:cs typeface="Arial"/>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nl-NL" sz="2400" u="none" strike="noStrike">
                          <a:effectLst/>
                          <a:latin typeface="Arial"/>
                          <a:cs typeface="Arial"/>
                        </a:rPr>
                        <a:t>Gevaren voor gebruiker?</a:t>
                      </a:r>
                      <a:endParaRPr lang="nl-NL" sz="2400" b="0" i="0" u="none" strike="noStrike">
                        <a:solidFill>
                          <a:srgbClr val="000000"/>
                        </a:solidFill>
                        <a:effectLst/>
                        <a:latin typeface="Arial"/>
                        <a:cs typeface="Arial"/>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indent="-342900" algn="l" fontAlgn="t">
                        <a:buFont typeface="Arial" panose="020B0604020202020204" pitchFamily="34" charset="0"/>
                        <a:buChar char="•"/>
                      </a:pPr>
                      <a:r>
                        <a:rPr lang="nl-NL" sz="2400" u="none" strike="noStrike" dirty="0" err="1">
                          <a:effectLst/>
                          <a:latin typeface="Arial"/>
                          <a:cs typeface="Arial"/>
                        </a:rPr>
                        <a:t>flashing</a:t>
                      </a:r>
                      <a:r>
                        <a:rPr lang="nl-NL" sz="2400" u="none" strike="noStrike" dirty="0">
                          <a:effectLst/>
                          <a:latin typeface="Arial"/>
                          <a:cs typeface="Arial"/>
                        </a:rPr>
                        <a:t>,</a:t>
                      </a:r>
                    </a:p>
                    <a:p>
                      <a:pPr marL="342900" indent="-342900" algn="l" fontAlgn="t">
                        <a:buFont typeface="Arial" panose="020B0604020202020204" pitchFamily="34" charset="0"/>
                        <a:buChar char="•"/>
                      </a:pPr>
                      <a:r>
                        <a:rPr lang="nl-NL" sz="2400" u="none" strike="noStrike" dirty="0" err="1">
                          <a:effectLst/>
                          <a:latin typeface="Arial"/>
                          <a:cs typeface="Arial"/>
                        </a:rPr>
                        <a:t>noFlashingHazard</a:t>
                      </a:r>
                      <a:r>
                        <a:rPr lang="nl-NL" sz="2400" u="none" strike="noStrike" dirty="0">
                          <a:effectLst/>
                          <a:latin typeface="Arial"/>
                          <a:cs typeface="Arial"/>
                        </a:rPr>
                        <a:t>, </a:t>
                      </a:r>
                    </a:p>
                    <a:p>
                      <a:pPr marL="342900" indent="-342900" algn="l" fontAlgn="t">
                        <a:buFont typeface="Arial" panose="020B0604020202020204" pitchFamily="34" charset="0"/>
                        <a:buChar char="•"/>
                      </a:pPr>
                      <a:r>
                        <a:rPr lang="nl-NL" sz="2400" u="none" strike="noStrike" dirty="0" err="1">
                          <a:effectLst/>
                          <a:latin typeface="Arial"/>
                          <a:cs typeface="Arial"/>
                        </a:rPr>
                        <a:t>motionSimulation</a:t>
                      </a:r>
                      <a:r>
                        <a:rPr lang="nl-NL" sz="2400" u="none" strike="noStrike" dirty="0">
                          <a:effectLst/>
                          <a:latin typeface="Arial"/>
                          <a:cs typeface="Arial"/>
                        </a:rPr>
                        <a:t>, </a:t>
                      </a:r>
                    </a:p>
                    <a:p>
                      <a:pPr marL="342900" indent="-342900" algn="l" fontAlgn="t">
                        <a:buFont typeface="Arial" panose="020B0604020202020204" pitchFamily="34" charset="0"/>
                        <a:buChar char="•"/>
                      </a:pPr>
                      <a:r>
                        <a:rPr lang="nl-NL" sz="2400" u="none" strike="noStrike" dirty="0">
                          <a:effectLst/>
                          <a:latin typeface="Arial"/>
                          <a:cs typeface="Arial"/>
                        </a:rPr>
                        <a:t>etc.</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30538184"/>
                  </a:ext>
                </a:extLst>
              </a:tr>
            </a:tbl>
          </a:graphicData>
        </a:graphic>
      </p:graphicFrame>
      <p:pic>
        <p:nvPicPr>
          <p:cNvPr id="12" name="Afbeelding 11">
            <a:extLst>
              <a:ext uri="{FF2B5EF4-FFF2-40B4-BE49-F238E27FC236}">
                <a16:creationId xmlns:a16="http://schemas.microsoft.com/office/drawing/2014/main" id="{7D28D9C6-31DF-4376-9F8B-3CAAC6BEBD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
        <p:nvSpPr>
          <p:cNvPr id="2" name="Tekstvak 1">
            <a:extLst>
              <a:ext uri="{FF2B5EF4-FFF2-40B4-BE49-F238E27FC236}">
                <a16:creationId xmlns:a16="http://schemas.microsoft.com/office/drawing/2014/main" id="{816AFED4-37D1-474D-BF5A-B36B4E26D49F}"/>
              </a:ext>
            </a:extLst>
          </p:cNvPr>
          <p:cNvSpPr txBox="1"/>
          <p:nvPr/>
        </p:nvSpPr>
        <p:spPr>
          <a:xfrm>
            <a:off x="304800" y="516467"/>
            <a:ext cx="567266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rgbClr val="0563C1"/>
                </a:solidFill>
                <a:latin typeface="Arial Black"/>
                <a:cs typeface="Segoe UI"/>
                <a:hlinkClick r:id="rId4"/>
              </a:rPr>
              <a:t>Schema.org</a:t>
            </a:r>
            <a:r>
              <a:rPr lang="en-US" sz="2800">
                <a:solidFill>
                  <a:srgbClr val="0563C1"/>
                </a:solidFill>
                <a:latin typeface="Arial Black"/>
                <a:cs typeface="Segoe UI"/>
              </a:rPr>
              <a:t> </a:t>
            </a:r>
            <a:endParaRPr lang="nl-NL" sz="2800"/>
          </a:p>
        </p:txBody>
      </p:sp>
    </p:spTree>
    <p:extLst>
      <p:ext uri="{BB962C8B-B14F-4D97-AF65-F5344CB8AC3E}">
        <p14:creationId xmlns:p14="http://schemas.microsoft.com/office/powerpoint/2010/main" val="32106352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C55C3E-1977-492F-948E-DAB895BE859D}"/>
              </a:ext>
            </a:extLst>
          </p:cNvPr>
          <p:cNvSpPr>
            <a:spLocks noGrp="1"/>
          </p:cNvSpPr>
          <p:nvPr>
            <p:ph type="title"/>
          </p:nvPr>
        </p:nvSpPr>
        <p:spPr/>
        <p:txBody>
          <a:bodyPr>
            <a:normAutofit/>
          </a:bodyPr>
          <a:lstStyle/>
          <a:p>
            <a:r>
              <a:rPr lang="en-GB">
                <a:latin typeface="Arial Black" panose="020B0A04020102020204" pitchFamily="34" charset="0"/>
                <a:cs typeface="Arial" panose="020B0604020202020204" pitchFamily="34" charset="0"/>
              </a:rPr>
              <a:t>workshops </a:t>
            </a:r>
            <a:r>
              <a:rPr lang="en-GB" err="1">
                <a:latin typeface="Arial Black" panose="020B0A04020102020204" pitchFamily="34" charset="0"/>
                <a:cs typeface="Arial" panose="020B0604020202020204" pitchFamily="34" charset="0"/>
              </a:rPr>
              <a:t>en</a:t>
            </a:r>
            <a:r>
              <a:rPr lang="en-GB">
                <a:latin typeface="Arial Black" panose="020B0A04020102020204" pitchFamily="34" charset="0"/>
                <a:cs typeface="Arial" panose="020B0604020202020204" pitchFamily="34" charset="0"/>
              </a:rPr>
              <a:t> </a:t>
            </a:r>
            <a:r>
              <a:rPr lang="en-GB" err="1">
                <a:latin typeface="Arial Black" panose="020B0A04020102020204" pitchFamily="34" charset="0"/>
                <a:cs typeface="Arial" panose="020B0604020202020204" pitchFamily="34" charset="0"/>
              </a:rPr>
              <a:t>tijdlijn</a:t>
            </a:r>
            <a:endParaRPr lang="nl-NL">
              <a:latin typeface="Arial Black" panose="020B0A04020102020204" pitchFamily="34" charset="0"/>
              <a:cs typeface="Arial" panose="020B0604020202020204" pitchFamily="34" charset="0"/>
            </a:endParaRPr>
          </a:p>
        </p:txBody>
      </p:sp>
      <p:sp>
        <p:nvSpPr>
          <p:cNvPr id="3" name="Tijdelijke aanduiding voor inhoud 2">
            <a:extLst>
              <a:ext uri="{FF2B5EF4-FFF2-40B4-BE49-F238E27FC236}">
                <a16:creationId xmlns:a16="http://schemas.microsoft.com/office/drawing/2014/main" id="{61C88878-484D-40B1-A43E-C7620378C278}"/>
              </a:ext>
            </a:extLst>
          </p:cNvPr>
          <p:cNvSpPr>
            <a:spLocks noGrp="1"/>
          </p:cNvSpPr>
          <p:nvPr>
            <p:ph idx="1"/>
          </p:nvPr>
        </p:nvSpPr>
        <p:spPr>
          <a:xfrm>
            <a:off x="838200" y="1664308"/>
            <a:ext cx="10515600" cy="4512655"/>
          </a:xfrm>
        </p:spPr>
        <p:txBody>
          <a:bodyPr>
            <a:normAutofit fontScale="85000" lnSpcReduction="20000"/>
          </a:bodyPr>
          <a:lstStyle/>
          <a:p>
            <a:pPr marL="0" lvl="2" indent="0">
              <a:spcBef>
                <a:spcPts val="600"/>
              </a:spcBef>
              <a:spcAft>
                <a:spcPts val="600"/>
              </a:spcAft>
              <a:buNone/>
            </a:pPr>
            <a:r>
              <a:rPr lang="nl-NL" sz="2600" b="1">
                <a:latin typeface="Arial" panose="020B0604020202020204" pitchFamily="34" charset="0"/>
                <a:cs typeface="Arial" panose="020B0604020202020204" pitchFamily="34" charset="0"/>
              </a:rPr>
              <a:t>zomer 2021		</a:t>
            </a:r>
            <a:r>
              <a:rPr lang="nl-NL" sz="2600">
                <a:latin typeface="Arial" panose="020B0604020202020204" pitchFamily="34" charset="0"/>
                <a:cs typeface="Arial" panose="020B0604020202020204" pitchFamily="34" charset="0"/>
                <a:sym typeface="Wingdings" panose="05000000000000000000" pitchFamily="2" charset="2"/>
              </a:rPr>
              <a:t>workshop 1 		bewustwording</a:t>
            </a:r>
            <a:endParaRPr lang="nl-NL" sz="2600">
              <a:latin typeface="Arial" panose="020B0604020202020204" pitchFamily="34" charset="0"/>
              <a:cs typeface="Arial" panose="020B0604020202020204" pitchFamily="34" charset="0"/>
            </a:endParaRPr>
          </a:p>
          <a:p>
            <a:pPr marL="0" lvl="2" indent="0">
              <a:spcBef>
                <a:spcPts val="600"/>
              </a:spcBef>
              <a:spcAft>
                <a:spcPts val="600"/>
              </a:spcAft>
              <a:buNone/>
            </a:pPr>
            <a:r>
              <a:rPr lang="nl-NL" sz="2600" b="1">
                <a:latin typeface="Arial" panose="020B0604020202020204" pitchFamily="34" charset="0"/>
                <a:cs typeface="Arial" panose="020B0604020202020204" pitchFamily="34" charset="0"/>
              </a:rPr>
              <a:t>najaar 2021</a:t>
            </a:r>
            <a:r>
              <a:rPr lang="nl-NL" sz="2600">
                <a:latin typeface="Arial" panose="020B0604020202020204" pitchFamily="34" charset="0"/>
                <a:cs typeface="Arial" panose="020B0604020202020204" pitchFamily="34" charset="0"/>
              </a:rPr>
              <a:t>		</a:t>
            </a:r>
            <a:r>
              <a:rPr lang="nl-NL" sz="2600">
                <a:latin typeface="Arial" panose="020B0604020202020204" pitchFamily="34" charset="0"/>
                <a:cs typeface="Arial" panose="020B0604020202020204" pitchFamily="34" charset="0"/>
                <a:sym typeface="Wingdings" panose="05000000000000000000" pitchFamily="2" charset="2"/>
              </a:rPr>
              <a:t>workshop 2a		basale kennis en vaardigheden (8x)</a:t>
            </a:r>
          </a:p>
          <a:p>
            <a:pPr marL="0" lvl="2" indent="0">
              <a:spcBef>
                <a:spcPts val="600"/>
              </a:spcBef>
              <a:spcAft>
                <a:spcPts val="600"/>
              </a:spcAft>
              <a:buNone/>
            </a:pPr>
            <a:r>
              <a:rPr lang="nl-NL" sz="2600">
                <a:latin typeface="Arial" panose="020B0604020202020204" pitchFamily="34" charset="0"/>
                <a:cs typeface="Arial" panose="020B0604020202020204" pitchFamily="34" charset="0"/>
                <a:sym typeface="Wingdings" panose="05000000000000000000" pitchFamily="2" charset="2"/>
              </a:rPr>
              <a:t>						educatief/website</a:t>
            </a:r>
          </a:p>
          <a:p>
            <a:pPr marL="0" lvl="2" indent="0">
              <a:spcBef>
                <a:spcPts val="600"/>
              </a:spcBef>
              <a:spcAft>
                <a:spcPts val="600"/>
              </a:spcAft>
              <a:buNone/>
            </a:pPr>
            <a:r>
              <a:rPr lang="nl-NL" sz="2600">
                <a:latin typeface="Arial" panose="020B0604020202020204" pitchFamily="34" charset="0"/>
                <a:cs typeface="Arial" panose="020B0604020202020204" pitchFamily="34" charset="0"/>
                <a:sym typeface="Wingdings" panose="05000000000000000000" pitchFamily="2" charset="2"/>
              </a:rPr>
              <a:t>			</a:t>
            </a:r>
            <a:r>
              <a:rPr lang="nl-NL" sz="2600">
                <a:highlight>
                  <a:srgbClr val="FFFF00"/>
                </a:highlight>
                <a:latin typeface="Arial" panose="020B0604020202020204" pitchFamily="34" charset="0"/>
                <a:cs typeface="Arial" panose="020B0604020202020204" pitchFamily="34" charset="0"/>
                <a:sym typeface="Wingdings" panose="05000000000000000000" pitchFamily="2" charset="2"/>
              </a:rPr>
              <a:t>workshop 2b</a:t>
            </a:r>
          </a:p>
          <a:p>
            <a:pPr marL="0" lvl="2" indent="0">
              <a:spcBef>
                <a:spcPts val="600"/>
              </a:spcBef>
              <a:spcAft>
                <a:spcPts val="600"/>
              </a:spcAft>
              <a:buNone/>
            </a:pPr>
            <a:r>
              <a:rPr lang="nl-NL" sz="2600">
                <a:latin typeface="Arial" panose="020B0604020202020204" pitchFamily="34" charset="0"/>
                <a:cs typeface="Arial" panose="020B0604020202020204" pitchFamily="34" charset="0"/>
                <a:sym typeface="Wingdings" panose="05000000000000000000" pitchFamily="2" charset="2"/>
              </a:rPr>
              <a:t>						 </a:t>
            </a:r>
            <a:r>
              <a:rPr lang="nl-NL" sz="2600">
                <a:highlight>
                  <a:srgbClr val="FFFF00"/>
                </a:highlight>
                <a:latin typeface="Arial" panose="020B0604020202020204" pitchFamily="34" charset="0"/>
                <a:cs typeface="Arial" panose="020B0604020202020204" pitchFamily="34" charset="0"/>
                <a:sym typeface="Wingdings" panose="05000000000000000000" pitchFamily="2" charset="2"/>
              </a:rPr>
              <a:t>e-books</a:t>
            </a:r>
          </a:p>
          <a:p>
            <a:pPr marL="0" lvl="2" indent="0">
              <a:spcBef>
                <a:spcPts val="600"/>
              </a:spcBef>
              <a:spcAft>
                <a:spcPts val="600"/>
              </a:spcAft>
              <a:buNone/>
            </a:pPr>
            <a:endParaRPr lang="nl-NL" sz="2600">
              <a:latin typeface="Arial" panose="020B0604020202020204" pitchFamily="34" charset="0"/>
              <a:cs typeface="Arial" panose="020B0604020202020204" pitchFamily="34" charset="0"/>
            </a:endParaRPr>
          </a:p>
          <a:p>
            <a:pPr marL="0" lvl="2" indent="0">
              <a:spcBef>
                <a:spcPts val="600"/>
              </a:spcBef>
              <a:spcAft>
                <a:spcPts val="600"/>
              </a:spcAft>
              <a:buNone/>
            </a:pPr>
            <a:r>
              <a:rPr lang="nl-NL" sz="2600" b="1">
                <a:latin typeface="Arial" panose="020B0604020202020204" pitchFamily="34" charset="0"/>
                <a:cs typeface="Arial" panose="020B0604020202020204" pitchFamily="34" charset="0"/>
              </a:rPr>
              <a:t>begin 2022</a:t>
            </a:r>
            <a:r>
              <a:rPr lang="nl-NL" sz="2600">
                <a:latin typeface="Arial" panose="020B0604020202020204" pitchFamily="34" charset="0"/>
                <a:cs typeface="Arial" panose="020B0604020202020204" pitchFamily="34" charset="0"/>
              </a:rPr>
              <a:t>		</a:t>
            </a:r>
            <a:r>
              <a:rPr lang="nl-NL" sz="2600">
                <a:latin typeface="Arial" panose="020B0604020202020204" pitchFamily="34" charset="0"/>
                <a:cs typeface="Arial" panose="020B0604020202020204" pitchFamily="34" charset="0"/>
                <a:sym typeface="Wingdings" panose="05000000000000000000" pitchFamily="2" charset="2"/>
              </a:rPr>
              <a:t>workshop 3a	 	verdiepende kennis en vaardigheden</a:t>
            </a:r>
          </a:p>
          <a:p>
            <a:pPr marL="0" lvl="2" indent="0">
              <a:spcBef>
                <a:spcPts val="600"/>
              </a:spcBef>
              <a:spcAft>
                <a:spcPts val="600"/>
              </a:spcAft>
              <a:buNone/>
            </a:pPr>
            <a:r>
              <a:rPr lang="nl-NL" sz="2600">
                <a:latin typeface="Arial" panose="020B0604020202020204" pitchFamily="34" charset="0"/>
                <a:cs typeface="Arial" panose="020B0604020202020204" pitchFamily="34" charset="0"/>
                <a:sym typeface="Wingdings" panose="05000000000000000000" pitchFamily="2" charset="2"/>
              </a:rPr>
              <a:t>						educatief/website</a:t>
            </a:r>
          </a:p>
          <a:p>
            <a:pPr marL="0" lvl="2" indent="0">
              <a:spcBef>
                <a:spcPts val="600"/>
              </a:spcBef>
              <a:spcAft>
                <a:spcPts val="600"/>
              </a:spcAft>
              <a:buNone/>
            </a:pPr>
            <a:r>
              <a:rPr lang="nl-NL" sz="2600">
                <a:latin typeface="Arial" panose="020B0604020202020204" pitchFamily="34" charset="0"/>
                <a:cs typeface="Arial" panose="020B0604020202020204" pitchFamily="34" charset="0"/>
                <a:sym typeface="Wingdings" panose="05000000000000000000" pitchFamily="2" charset="2"/>
              </a:rPr>
              <a:t>			workshop 3b</a:t>
            </a:r>
          </a:p>
          <a:p>
            <a:pPr marL="0" lvl="2" indent="0">
              <a:spcBef>
                <a:spcPts val="600"/>
              </a:spcBef>
              <a:spcAft>
                <a:spcPts val="600"/>
              </a:spcAft>
              <a:buNone/>
            </a:pPr>
            <a:r>
              <a:rPr lang="nl-NL" sz="2600">
                <a:latin typeface="Arial" panose="020B0604020202020204" pitchFamily="34" charset="0"/>
                <a:cs typeface="Arial" panose="020B0604020202020204" pitchFamily="34" charset="0"/>
                <a:sym typeface="Wingdings" panose="05000000000000000000" pitchFamily="2" charset="2"/>
              </a:rPr>
              <a:t>						e-books</a:t>
            </a:r>
            <a:endParaRPr lang="nl-NL" sz="2600">
              <a:latin typeface="Arial" panose="020B0604020202020204" pitchFamily="34" charset="0"/>
              <a:cs typeface="Arial" panose="020B0604020202020204" pitchFamily="34" charset="0"/>
            </a:endParaRPr>
          </a:p>
          <a:p>
            <a:pPr marL="0" lvl="2" indent="0">
              <a:spcBef>
                <a:spcPts val="600"/>
              </a:spcBef>
              <a:spcAft>
                <a:spcPts val="600"/>
              </a:spcAft>
              <a:buNone/>
            </a:pPr>
            <a:r>
              <a:rPr lang="nl-NL" sz="2600" b="1">
                <a:latin typeface="Arial" panose="020B0604020202020204" pitchFamily="34" charset="0"/>
                <a:cs typeface="Arial" panose="020B0604020202020204" pitchFamily="34" charset="0"/>
              </a:rPr>
              <a:t>najaar 2022</a:t>
            </a:r>
            <a:r>
              <a:rPr lang="nl-NL" sz="2600">
                <a:latin typeface="Arial" panose="020B0604020202020204" pitchFamily="34" charset="0"/>
                <a:cs typeface="Arial" panose="020B0604020202020204" pitchFamily="34" charset="0"/>
              </a:rPr>
              <a:t>		workshop 4 		verankering</a:t>
            </a:r>
          </a:p>
          <a:p>
            <a:pPr>
              <a:spcAft>
                <a:spcPts val="800"/>
              </a:spcAft>
            </a:pPr>
            <a:endParaRPr lang="en-GB">
              <a:latin typeface="Arial" panose="020B0604020202020204" pitchFamily="34" charset="0"/>
              <a:cs typeface="Arial" panose="020B0604020202020204" pitchFamily="34" charset="0"/>
            </a:endParaRPr>
          </a:p>
          <a:p>
            <a:endParaRPr lang="en-GB">
              <a:latin typeface="Arial" panose="020B0604020202020204" pitchFamily="34" charset="0"/>
              <a:cs typeface="Arial" panose="020B0604020202020204" pitchFamily="34" charset="0"/>
            </a:endParaRPr>
          </a:p>
        </p:txBody>
      </p:sp>
      <p:cxnSp>
        <p:nvCxnSpPr>
          <p:cNvPr id="5" name="Rechte verbindingslijn met pijl 4">
            <a:extLst>
              <a:ext uri="{FF2B5EF4-FFF2-40B4-BE49-F238E27FC236}">
                <a16:creationId xmlns:a16="http://schemas.microsoft.com/office/drawing/2014/main" id="{59DF1C55-B227-4425-B9C9-E809236C6E65}"/>
              </a:ext>
              <a:ext uri="{C183D7F6-B498-43B3-948B-1728B52AA6E4}">
                <adec:decorative xmlns:adec="http://schemas.microsoft.com/office/drawing/2017/decorative" val="1"/>
              </a:ext>
            </a:extLst>
          </p:cNvPr>
          <p:cNvCxnSpPr/>
          <p:nvPr/>
        </p:nvCxnSpPr>
        <p:spPr>
          <a:xfrm flipV="1">
            <a:off x="5454737" y="2605361"/>
            <a:ext cx="819150" cy="390525"/>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7" name="Rechte verbindingslijn met pijl 6">
            <a:extLst>
              <a:ext uri="{FF2B5EF4-FFF2-40B4-BE49-F238E27FC236}">
                <a16:creationId xmlns:a16="http://schemas.microsoft.com/office/drawing/2014/main" id="{146FF1F2-4937-4E64-9FA5-5631C628FCC5}"/>
              </a:ext>
              <a:ext uri="{C183D7F6-B498-43B3-948B-1728B52AA6E4}">
                <adec:decorative xmlns:adec="http://schemas.microsoft.com/office/drawing/2017/decorative" val="1"/>
              </a:ext>
            </a:extLst>
          </p:cNvPr>
          <p:cNvCxnSpPr>
            <a:cxnSpLocks/>
          </p:cNvCxnSpPr>
          <p:nvPr/>
        </p:nvCxnSpPr>
        <p:spPr>
          <a:xfrm>
            <a:off x="5380728" y="4839577"/>
            <a:ext cx="819150" cy="496698"/>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8" name="Rechte verbindingslijn met pijl 7">
            <a:extLst>
              <a:ext uri="{FF2B5EF4-FFF2-40B4-BE49-F238E27FC236}">
                <a16:creationId xmlns:a16="http://schemas.microsoft.com/office/drawing/2014/main" id="{4262DA1E-7661-426C-BD46-B895A6360C5B}"/>
              </a:ext>
              <a:ext uri="{C183D7F6-B498-43B3-948B-1728B52AA6E4}">
                <adec:decorative xmlns:adec="http://schemas.microsoft.com/office/drawing/2017/decorative" val="1"/>
              </a:ext>
            </a:extLst>
          </p:cNvPr>
          <p:cNvCxnSpPr>
            <a:cxnSpLocks/>
          </p:cNvCxnSpPr>
          <p:nvPr/>
        </p:nvCxnSpPr>
        <p:spPr>
          <a:xfrm flipV="1">
            <a:off x="5380728" y="4449052"/>
            <a:ext cx="819150" cy="390526"/>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12" name="Rechte verbindingslijn met pijl 11">
            <a:extLst>
              <a:ext uri="{FF2B5EF4-FFF2-40B4-BE49-F238E27FC236}">
                <a16:creationId xmlns:a16="http://schemas.microsoft.com/office/drawing/2014/main" id="{36476B02-A9EA-4F09-8430-A9B2386BF0A9}"/>
              </a:ext>
              <a:ext uri="{C183D7F6-B498-43B3-948B-1728B52AA6E4}">
                <adec:decorative xmlns:adec="http://schemas.microsoft.com/office/drawing/2017/decorative" val="1"/>
              </a:ext>
            </a:extLst>
          </p:cNvPr>
          <p:cNvCxnSpPr>
            <a:cxnSpLocks/>
          </p:cNvCxnSpPr>
          <p:nvPr/>
        </p:nvCxnSpPr>
        <p:spPr>
          <a:xfrm>
            <a:off x="5454737" y="3016126"/>
            <a:ext cx="819150" cy="345281"/>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pic>
        <p:nvPicPr>
          <p:cNvPr id="10" name="Afbeelding 9">
            <a:extLst>
              <a:ext uri="{FF2B5EF4-FFF2-40B4-BE49-F238E27FC236}">
                <a16:creationId xmlns:a16="http://schemas.microsoft.com/office/drawing/2014/main" id="{F197A656-FCDA-48F7-AC9F-BFC82D86A4B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Tree>
    <p:extLst>
      <p:ext uri="{BB962C8B-B14F-4D97-AF65-F5344CB8AC3E}">
        <p14:creationId xmlns:p14="http://schemas.microsoft.com/office/powerpoint/2010/main" val="22015816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 4" descr="Screenshot met SCHEMA accessibility metadata:&#10;verplicht is accessibilitySummary, aanbevolen is accessModeSufficient, optioneel zijn accessibilityAPI en accessibilityControl.">
            <a:extLst>
              <a:ext uri="{FF2B5EF4-FFF2-40B4-BE49-F238E27FC236}">
                <a16:creationId xmlns:a16="http://schemas.microsoft.com/office/drawing/2014/main" id="{129F6166-706B-4EEC-891E-400F6FB74272}"/>
              </a:ext>
            </a:extLst>
          </p:cNvPr>
          <p:cNvGraphicFramePr>
            <a:graphicFrameLocks noGrp="1"/>
          </p:cNvGraphicFramePr>
          <p:nvPr>
            <p:extLst>
              <p:ext uri="{D42A27DB-BD31-4B8C-83A1-F6EECF244321}">
                <p14:modId xmlns:p14="http://schemas.microsoft.com/office/powerpoint/2010/main" val="1103164383"/>
              </p:ext>
            </p:extLst>
          </p:nvPr>
        </p:nvGraphicFramePr>
        <p:xfrm>
          <a:off x="0" y="0"/>
          <a:ext cx="12192001" cy="7230418"/>
        </p:xfrm>
        <a:graphic>
          <a:graphicData uri="http://schemas.openxmlformats.org/drawingml/2006/table">
            <a:tbl>
              <a:tblPr>
                <a:tableStyleId>{5C22544A-7EE6-4342-B048-85BDC9FD1C3A}</a:tableStyleId>
              </a:tblPr>
              <a:tblGrid>
                <a:gridCol w="2790726">
                  <a:extLst>
                    <a:ext uri="{9D8B030D-6E8A-4147-A177-3AD203B41FA5}">
                      <a16:colId xmlns:a16="http://schemas.microsoft.com/office/drawing/2014/main" val="803001814"/>
                    </a:ext>
                  </a:extLst>
                </a:gridCol>
                <a:gridCol w="1817218">
                  <a:extLst>
                    <a:ext uri="{9D8B030D-6E8A-4147-A177-3AD203B41FA5}">
                      <a16:colId xmlns:a16="http://schemas.microsoft.com/office/drawing/2014/main" val="214630065"/>
                    </a:ext>
                  </a:extLst>
                </a:gridCol>
                <a:gridCol w="3314587">
                  <a:extLst>
                    <a:ext uri="{9D8B030D-6E8A-4147-A177-3AD203B41FA5}">
                      <a16:colId xmlns:a16="http://schemas.microsoft.com/office/drawing/2014/main" val="1758584209"/>
                    </a:ext>
                  </a:extLst>
                </a:gridCol>
                <a:gridCol w="4269470">
                  <a:extLst>
                    <a:ext uri="{9D8B030D-6E8A-4147-A177-3AD203B41FA5}">
                      <a16:colId xmlns:a16="http://schemas.microsoft.com/office/drawing/2014/main" val="5771023"/>
                    </a:ext>
                  </a:extLst>
                </a:gridCol>
              </a:tblGrid>
              <a:tr h="535316">
                <a:tc>
                  <a:txBody>
                    <a:bodyPr/>
                    <a:lstStyle/>
                    <a:p>
                      <a:pPr algn="l" fontAlgn="t"/>
                      <a:r>
                        <a:rPr lang="nl-NL" sz="2400" b="1" u="none" strike="noStrike">
                          <a:effectLst/>
                          <a:latin typeface="Arial"/>
                          <a:cs typeface="Arial"/>
                        </a:rPr>
                        <a:t>Eigenschap</a:t>
                      </a:r>
                      <a:endParaRPr lang="nl-NL" sz="2400" b="1" i="0" u="none" strike="noStrike">
                        <a:solidFill>
                          <a:srgbClr val="FFFFFF"/>
                        </a:solidFill>
                        <a:effectLst/>
                        <a:latin typeface="Arial"/>
                        <a:cs typeface="Arial"/>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2400" b="1" u="none" strike="noStrike">
                          <a:effectLst/>
                          <a:latin typeface="Arial"/>
                          <a:cs typeface="Arial"/>
                        </a:rPr>
                        <a:t>Gebruik</a:t>
                      </a:r>
                      <a:endParaRPr lang="nl-NL" sz="2400" b="1" i="0" u="none" strike="noStrike">
                        <a:solidFill>
                          <a:srgbClr val="FFFFFF"/>
                        </a:solidFill>
                        <a:effectLst/>
                        <a:latin typeface="Arial"/>
                        <a:cs typeface="Arial"/>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2400" b="1" u="none" strike="noStrike">
                          <a:effectLst/>
                          <a:latin typeface="Arial"/>
                          <a:cs typeface="Arial"/>
                        </a:rPr>
                        <a:t>Beschrijving</a:t>
                      </a:r>
                      <a:endParaRPr lang="nl-NL" sz="2400" b="1" i="0" u="none" strike="noStrike">
                        <a:solidFill>
                          <a:srgbClr val="FFFFFF"/>
                        </a:solidFill>
                        <a:effectLst/>
                        <a:latin typeface="Arial"/>
                        <a:cs typeface="Arial"/>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2400" b="1" u="none" strike="noStrike">
                          <a:effectLst/>
                          <a:latin typeface="Arial"/>
                          <a:cs typeface="Arial"/>
                        </a:rPr>
                        <a:t>Waarde</a:t>
                      </a:r>
                      <a:endParaRPr lang="nl-NL" sz="2400" b="1" i="0" u="none" strike="noStrike">
                        <a:solidFill>
                          <a:srgbClr val="FFFFFF"/>
                        </a:solidFill>
                        <a:effectLst/>
                        <a:latin typeface="Arial"/>
                        <a:cs typeface="Arial"/>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57345558"/>
                  </a:ext>
                </a:extLst>
              </a:tr>
              <a:tr h="1765911">
                <a:tc>
                  <a:txBody>
                    <a:bodyPr/>
                    <a:lstStyle/>
                    <a:p>
                      <a:pPr algn="l" fontAlgn="t"/>
                      <a:r>
                        <a:rPr lang="nl-NL" sz="2000" b="1" u="none" strike="noStrike">
                          <a:effectLst/>
                          <a:latin typeface="Arial"/>
                          <a:cs typeface="Arial"/>
                        </a:rPr>
                        <a:t>accessibilitySummary</a:t>
                      </a:r>
                      <a:endParaRPr lang="nl-NL" sz="2000" b="1" i="0" u="none" strike="noStrike" err="1">
                        <a:solidFill>
                          <a:srgbClr val="000000"/>
                        </a:solidFill>
                        <a:effectLst/>
                        <a:latin typeface="Arial"/>
                        <a:cs typeface="Arial"/>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2400" u="none" strike="noStrike">
                          <a:effectLst/>
                          <a:latin typeface="Arial"/>
                          <a:cs typeface="Arial"/>
                        </a:rPr>
                        <a:t>Verplicht</a:t>
                      </a:r>
                      <a:endParaRPr lang="nl-NL" sz="2400" b="0" i="0" u="none" strike="noStrike">
                        <a:solidFill>
                          <a:srgbClr val="000000"/>
                        </a:solidFill>
                        <a:effectLst/>
                        <a:latin typeface="Arial"/>
                        <a:cs typeface="Arial"/>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nl-NL" sz="2400" u="none" strike="noStrike">
                          <a:effectLst/>
                          <a:latin typeface="Arial"/>
                          <a:cs typeface="Arial"/>
                        </a:rPr>
                        <a:t>Samenvatting van toegankelijkheids-kenmerken</a:t>
                      </a:r>
                      <a:endParaRPr lang="nl-NL" sz="2400" b="0" i="0" u="none" strike="noStrike">
                        <a:solidFill>
                          <a:srgbClr val="000000"/>
                        </a:solidFill>
                        <a:effectLst/>
                        <a:latin typeface="Arial"/>
                        <a:cs typeface="Arial"/>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nl-NL" sz="2400" u="none" strike="noStrike">
                          <a:effectLst/>
                          <a:latin typeface="Arial"/>
                          <a:cs typeface="Arial"/>
                        </a:rPr>
                        <a:t>Voorbeeld: "</a:t>
                      </a:r>
                      <a:r>
                        <a:rPr lang="nl-NL" sz="2400" b="0" i="0" u="none" strike="noStrike" noProof="0">
                          <a:effectLst/>
                          <a:latin typeface="Arial"/>
                        </a:rPr>
                        <a:t>This publication conforms to the EPUB Accessibility specification at WCAG Level AA.</a:t>
                      </a:r>
                      <a:r>
                        <a:rPr lang="nl-NL" sz="2400" u="none" strike="noStrike">
                          <a:effectLst/>
                          <a:latin typeface="Arial"/>
                          <a:cs typeface="Arial"/>
                        </a:rPr>
                        <a:t>"</a:t>
                      </a:r>
                      <a:endParaRPr lang="nl-NL" sz="2400" b="0" i="0" u="none" strike="noStrike">
                        <a:solidFill>
                          <a:srgbClr val="000000"/>
                        </a:solidFill>
                        <a:effectLst/>
                        <a:latin typeface="Arial"/>
                        <a:cs typeface="Arial"/>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75995998"/>
                  </a:ext>
                </a:extLst>
              </a:tr>
              <a:tr h="1809685">
                <a:tc>
                  <a:txBody>
                    <a:bodyPr/>
                    <a:lstStyle/>
                    <a:p>
                      <a:pPr algn="l" fontAlgn="t"/>
                      <a:r>
                        <a:rPr lang="nl-NL" sz="2000" b="1" u="none" strike="noStrike">
                          <a:effectLst/>
                          <a:latin typeface="Arial"/>
                          <a:cs typeface="Arial"/>
                        </a:rPr>
                        <a:t>accessModeSufficient</a:t>
                      </a:r>
                      <a:endParaRPr lang="nl-NL" sz="2000" b="1" i="0" u="none" strike="noStrike" err="1">
                        <a:solidFill>
                          <a:srgbClr val="000000"/>
                        </a:solidFill>
                        <a:effectLst/>
                        <a:latin typeface="Arial"/>
                        <a:cs typeface="Arial"/>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2400" u="none" strike="noStrike">
                          <a:effectLst/>
                          <a:latin typeface="Arial"/>
                          <a:cs typeface="Arial"/>
                        </a:rPr>
                        <a:t>Aanbevolen</a:t>
                      </a:r>
                      <a:endParaRPr lang="nl-NL" sz="2400" b="0" i="0" u="none" strike="noStrike">
                        <a:solidFill>
                          <a:srgbClr val="000000"/>
                        </a:solidFill>
                        <a:effectLst/>
                        <a:latin typeface="Arial"/>
                        <a:cs typeface="Arial"/>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nl-NL" sz="2400" u="none" strike="noStrike">
                          <a:effectLst/>
                          <a:latin typeface="Arial"/>
                          <a:cs typeface="Arial"/>
                        </a:rPr>
                        <a:t>Lijst van AccesModes die alle intellectuele inhoud van een hulpbron representeren</a:t>
                      </a:r>
                      <a:endParaRPr lang="nl-NL" sz="2400" b="0" i="0" u="none" strike="noStrike">
                        <a:solidFill>
                          <a:srgbClr val="000000"/>
                        </a:solidFill>
                        <a:effectLst/>
                        <a:latin typeface="Arial"/>
                        <a:cs typeface="Arial"/>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indent="-342900" algn="l" fontAlgn="t">
                        <a:buFont typeface="Arial" panose="020B0604020202020204" pitchFamily="34" charset="0"/>
                        <a:buChar char="•"/>
                      </a:pPr>
                      <a:r>
                        <a:rPr lang="nl-NL" sz="2400" u="none" strike="noStrike">
                          <a:effectLst/>
                          <a:latin typeface="Arial"/>
                          <a:cs typeface="Arial"/>
                        </a:rPr>
                        <a:t>auditory, </a:t>
                      </a:r>
                      <a:endParaRPr lang="nl-NL" sz="2400" u="none" strike="noStrike">
                        <a:effectLst/>
                        <a:latin typeface="Arial" panose="020B0604020202020204" pitchFamily="34" charset="0"/>
                        <a:cs typeface="Arial" panose="020B0604020202020204" pitchFamily="34" charset="0"/>
                      </a:endParaRPr>
                    </a:p>
                    <a:p>
                      <a:pPr marL="342900" indent="-342900" algn="l" fontAlgn="t">
                        <a:buFont typeface="Arial" panose="020B0604020202020204" pitchFamily="34" charset="0"/>
                        <a:buChar char="•"/>
                      </a:pPr>
                      <a:r>
                        <a:rPr lang="nl-NL" sz="2400" u="none" strike="noStrike">
                          <a:effectLst/>
                          <a:latin typeface="Arial"/>
                          <a:cs typeface="Arial"/>
                        </a:rPr>
                        <a:t>tactile, </a:t>
                      </a:r>
                    </a:p>
                    <a:p>
                      <a:pPr marL="342900" indent="-342900" algn="l" fontAlgn="t">
                        <a:buFont typeface="Arial" panose="020B0604020202020204" pitchFamily="34" charset="0"/>
                        <a:buChar char="•"/>
                      </a:pPr>
                      <a:r>
                        <a:rPr lang="nl-NL" sz="2400" u="none" strike="noStrike">
                          <a:effectLst/>
                          <a:latin typeface="Arial"/>
                          <a:cs typeface="Arial"/>
                        </a:rPr>
                        <a:t>textual, </a:t>
                      </a:r>
                    </a:p>
                    <a:p>
                      <a:pPr marL="342900" indent="-342900" algn="l" fontAlgn="t">
                        <a:buFont typeface="Arial" panose="020B0604020202020204" pitchFamily="34" charset="0"/>
                        <a:buChar char="•"/>
                      </a:pPr>
                      <a:r>
                        <a:rPr lang="nl-NL" sz="2400" u="none" strike="noStrike">
                          <a:effectLst/>
                          <a:latin typeface="Arial"/>
                          <a:cs typeface="Arial"/>
                        </a:rPr>
                        <a:t>visual, </a:t>
                      </a:r>
                    </a:p>
                    <a:p>
                      <a:pPr marL="342900" indent="-342900" algn="l" fontAlgn="t">
                        <a:buFont typeface="Arial" panose="020B0604020202020204" pitchFamily="34" charset="0"/>
                        <a:buChar char="•"/>
                      </a:pPr>
                      <a:r>
                        <a:rPr lang="nl-NL" sz="2400" u="none" strike="noStrike">
                          <a:effectLst/>
                          <a:latin typeface="Arial"/>
                          <a:cs typeface="Arial"/>
                        </a:rPr>
                        <a:t>etc.</a:t>
                      </a:r>
                      <a:endParaRPr lang="nl-NL" sz="2400" b="0" i="0" u="none" strike="noStrike">
                        <a:solidFill>
                          <a:srgbClr val="000000"/>
                        </a:solidFill>
                        <a:effectLst/>
                        <a:latin typeface="Arial"/>
                        <a:cs typeface="Arial"/>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33424459"/>
                  </a:ext>
                </a:extLst>
              </a:tr>
              <a:tr h="1490737">
                <a:tc>
                  <a:txBody>
                    <a:bodyPr/>
                    <a:lstStyle/>
                    <a:p>
                      <a:pPr algn="l" fontAlgn="t"/>
                      <a:r>
                        <a:rPr lang="nl-NL" sz="2000" b="1" u="none" strike="noStrike">
                          <a:effectLst/>
                          <a:latin typeface="Arial"/>
                          <a:cs typeface="Arial"/>
                        </a:rPr>
                        <a:t>accessibilityAPI</a:t>
                      </a:r>
                      <a:endParaRPr lang="nl-NL" sz="2000" b="1" i="0" u="none" strike="noStrike" err="1">
                        <a:solidFill>
                          <a:srgbClr val="000000"/>
                        </a:solidFill>
                        <a:effectLst/>
                        <a:latin typeface="Arial"/>
                        <a:cs typeface="Arial"/>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2400" u="none" strike="noStrike">
                          <a:effectLst/>
                          <a:latin typeface="Arial"/>
                          <a:cs typeface="Arial"/>
                        </a:rPr>
                        <a:t>Optioneel</a:t>
                      </a:r>
                      <a:endParaRPr lang="nl-NL" sz="2400" b="0" i="0" u="none" strike="noStrike">
                        <a:solidFill>
                          <a:srgbClr val="000000"/>
                        </a:solidFill>
                        <a:effectLst/>
                        <a:latin typeface="Arial"/>
                        <a:cs typeface="Arial"/>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nl-NL" sz="2400" u="none" strike="noStrike" dirty="0">
                          <a:effectLst/>
                          <a:latin typeface="Arial"/>
                          <a:cs typeface="Arial"/>
                        </a:rPr>
                        <a:t>Geeft aan dat het compatibel is met de refereerde API</a:t>
                      </a:r>
                      <a:endParaRPr lang="nl-NL" sz="2400" b="0" i="0" u="none" strike="noStrike" dirty="0">
                        <a:solidFill>
                          <a:srgbClr val="000000"/>
                        </a:solidFill>
                        <a:effectLst/>
                        <a:latin typeface="Arial"/>
                        <a:cs typeface="Arial"/>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indent="-342900" algn="l" fontAlgn="t">
                        <a:buFont typeface="Arial" panose="020B0604020202020204" pitchFamily="34" charset="0"/>
                        <a:buChar char="•"/>
                      </a:pPr>
                      <a:r>
                        <a:rPr lang="nl-NL" sz="2400" u="none" strike="noStrike">
                          <a:effectLst/>
                          <a:latin typeface="Arial"/>
                          <a:cs typeface="Arial"/>
                        </a:rPr>
                        <a:t>AndroidAccessibility,</a:t>
                      </a:r>
                    </a:p>
                    <a:p>
                      <a:pPr marL="342900" indent="-342900" algn="l" fontAlgn="t">
                        <a:buFont typeface="Arial" panose="020B0604020202020204" pitchFamily="34" charset="0"/>
                        <a:buChar char="•"/>
                      </a:pPr>
                      <a:r>
                        <a:rPr lang="nl-NL" sz="2400" u="none" strike="noStrike">
                          <a:effectLst/>
                          <a:latin typeface="Arial"/>
                          <a:cs typeface="Arial"/>
                        </a:rPr>
                        <a:t>ARIA, </a:t>
                      </a:r>
                    </a:p>
                    <a:p>
                      <a:pPr marL="342900" indent="-342900" algn="l" fontAlgn="t">
                        <a:buFont typeface="Arial" panose="020B0604020202020204" pitchFamily="34" charset="0"/>
                        <a:buChar char="•"/>
                      </a:pPr>
                      <a:r>
                        <a:rPr lang="nl-NL" sz="2400" u="none" strike="noStrike">
                          <a:effectLst/>
                          <a:latin typeface="Arial"/>
                          <a:cs typeface="Arial"/>
                        </a:rPr>
                        <a:t>ATK, </a:t>
                      </a:r>
                    </a:p>
                    <a:p>
                      <a:pPr marL="342900" indent="-342900" algn="l" fontAlgn="t">
                        <a:buFont typeface="Arial" panose="020B0604020202020204" pitchFamily="34" charset="0"/>
                        <a:buChar char="•"/>
                      </a:pPr>
                      <a:r>
                        <a:rPr lang="nl-NL" sz="2400" u="none" strike="noStrike">
                          <a:effectLst/>
                          <a:latin typeface="Arial"/>
                          <a:cs typeface="Arial"/>
                        </a:rPr>
                        <a:t>AT-SPI, </a:t>
                      </a:r>
                    </a:p>
                    <a:p>
                      <a:pPr marL="342900" indent="-342900" algn="l" fontAlgn="t">
                        <a:buFont typeface="Arial" panose="020B0604020202020204" pitchFamily="34" charset="0"/>
                        <a:buChar char="•"/>
                      </a:pPr>
                      <a:r>
                        <a:rPr lang="nl-NL" sz="2400" u="none" strike="noStrike">
                          <a:effectLst/>
                          <a:latin typeface="Arial"/>
                          <a:cs typeface="Arial"/>
                        </a:rPr>
                        <a:t>etc.</a:t>
                      </a:r>
                      <a:endParaRPr lang="nl-NL" sz="2400" b="0" i="0" u="none" strike="noStrike">
                        <a:solidFill>
                          <a:srgbClr val="000000"/>
                        </a:solidFill>
                        <a:effectLst/>
                        <a:latin typeface="Arial"/>
                        <a:cs typeface="Arial"/>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83163842"/>
                  </a:ext>
                </a:extLst>
              </a:tr>
              <a:tr h="1256351">
                <a:tc>
                  <a:txBody>
                    <a:bodyPr/>
                    <a:lstStyle/>
                    <a:p>
                      <a:pPr algn="l" fontAlgn="t"/>
                      <a:r>
                        <a:rPr lang="nl-NL" sz="2000" b="1" u="none" strike="noStrike">
                          <a:effectLst/>
                          <a:latin typeface="Arial"/>
                          <a:cs typeface="Arial"/>
                        </a:rPr>
                        <a:t>accessibilityControl</a:t>
                      </a:r>
                      <a:endParaRPr lang="nl-NL" sz="2000" b="1" i="0" u="none" strike="noStrike" err="1">
                        <a:solidFill>
                          <a:srgbClr val="000000"/>
                        </a:solidFill>
                        <a:effectLst/>
                        <a:latin typeface="Arial"/>
                        <a:cs typeface="Arial"/>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nl-NL" sz="2400" u="none" strike="noStrike">
                          <a:effectLst/>
                          <a:latin typeface="Arial"/>
                          <a:cs typeface="Arial"/>
                        </a:rPr>
                        <a:t>Optioneel</a:t>
                      </a:r>
                      <a:endParaRPr lang="nl-NL" sz="2400" b="0" i="0" u="none" strike="noStrike">
                        <a:solidFill>
                          <a:srgbClr val="000000"/>
                        </a:solidFill>
                        <a:effectLst/>
                        <a:latin typeface="Arial"/>
                        <a:cs typeface="Arial"/>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nl-NL" sz="2400" u="none" strike="noStrike">
                          <a:effectLst/>
                          <a:latin typeface="Arial"/>
                          <a:cs typeface="Arial"/>
                        </a:rPr>
                        <a:t>Beschrijft welke input methode benodigd is</a:t>
                      </a:r>
                      <a:endParaRPr lang="nl-NL" sz="2400" b="0" i="0" u="none" strike="noStrike">
                        <a:solidFill>
                          <a:srgbClr val="000000"/>
                        </a:solidFill>
                        <a:effectLst/>
                        <a:latin typeface="Arial"/>
                        <a:cs typeface="Arial"/>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indent="-342900" algn="l" fontAlgn="t">
                        <a:buFont typeface="Arial" panose="020B0604020202020204" pitchFamily="34" charset="0"/>
                        <a:buChar char="•"/>
                      </a:pPr>
                      <a:r>
                        <a:rPr lang="nl-NL" sz="2400" u="none" strike="noStrike" dirty="0" err="1">
                          <a:effectLst/>
                          <a:latin typeface="Arial"/>
                          <a:cs typeface="Arial"/>
                        </a:rPr>
                        <a:t>fullKeyboardControl</a:t>
                      </a:r>
                      <a:r>
                        <a:rPr lang="nl-NL" sz="2400" u="none" strike="noStrike" dirty="0">
                          <a:effectLst/>
                          <a:latin typeface="Arial"/>
                          <a:cs typeface="Arial"/>
                        </a:rPr>
                        <a:t>,</a:t>
                      </a:r>
                    </a:p>
                    <a:p>
                      <a:pPr marL="342900" indent="-342900" algn="l" fontAlgn="t">
                        <a:buFont typeface="Arial" panose="020B0604020202020204" pitchFamily="34" charset="0"/>
                        <a:buChar char="•"/>
                      </a:pPr>
                      <a:r>
                        <a:rPr lang="nl-NL" sz="2400" u="none" strike="noStrike" dirty="0" err="1">
                          <a:effectLst/>
                          <a:latin typeface="Arial"/>
                          <a:cs typeface="Arial"/>
                        </a:rPr>
                        <a:t>fullMouseControl</a:t>
                      </a:r>
                      <a:r>
                        <a:rPr lang="nl-NL" sz="2400" u="none" strike="noStrike" dirty="0">
                          <a:effectLst/>
                          <a:latin typeface="Arial"/>
                          <a:cs typeface="Arial"/>
                        </a:rPr>
                        <a:t>, </a:t>
                      </a:r>
                    </a:p>
                    <a:p>
                      <a:pPr marL="342900" indent="-342900" algn="l" fontAlgn="t">
                        <a:buFont typeface="Arial" panose="020B0604020202020204" pitchFamily="34" charset="0"/>
                        <a:buChar char="•"/>
                      </a:pPr>
                      <a:r>
                        <a:rPr lang="nl-NL" sz="2400" u="none" strike="noStrike" dirty="0">
                          <a:effectLst/>
                          <a:latin typeface="Arial"/>
                          <a:cs typeface="Arial"/>
                        </a:rPr>
                        <a:t>etc.</a:t>
                      </a:r>
                      <a:endParaRPr lang="nl-NL" sz="2400" b="0" i="0" u="none" strike="noStrike" dirty="0">
                        <a:solidFill>
                          <a:srgbClr val="000000"/>
                        </a:solidFill>
                        <a:effectLst/>
                        <a:latin typeface="Arial"/>
                        <a:cs typeface="Arial"/>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62401742"/>
                  </a:ext>
                </a:extLst>
              </a:tr>
            </a:tbl>
          </a:graphicData>
        </a:graphic>
      </p:graphicFrame>
    </p:spTree>
    <p:extLst>
      <p:ext uri="{BB962C8B-B14F-4D97-AF65-F5344CB8AC3E}">
        <p14:creationId xmlns:p14="http://schemas.microsoft.com/office/powerpoint/2010/main" val="37821062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5E0DE79B-DBDF-49C4-A296-CCC6CA2A171A}"/>
              </a:ext>
            </a:extLst>
          </p:cNvPr>
          <p:cNvSpPr>
            <a:spLocks noGrp="1"/>
          </p:cNvSpPr>
          <p:nvPr>
            <p:ph type="body" sz="quarter" idx="10"/>
          </p:nvPr>
        </p:nvSpPr>
        <p:spPr>
          <a:xfrm>
            <a:off x="623074" y="1306306"/>
            <a:ext cx="11347253" cy="5266535"/>
          </a:xfrm>
        </p:spPr>
        <p:txBody>
          <a:bodyPr vert="horz" lIns="91440" tIns="45720" rIns="91440" bIns="45720" rtlCol="0" anchor="t">
            <a:noAutofit/>
          </a:bodyPr>
          <a:lstStyle/>
          <a:p>
            <a:r>
              <a:rPr lang="nl-NL" sz="2600" err="1">
                <a:latin typeface="Avenir LT Std 55 Roman"/>
              </a:rPr>
              <a:t>Package.opf</a:t>
            </a:r>
            <a:endParaRPr lang="nl-NL" sz="2600">
              <a:latin typeface="Avenir LT Std 55 Roman"/>
            </a:endParaRPr>
          </a:p>
          <a:p>
            <a:pPr lvl="1"/>
            <a:r>
              <a:rPr lang="nl-NL" sz="2600">
                <a:latin typeface="Avenir LT Std 55 Roman"/>
              </a:rPr>
              <a:t>Metadata</a:t>
            </a:r>
          </a:p>
          <a:p>
            <a:pPr lvl="1"/>
            <a:r>
              <a:rPr lang="nl-NL" sz="2600">
                <a:latin typeface="Avenir LT Std 55 Roman"/>
              </a:rPr>
              <a:t>Manifest</a:t>
            </a:r>
            <a:endParaRPr lang="nl-NL" sz="2600"/>
          </a:p>
          <a:p>
            <a:pPr lvl="1"/>
            <a:r>
              <a:rPr lang="nl-NL" sz="2600" err="1">
                <a:latin typeface="Avenir LT Std 55 Roman"/>
              </a:rPr>
              <a:t>Spine</a:t>
            </a:r>
            <a:endParaRPr lang="nl-NL" sz="2600">
              <a:latin typeface="Avenir LT Std 55 Roman"/>
            </a:endParaRPr>
          </a:p>
          <a:p>
            <a:endParaRPr lang="nl-NL" sz="2600"/>
          </a:p>
          <a:p>
            <a:endParaRPr lang="nl-NL" sz="2600"/>
          </a:p>
        </p:txBody>
      </p:sp>
      <p:sp>
        <p:nvSpPr>
          <p:cNvPr id="3" name="Tijdelijke aanduiding voor tekst 2">
            <a:extLst>
              <a:ext uri="{FF2B5EF4-FFF2-40B4-BE49-F238E27FC236}">
                <a16:creationId xmlns:a16="http://schemas.microsoft.com/office/drawing/2014/main" id="{A1656353-9DB7-4E26-B57A-4A1B1CAB922C}"/>
              </a:ext>
            </a:extLst>
          </p:cNvPr>
          <p:cNvSpPr>
            <a:spLocks noGrp="1"/>
          </p:cNvSpPr>
          <p:nvPr>
            <p:ph type="body" sz="quarter" idx="11"/>
          </p:nvPr>
        </p:nvSpPr>
        <p:spPr/>
        <p:txBody>
          <a:bodyPr vert="horz" lIns="91440" tIns="45720" rIns="91440" bIns="45720" rtlCol="0" anchor="t">
            <a:noAutofit/>
          </a:bodyPr>
          <a:lstStyle/>
          <a:p>
            <a:r>
              <a:rPr lang="nl-NL" sz="4000">
                <a:solidFill>
                  <a:schemeClr val="tx1"/>
                </a:solidFill>
                <a:latin typeface="Arial Black"/>
              </a:rPr>
              <a:t>Waar in de EPUB</a:t>
            </a:r>
          </a:p>
        </p:txBody>
      </p:sp>
      <p:pic>
        <p:nvPicPr>
          <p:cNvPr id="5" name="Afbeelding 4" descr="Afbeelding met tekst, illustratie&#10;&#10;Automatisch gegenereerde beschrijving">
            <a:extLst>
              <a:ext uri="{FF2B5EF4-FFF2-40B4-BE49-F238E27FC236}">
                <a16:creationId xmlns:a16="http://schemas.microsoft.com/office/drawing/2014/main" id="{27066A9E-FAC1-483F-8BD3-4546A9D5F8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pic>
        <p:nvPicPr>
          <p:cNvPr id="4" name="Afbeelding 2" descr="screenshot van een folder met daarin een EPUB uitgeklapt.">
            <a:extLst>
              <a:ext uri="{FF2B5EF4-FFF2-40B4-BE49-F238E27FC236}">
                <a16:creationId xmlns:a16="http://schemas.microsoft.com/office/drawing/2014/main" id="{EA19038B-7A8F-4AB1-9798-FA9A5FF8E772}"/>
              </a:ext>
            </a:extLst>
          </p:cNvPr>
          <p:cNvPicPr>
            <a:picLocks noChangeAspect="1"/>
          </p:cNvPicPr>
          <p:nvPr/>
        </p:nvPicPr>
        <p:blipFill>
          <a:blip r:embed="rId4"/>
          <a:stretch>
            <a:fillRect/>
          </a:stretch>
        </p:blipFill>
        <p:spPr>
          <a:xfrm>
            <a:off x="5819473" y="948267"/>
            <a:ext cx="4676319" cy="5571066"/>
          </a:xfrm>
          <a:prstGeom prst="rect">
            <a:avLst/>
          </a:prstGeom>
        </p:spPr>
      </p:pic>
    </p:spTree>
    <p:extLst>
      <p:ext uri="{BB962C8B-B14F-4D97-AF65-F5344CB8AC3E}">
        <p14:creationId xmlns:p14="http://schemas.microsoft.com/office/powerpoint/2010/main" val="40390554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ijdelijke aanduiding voor tekst 2"/>
          <p:cNvSpPr>
            <a:spLocks noGrp="1"/>
          </p:cNvSpPr>
          <p:nvPr>
            <p:ph type="title" idx="4294967295"/>
          </p:nvPr>
        </p:nvSpPr>
        <p:spPr>
          <a:xfrm>
            <a:off x="7546975" y="1784350"/>
            <a:ext cx="4645025" cy="2889250"/>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defRPr/>
            </a:pPr>
            <a:r>
              <a:rPr lang="en-US" sz="6000"/>
              <a:t>PRAKTIJK:</a:t>
            </a:r>
            <a:br>
              <a:rPr lang="en-US" sz="6000"/>
            </a:br>
            <a:r>
              <a:rPr lang="en-US" sz="6000" err="1"/>
              <a:t>Valideren</a:t>
            </a:r>
            <a:endParaRPr kumimoji="0" lang="en-US" sz="6000" b="1" i="0" u="none" strike="noStrike" cap="none" spc="0" normalizeH="0" baseline="0" noProof="0">
              <a:ln>
                <a:noFill/>
              </a:ln>
              <a:effectLst/>
              <a:uLnTx/>
              <a:uFillTx/>
            </a:endParaRPr>
          </a:p>
        </p:txBody>
      </p:sp>
      <p:pic>
        <p:nvPicPr>
          <p:cNvPr id="6" name="Afbeelding 5">
            <a:extLst>
              <a:ext uri="{FF2B5EF4-FFF2-40B4-BE49-F238E27FC236}">
                <a16:creationId xmlns:a16="http://schemas.microsoft.com/office/drawing/2014/main" id="{D65C6F2F-0B0C-40D1-A736-F1818E0BC773}"/>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4555" r="13633" b="-2"/>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Tree>
    <p:extLst>
      <p:ext uri="{BB962C8B-B14F-4D97-AF65-F5344CB8AC3E}">
        <p14:creationId xmlns:p14="http://schemas.microsoft.com/office/powerpoint/2010/main" val="26927967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title" idx="4294967295"/>
          </p:nvPr>
        </p:nvSpPr>
        <p:spPr>
          <a:xfrm>
            <a:off x="5605463" y="628650"/>
            <a:ext cx="6586537" cy="1287463"/>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fontScale="90000"/>
          </a:bodyPr>
          <a:lstStyle/>
          <a:p>
            <a:pPr marL="0" marR="0" lvl="0" indent="0" fontAlgn="auto">
              <a:spcAft>
                <a:spcPts val="0"/>
              </a:spcAft>
              <a:buClrTx/>
              <a:buSzTx/>
              <a:tabLst/>
              <a:defRPr/>
            </a:pPr>
            <a:endParaRPr kumimoji="0" lang="en-US" sz="2100" b="1" i="0" u="none" strike="noStrike" cap="none" spc="0" normalizeH="0" baseline="0" noProof="0">
              <a:ln>
                <a:noFill/>
              </a:ln>
              <a:effectLst/>
              <a:uLnTx/>
              <a:uFillTx/>
            </a:endParaRPr>
          </a:p>
          <a:p>
            <a:pPr marL="0" marR="0" lvl="0" indent="0" fontAlgn="auto">
              <a:spcAft>
                <a:spcPts val="0"/>
              </a:spcAft>
              <a:buClrTx/>
              <a:buSzTx/>
              <a:tabLst/>
              <a:defRPr/>
            </a:pPr>
            <a:endParaRPr kumimoji="0" lang="en-US" sz="2100" b="1" i="0" u="none" strike="noStrike" cap="none" spc="0" normalizeH="0" baseline="0" noProof="0">
              <a:ln>
                <a:noFill/>
              </a:ln>
              <a:effectLst/>
              <a:uLnTx/>
              <a:uFillTx/>
            </a:endParaRPr>
          </a:p>
          <a:p>
            <a:pPr marL="0" marR="0" lvl="0" indent="0" fontAlgn="auto">
              <a:spcAft>
                <a:spcPts val="0"/>
              </a:spcAft>
              <a:buClrTx/>
              <a:buSzTx/>
              <a:tabLst/>
              <a:defRPr/>
            </a:pPr>
            <a:endParaRPr kumimoji="0" lang="en-US" sz="2100" b="1" i="0" u="none" strike="noStrike" cap="none" spc="0" normalizeH="0" baseline="0" noProof="0">
              <a:ln>
                <a:noFill/>
              </a:ln>
              <a:effectLst/>
              <a:uLnTx/>
              <a:uFillTx/>
            </a:endParaRPr>
          </a:p>
          <a:p>
            <a:pPr>
              <a:defRPr/>
            </a:pPr>
            <a:r>
              <a:rPr lang="en-US" err="1">
                <a:latin typeface="Arial Black" panose="020B0A04020102020204" pitchFamily="34" charset="0"/>
              </a:rPr>
              <a:t>Praktijk</a:t>
            </a:r>
            <a:r>
              <a:rPr lang="en-US">
                <a:latin typeface="Arial Black" panose="020B0A04020102020204" pitchFamily="34" charset="0"/>
              </a:rPr>
              <a:t> 1: </a:t>
            </a:r>
            <a:r>
              <a:rPr lang="en-US" err="1">
                <a:latin typeface="Arial Black" panose="020B0A04020102020204" pitchFamily="34" charset="0"/>
              </a:rPr>
              <a:t>valideren</a:t>
            </a:r>
            <a:endParaRPr kumimoji="0" lang="en-US" b="1" i="0" u="none" strike="noStrike" cap="none" spc="0" normalizeH="0" baseline="0">
              <a:ln>
                <a:noFill/>
              </a:ln>
              <a:effectLst/>
              <a:uLnTx/>
              <a:uFillTx/>
              <a:latin typeface="Arial Black" panose="020B0A04020102020204" pitchFamily="34" charset="0"/>
            </a:endParaRPr>
          </a:p>
        </p:txBody>
      </p:sp>
      <p:pic>
        <p:nvPicPr>
          <p:cNvPr id="5" name="Afbeelding 4">
            <a:extLst>
              <a:ext uri="{FF2B5EF4-FFF2-40B4-BE49-F238E27FC236}">
                <a16:creationId xmlns:a16="http://schemas.microsoft.com/office/drawing/2014/main" id="{E01A8AE8-DB70-4980-ADA4-4EE0B59D22FB}"/>
              </a:ext>
              <a:ext uri="{C183D7F6-B498-43B3-948B-1728B52AA6E4}">
                <adec:decorative xmlns:adec="http://schemas.microsoft.com/office/drawing/2017/decorative" val="1"/>
              </a:ext>
            </a:extLst>
          </p:cNvPr>
          <p:cNvPicPr>
            <a:picLocks noChangeAspect="1"/>
          </p:cNvPicPr>
          <p:nvPr/>
        </p:nvPicPr>
        <p:blipFill rotWithShape="1">
          <a:blip r:embed="rId3"/>
          <a:srcRect l="9421" r="3920"/>
          <a:stretch/>
        </p:blipFill>
        <p:spPr>
          <a:xfrm>
            <a:off x="20" y="10"/>
            <a:ext cx="4635571" cy="6857990"/>
          </a:xfrm>
          <a:prstGeom prst="rect">
            <a:avLst/>
          </a:prstGeom>
          <a:effectLst/>
        </p:spPr>
      </p:pic>
      <p:pic>
        <p:nvPicPr>
          <p:cNvPr id="9" name="Afbeelding 8" descr="afbeelding van de accessibility check funnel met daarin:&#10;EPUB -&gt; EPUB check -&gt; ACE -&gt; Human check">
            <a:extLst>
              <a:ext uri="{FF2B5EF4-FFF2-40B4-BE49-F238E27FC236}">
                <a16:creationId xmlns:a16="http://schemas.microsoft.com/office/drawing/2014/main" id="{A0A917F1-F3BE-4F85-BE52-6A891116F2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1948" y="629268"/>
            <a:ext cx="7988991" cy="6135545"/>
          </a:xfrm>
          <a:prstGeom prst="rect">
            <a:avLst/>
          </a:prstGeom>
        </p:spPr>
      </p:pic>
      <p:pic>
        <p:nvPicPr>
          <p:cNvPr id="4" name="Afbeelding 3">
            <a:extLst>
              <a:ext uri="{FF2B5EF4-FFF2-40B4-BE49-F238E27FC236}">
                <a16:creationId xmlns:a16="http://schemas.microsoft.com/office/drawing/2014/main" id="{7271E35F-5E1B-44FC-AEC4-0625B58E3DF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Tree>
    <p:extLst>
      <p:ext uri="{BB962C8B-B14F-4D97-AF65-F5344CB8AC3E}">
        <p14:creationId xmlns:p14="http://schemas.microsoft.com/office/powerpoint/2010/main" val="9229486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a:xfrm>
            <a:off x="4965431" y="2438400"/>
            <a:ext cx="6586489" cy="3785419"/>
          </a:xfrm>
        </p:spPr>
        <p:txBody>
          <a:bodyPr vert="horz" lIns="91440" tIns="45720" rIns="91440" bIns="45720" rtlCol="0">
            <a:normAutofit fontScale="92500" lnSpcReduction="20000"/>
          </a:bodyPr>
          <a:lstStyle/>
          <a:p>
            <a:pPr marL="0" indent="0">
              <a:buNone/>
            </a:pPr>
            <a:r>
              <a:rPr lang="nl-NL" sz="2800" b="1">
                <a:latin typeface="Arial" panose="020B0604020202020204" pitchFamily="34" charset="0"/>
                <a:cs typeface="Arial" panose="020B0604020202020204" pitchFamily="34" charset="0"/>
              </a:rPr>
              <a:t>Opdracht (7 min)</a:t>
            </a:r>
          </a:p>
          <a:p>
            <a:pPr marL="0" indent="0">
              <a:buNone/>
            </a:pPr>
            <a:endParaRPr lang="nl-NL" sz="2800" b="1">
              <a:latin typeface="Arial" panose="020B0604020202020204" pitchFamily="34" charset="0"/>
              <a:cs typeface="Arial" panose="020B0604020202020204" pitchFamily="34" charset="0"/>
            </a:endParaRPr>
          </a:p>
          <a:p>
            <a:pPr marL="514350" indent="-514350">
              <a:buFont typeface="+mj-lt"/>
              <a:buAutoNum type="arabicPeriod"/>
            </a:pPr>
            <a:r>
              <a:rPr lang="nl-NL" sz="2800">
                <a:latin typeface="Arial" panose="020B0604020202020204" pitchFamily="34" charset="0"/>
                <a:cs typeface="Arial" panose="020B0604020202020204" pitchFamily="34" charset="0"/>
                <a:hlinkClick r:id="rId3"/>
              </a:rPr>
              <a:t>EPUB (short </a:t>
            </a:r>
            <a:r>
              <a:rPr lang="nl-NL" sz="2800" err="1">
                <a:latin typeface="Arial" panose="020B0604020202020204" pitchFamily="34" charset="0"/>
                <a:cs typeface="Arial" panose="020B0604020202020204" pitchFamily="34" charset="0"/>
                <a:hlinkClick r:id="rId3"/>
              </a:rPr>
              <a:t>stories</a:t>
            </a:r>
            <a:r>
              <a:rPr lang="nl-NL" sz="2800">
                <a:latin typeface="Arial" panose="020B0604020202020204" pitchFamily="34" charset="0"/>
                <a:cs typeface="Arial" panose="020B0604020202020204" pitchFamily="34" charset="0"/>
                <a:hlinkClick r:id="rId3"/>
              </a:rPr>
              <a:t> goed)</a:t>
            </a:r>
            <a:endParaRPr lang="nl-NL" sz="2800">
              <a:latin typeface="Arial" panose="020B0604020202020204" pitchFamily="34" charset="0"/>
              <a:cs typeface="Arial" panose="020B0604020202020204" pitchFamily="34" charset="0"/>
            </a:endParaRPr>
          </a:p>
          <a:p>
            <a:pPr marL="514350" indent="-514350">
              <a:buFont typeface="+mj-lt"/>
              <a:buAutoNum type="arabicPeriod"/>
            </a:pPr>
            <a:r>
              <a:rPr lang="nl-NL" sz="2800">
                <a:latin typeface="Arial" panose="020B0604020202020204" pitchFamily="34" charset="0"/>
                <a:cs typeface="Arial" panose="020B0604020202020204" pitchFamily="34" charset="0"/>
                <a:hlinkClick r:id="rId4"/>
              </a:rPr>
              <a:t>EPUB (short </a:t>
            </a:r>
            <a:r>
              <a:rPr lang="nl-NL" sz="2800" err="1">
                <a:latin typeface="Arial" panose="020B0604020202020204" pitchFamily="34" charset="0"/>
                <a:cs typeface="Arial" panose="020B0604020202020204" pitchFamily="34" charset="0"/>
                <a:hlinkClick r:id="rId4"/>
              </a:rPr>
              <a:t>stories</a:t>
            </a:r>
            <a:r>
              <a:rPr lang="nl-NL" sz="2800">
                <a:latin typeface="Arial" panose="020B0604020202020204" pitchFamily="34" charset="0"/>
                <a:cs typeface="Arial" panose="020B0604020202020204" pitchFamily="34" charset="0"/>
                <a:hlinkClick r:id="rId4"/>
              </a:rPr>
              <a:t> </a:t>
            </a:r>
            <a:r>
              <a:rPr lang="nl-NL" sz="2800" err="1">
                <a:latin typeface="Arial" panose="020B0604020202020204" pitchFamily="34" charset="0"/>
                <a:cs typeface="Arial" panose="020B0604020202020204" pitchFamily="34" charset="0"/>
                <a:hlinkClick r:id="rId4"/>
              </a:rPr>
              <a:t>falsy</a:t>
            </a:r>
            <a:r>
              <a:rPr lang="nl-NL" sz="2800">
                <a:latin typeface="Arial" panose="020B0604020202020204" pitchFamily="34" charset="0"/>
                <a:cs typeface="Arial" panose="020B0604020202020204" pitchFamily="34" charset="0"/>
                <a:hlinkClick r:id="rId4"/>
              </a:rPr>
              <a:t>)</a:t>
            </a:r>
            <a:endParaRPr lang="nl-NL" sz="2800">
              <a:latin typeface="Arial" panose="020B0604020202020204" pitchFamily="34" charset="0"/>
              <a:cs typeface="Arial" panose="020B0604020202020204" pitchFamily="34" charset="0"/>
            </a:endParaRPr>
          </a:p>
          <a:p>
            <a:pPr marL="514350" indent="-514350">
              <a:buFont typeface="+mj-lt"/>
              <a:buAutoNum type="arabicPeriod"/>
            </a:pPr>
            <a:r>
              <a:rPr lang="nl-NL" sz="2800">
                <a:latin typeface="Arial" panose="020B0604020202020204" pitchFamily="34" charset="0"/>
                <a:cs typeface="Arial" panose="020B0604020202020204" pitchFamily="34" charset="0"/>
                <a:hlinkClick r:id="rId5"/>
              </a:rPr>
              <a:t>EPUB </a:t>
            </a:r>
            <a:r>
              <a:rPr lang="nl-NL" sz="2800" err="1">
                <a:latin typeface="Arial" panose="020B0604020202020204" pitchFamily="34" charset="0"/>
                <a:cs typeface="Arial" panose="020B0604020202020204" pitchFamily="34" charset="0"/>
                <a:hlinkClick r:id="rId5"/>
              </a:rPr>
              <a:t>validator</a:t>
            </a:r>
            <a:r>
              <a:rPr lang="nl-NL" sz="2800">
                <a:latin typeface="Arial" panose="020B0604020202020204" pitchFamily="34" charset="0"/>
                <a:cs typeface="Arial" panose="020B0604020202020204" pitchFamily="34" charset="0"/>
              </a:rPr>
              <a:t> openen</a:t>
            </a:r>
          </a:p>
          <a:p>
            <a:pPr marL="514350" indent="-514350">
              <a:buFont typeface="+mj-lt"/>
              <a:buAutoNum type="arabicPeriod"/>
            </a:pPr>
            <a:r>
              <a:rPr lang="nl-NL" sz="2800">
                <a:latin typeface="Arial" panose="020B0604020202020204" pitchFamily="34" charset="0"/>
                <a:cs typeface="Arial" panose="020B0604020202020204" pitchFamily="34" charset="0"/>
              </a:rPr>
              <a:t>EPUB uploaden (max. 10MB)</a:t>
            </a:r>
          </a:p>
          <a:p>
            <a:pPr marL="514350" indent="-514350">
              <a:buFont typeface="+mj-lt"/>
              <a:buAutoNum type="arabicPeriod"/>
            </a:pPr>
            <a:r>
              <a:rPr lang="nl-NL" sz="2800">
                <a:latin typeface="Arial" panose="020B0604020202020204" pitchFamily="34" charset="0"/>
                <a:cs typeface="Arial" panose="020B0604020202020204" pitchFamily="34" charset="0"/>
              </a:rPr>
              <a:t>Resultaten beoordelen</a:t>
            </a:r>
          </a:p>
          <a:p>
            <a:pPr marL="0" indent="0">
              <a:buNone/>
            </a:pPr>
            <a:endParaRPr lang="nl-NL" sz="2800">
              <a:latin typeface="Arial" panose="020B0604020202020204" pitchFamily="34" charset="0"/>
              <a:cs typeface="Arial" panose="020B0604020202020204" pitchFamily="34" charset="0"/>
            </a:endParaRPr>
          </a:p>
          <a:p>
            <a:pPr marL="0" indent="0">
              <a:buNone/>
            </a:pPr>
            <a:r>
              <a:rPr lang="nl-NL" sz="2800">
                <a:latin typeface="Arial" panose="020B0604020202020204" pitchFamily="34" charset="0"/>
                <a:cs typeface="Arial" panose="020B0604020202020204" pitchFamily="34" charset="0"/>
              </a:rPr>
              <a:t>Wat valt op? Noteer in de chat.</a:t>
            </a:r>
          </a:p>
          <a:p>
            <a:pPr marL="0" indent="0">
              <a:buNone/>
            </a:pPr>
            <a:endParaRPr lang="nl-NL" sz="2800">
              <a:latin typeface="Arial" panose="020B0604020202020204" pitchFamily="34" charset="0"/>
              <a:cs typeface="Arial" panose="020B0604020202020204" pitchFamily="34" charset="0"/>
            </a:endParaRPr>
          </a:p>
          <a:p>
            <a:pPr marL="0" indent="0">
              <a:buNone/>
            </a:pPr>
            <a:endParaRPr lang="nl-NL" sz="2800">
              <a:latin typeface="Arial" panose="020B0604020202020204" pitchFamily="34" charset="0"/>
              <a:cs typeface="Arial" panose="020B0604020202020204" pitchFamily="34" charset="0"/>
            </a:endParaRPr>
          </a:p>
        </p:txBody>
      </p:sp>
      <p:sp>
        <p:nvSpPr>
          <p:cNvPr id="3" name="Tijdelijke aanduiding voor tekst 2"/>
          <p:cNvSpPr>
            <a:spLocks noGrp="1"/>
          </p:cNvSpPr>
          <p:nvPr>
            <p:ph type="title" idx="4294967295"/>
          </p:nvPr>
        </p:nvSpPr>
        <p:spPr>
          <a:xfrm>
            <a:off x="5605463" y="628650"/>
            <a:ext cx="6586537" cy="1287463"/>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fontScale="90000"/>
          </a:bodyPr>
          <a:lstStyle/>
          <a:p>
            <a:pPr marL="0" marR="0" lvl="0" indent="0" fontAlgn="auto">
              <a:spcAft>
                <a:spcPts val="0"/>
              </a:spcAft>
              <a:buClrTx/>
              <a:buSzTx/>
              <a:tabLst/>
              <a:defRPr/>
            </a:pPr>
            <a:endParaRPr kumimoji="0" lang="en-US" sz="2100" b="1" i="0" u="none" strike="noStrike" cap="none" spc="0" normalizeH="0" baseline="0" noProof="0">
              <a:ln>
                <a:noFill/>
              </a:ln>
              <a:effectLst/>
              <a:uLnTx/>
              <a:uFillTx/>
            </a:endParaRPr>
          </a:p>
          <a:p>
            <a:pPr marL="0" marR="0" lvl="0" indent="0" fontAlgn="auto">
              <a:spcAft>
                <a:spcPts val="0"/>
              </a:spcAft>
              <a:buClrTx/>
              <a:buSzTx/>
              <a:tabLst/>
              <a:defRPr/>
            </a:pPr>
            <a:endParaRPr kumimoji="0" lang="en-US" sz="2100" b="1" i="0" u="none" strike="noStrike" cap="none" spc="0" normalizeH="0" baseline="0" noProof="0">
              <a:ln>
                <a:noFill/>
              </a:ln>
              <a:effectLst/>
              <a:uLnTx/>
              <a:uFillTx/>
            </a:endParaRPr>
          </a:p>
          <a:p>
            <a:pPr marL="0" marR="0" lvl="0" indent="0" fontAlgn="auto">
              <a:spcAft>
                <a:spcPts val="0"/>
              </a:spcAft>
              <a:buClrTx/>
              <a:buSzTx/>
              <a:tabLst/>
              <a:defRPr/>
            </a:pPr>
            <a:endParaRPr kumimoji="0" lang="en-US" sz="2100" b="1" i="0" u="none" strike="noStrike" cap="none" spc="0" normalizeH="0" baseline="0" noProof="0">
              <a:ln>
                <a:noFill/>
              </a:ln>
              <a:effectLst/>
              <a:uLnTx/>
              <a:uFillTx/>
            </a:endParaRPr>
          </a:p>
          <a:p>
            <a:pPr>
              <a:defRPr/>
            </a:pPr>
            <a:r>
              <a:rPr lang="en-US" err="1">
                <a:latin typeface="Arial Black" panose="020B0A04020102020204" pitchFamily="34" charset="0"/>
              </a:rPr>
              <a:t>Praktijk</a:t>
            </a:r>
            <a:r>
              <a:rPr lang="en-US">
                <a:latin typeface="Arial Black" panose="020B0A04020102020204" pitchFamily="34" charset="0"/>
              </a:rPr>
              <a:t> 1: </a:t>
            </a:r>
            <a:r>
              <a:rPr lang="en-US" err="1">
                <a:latin typeface="Arial Black" panose="020B0A04020102020204" pitchFamily="34" charset="0"/>
              </a:rPr>
              <a:t>valideren</a:t>
            </a:r>
            <a:endParaRPr kumimoji="0" lang="en-US" b="1" i="0" u="none" strike="noStrike" cap="none" spc="0" normalizeH="0" baseline="0">
              <a:ln>
                <a:noFill/>
              </a:ln>
              <a:effectLst/>
              <a:uLnTx/>
              <a:uFillTx/>
              <a:latin typeface="Arial Black" panose="020B0A04020102020204" pitchFamily="34" charset="0"/>
            </a:endParaRPr>
          </a:p>
        </p:txBody>
      </p:sp>
      <p:pic>
        <p:nvPicPr>
          <p:cNvPr id="5" name="Afbeelding 4">
            <a:extLst>
              <a:ext uri="{FF2B5EF4-FFF2-40B4-BE49-F238E27FC236}">
                <a16:creationId xmlns:a16="http://schemas.microsoft.com/office/drawing/2014/main" id="{E01A8AE8-DB70-4980-ADA4-4EE0B59D22FB}"/>
              </a:ext>
              <a:ext uri="{C183D7F6-B498-43B3-948B-1728B52AA6E4}">
                <adec:decorative xmlns:adec="http://schemas.microsoft.com/office/drawing/2017/decorative" val="1"/>
              </a:ext>
            </a:extLst>
          </p:cNvPr>
          <p:cNvPicPr>
            <a:picLocks noChangeAspect="1"/>
          </p:cNvPicPr>
          <p:nvPr/>
        </p:nvPicPr>
        <p:blipFill rotWithShape="1">
          <a:blip r:embed="rId6"/>
          <a:srcRect l="9421" r="3920"/>
          <a:stretch/>
        </p:blipFill>
        <p:spPr>
          <a:xfrm>
            <a:off x="20" y="10"/>
            <a:ext cx="4635571" cy="6857990"/>
          </a:xfrm>
          <a:prstGeom prst="rect">
            <a:avLst/>
          </a:prstGeom>
          <a:effectLst/>
        </p:spPr>
      </p:pic>
      <p:pic>
        <p:nvPicPr>
          <p:cNvPr id="4" name="Afbeelding 3">
            <a:extLst>
              <a:ext uri="{FF2B5EF4-FFF2-40B4-BE49-F238E27FC236}">
                <a16:creationId xmlns:a16="http://schemas.microsoft.com/office/drawing/2014/main" id="{7271E35F-5E1B-44FC-AEC4-0625B58E3DF6}"/>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Tree>
    <p:extLst>
      <p:ext uri="{BB962C8B-B14F-4D97-AF65-F5344CB8AC3E}">
        <p14:creationId xmlns:p14="http://schemas.microsoft.com/office/powerpoint/2010/main" val="9196740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7271E35F-5E1B-44FC-AEC4-0625B58E3DF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pic>
        <p:nvPicPr>
          <p:cNvPr id="3" name="Afbeelding 2" descr="Afbeelding met tekst&#10;&#10;Automatisch gegenereerde beschrijving">
            <a:extLst>
              <a:ext uri="{FF2B5EF4-FFF2-40B4-BE49-F238E27FC236}">
                <a16:creationId xmlns:a16="http://schemas.microsoft.com/office/drawing/2014/main" id="{5254A264-DF4A-5342-BA18-50C5E4E30C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13918"/>
            <a:ext cx="12192000" cy="4830164"/>
          </a:xfrm>
          <a:prstGeom prst="rect">
            <a:avLst/>
          </a:prstGeom>
        </p:spPr>
      </p:pic>
    </p:spTree>
    <p:extLst>
      <p:ext uri="{BB962C8B-B14F-4D97-AF65-F5344CB8AC3E}">
        <p14:creationId xmlns:p14="http://schemas.microsoft.com/office/powerpoint/2010/main" val="40959283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7271E35F-5E1B-44FC-AEC4-0625B58E3DF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pic>
        <p:nvPicPr>
          <p:cNvPr id="5" name="Afbeelding 4" descr="screenshot van een positief resultaat van de online epub checker.">
            <a:extLst>
              <a:ext uri="{FF2B5EF4-FFF2-40B4-BE49-F238E27FC236}">
                <a16:creationId xmlns:a16="http://schemas.microsoft.com/office/drawing/2014/main" id="{0C59C2B8-9BF0-944E-8737-3A452B6172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34938"/>
            <a:ext cx="12192000" cy="4988123"/>
          </a:xfrm>
          <a:prstGeom prst="rect">
            <a:avLst/>
          </a:prstGeom>
        </p:spPr>
      </p:pic>
    </p:spTree>
    <p:extLst>
      <p:ext uri="{BB962C8B-B14F-4D97-AF65-F5344CB8AC3E}">
        <p14:creationId xmlns:p14="http://schemas.microsoft.com/office/powerpoint/2010/main" val="18174535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a:xfrm>
            <a:off x="4965431" y="1916113"/>
            <a:ext cx="6586489" cy="4554135"/>
          </a:xfrm>
        </p:spPr>
        <p:txBody>
          <a:bodyPr vert="horz" lIns="91440" tIns="45720" rIns="91440" bIns="45720" rtlCol="0">
            <a:normAutofit/>
          </a:bodyPr>
          <a:lstStyle/>
          <a:p>
            <a:pPr marL="0" indent="0">
              <a:buNone/>
            </a:pPr>
            <a:r>
              <a:rPr lang="nl-NL" sz="2800" b="1" dirty="0">
                <a:latin typeface="Arial" panose="020B0604020202020204" pitchFamily="34" charset="0"/>
                <a:cs typeface="Arial" panose="020B0604020202020204" pitchFamily="34" charset="0"/>
              </a:rPr>
              <a:t>Opdracht (10 min)</a:t>
            </a:r>
          </a:p>
          <a:p>
            <a:pPr marL="0" indent="0">
              <a:buNone/>
            </a:pPr>
            <a:endParaRPr lang="nl-NL" sz="2800" dirty="0">
              <a:latin typeface="Arial" panose="020B0604020202020204" pitchFamily="34" charset="0"/>
              <a:cs typeface="Arial" panose="020B0604020202020204" pitchFamily="34" charset="0"/>
            </a:endParaRPr>
          </a:p>
          <a:p>
            <a:pPr marL="514350" indent="-514350">
              <a:buFont typeface="+mj-lt"/>
              <a:buAutoNum type="arabicPeriod"/>
            </a:pPr>
            <a:r>
              <a:rPr lang="nl-NL" sz="2800" dirty="0">
                <a:latin typeface="Arial" panose="020B0604020202020204" pitchFamily="34" charset="0"/>
                <a:cs typeface="Arial" panose="020B0604020202020204" pitchFamily="34" charset="0"/>
              </a:rPr>
              <a:t>toegankelijkheid toetsen met </a:t>
            </a:r>
            <a:r>
              <a:rPr lang="nl-NL" sz="2800" b="0" i="0" dirty="0">
                <a:solidFill>
                  <a:srgbClr val="111111"/>
                </a:solidFill>
                <a:effectLst/>
                <a:latin typeface="Arial" panose="020B0604020202020204" pitchFamily="34" charset="0"/>
                <a:cs typeface="Arial" panose="020B0604020202020204" pitchFamily="34" charset="0"/>
                <a:hlinkClick r:id="rId3"/>
              </a:rPr>
              <a:t>Accessibility Checker for EPUB (ACE)</a:t>
            </a:r>
            <a:endParaRPr lang="nl-NL" sz="2800" dirty="0">
              <a:latin typeface="Arial" panose="020B0604020202020204" pitchFamily="34" charset="0"/>
              <a:cs typeface="Arial" panose="020B0604020202020204" pitchFamily="34" charset="0"/>
            </a:endParaRPr>
          </a:p>
          <a:p>
            <a:pPr marL="514350" indent="-514350">
              <a:buFont typeface="+mj-lt"/>
              <a:buAutoNum type="arabicPeriod"/>
            </a:pPr>
            <a:r>
              <a:rPr lang="nl-NL" sz="2800" dirty="0">
                <a:latin typeface="Arial" panose="020B0604020202020204" pitchFamily="34" charset="0"/>
                <a:cs typeface="Arial" panose="020B0604020202020204" pitchFamily="34" charset="0"/>
              </a:rPr>
              <a:t>zoek de </a:t>
            </a:r>
            <a:r>
              <a:rPr lang="nl-NL" sz="2800" dirty="0" err="1">
                <a:latin typeface="Arial" panose="020B0604020202020204" pitchFamily="34" charset="0"/>
                <a:cs typeface="Arial" panose="020B0604020202020204" pitchFamily="34" charset="0"/>
              </a:rPr>
              <a:t>color</a:t>
            </a:r>
            <a:r>
              <a:rPr lang="nl-NL" sz="2800" dirty="0">
                <a:latin typeface="Arial" panose="020B0604020202020204" pitchFamily="34" charset="0"/>
                <a:cs typeface="Arial" panose="020B0604020202020204" pitchFamily="34" charset="0"/>
              </a:rPr>
              <a:t>-contrast </a:t>
            </a:r>
            <a:r>
              <a:rPr lang="nl-NL" sz="2800" dirty="0" err="1">
                <a:latin typeface="Arial" panose="020B0604020202020204" pitchFamily="34" charset="0"/>
                <a:cs typeface="Arial" panose="020B0604020202020204" pitchFamily="34" charset="0"/>
              </a:rPr>
              <a:t>violation</a:t>
            </a:r>
            <a:r>
              <a:rPr lang="nl-NL" sz="2800" dirty="0">
                <a:latin typeface="Arial" panose="020B0604020202020204" pitchFamily="34" charset="0"/>
                <a:cs typeface="Arial" panose="020B0604020202020204" pitchFamily="34" charset="0"/>
              </a:rPr>
              <a:t> door filters te gebruiken (WCAG-AA)</a:t>
            </a:r>
          </a:p>
          <a:p>
            <a:pPr marL="514350" indent="-514350">
              <a:buFont typeface="+mj-lt"/>
              <a:buAutoNum type="arabicPeriod"/>
            </a:pPr>
            <a:r>
              <a:rPr lang="nl-NL" sz="2800" dirty="0">
                <a:latin typeface="Arial" panose="020B0604020202020204" pitchFamily="34" charset="0"/>
                <a:cs typeface="Arial" panose="020B0604020202020204" pitchFamily="34" charset="0"/>
              </a:rPr>
              <a:t>Human Check! Summary – </a:t>
            </a:r>
            <a:r>
              <a:rPr lang="nl-NL" sz="2800" dirty="0" err="1">
                <a:latin typeface="Arial" panose="020B0604020202020204" pitchFamily="34" charset="0"/>
                <a:cs typeface="Arial" panose="020B0604020202020204" pitchFamily="34" charset="0"/>
              </a:rPr>
              <a:t>Violations</a:t>
            </a:r>
            <a:r>
              <a:rPr lang="nl-NL" sz="2800" dirty="0">
                <a:latin typeface="Arial" panose="020B0604020202020204" pitchFamily="34" charset="0"/>
                <a:cs typeface="Arial" panose="020B0604020202020204" pitchFamily="34" charset="0"/>
              </a:rPr>
              <a:t> – </a:t>
            </a:r>
            <a:r>
              <a:rPr lang="nl-NL" sz="2800" dirty="0" err="1">
                <a:latin typeface="Arial" panose="020B0604020202020204" pitchFamily="34" charset="0"/>
                <a:cs typeface="Arial" panose="020B0604020202020204" pitchFamily="34" charset="0"/>
              </a:rPr>
              <a:t>Outlines</a:t>
            </a:r>
            <a:r>
              <a:rPr lang="nl-NL" sz="2800" dirty="0">
                <a:latin typeface="Arial" panose="020B0604020202020204" pitchFamily="34" charset="0"/>
                <a:cs typeface="Arial" panose="020B0604020202020204" pitchFamily="34" charset="0"/>
              </a:rPr>
              <a:t> - Images</a:t>
            </a:r>
          </a:p>
        </p:txBody>
      </p:sp>
      <p:sp>
        <p:nvSpPr>
          <p:cNvPr id="3" name="Tijdelijke aanduiding voor tekst 2"/>
          <p:cNvSpPr>
            <a:spLocks noGrp="1"/>
          </p:cNvSpPr>
          <p:nvPr>
            <p:ph type="title" idx="4294967295"/>
          </p:nvPr>
        </p:nvSpPr>
        <p:spPr>
          <a:xfrm>
            <a:off x="4965431" y="415023"/>
            <a:ext cx="6586537" cy="1287463"/>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fontScale="90000"/>
          </a:bodyPr>
          <a:lstStyle/>
          <a:p>
            <a:pPr marL="0" marR="0" lvl="0" indent="0" fontAlgn="auto">
              <a:spcAft>
                <a:spcPts val="0"/>
              </a:spcAft>
              <a:buClrTx/>
              <a:buSzTx/>
              <a:tabLst/>
              <a:defRPr/>
            </a:pPr>
            <a:endParaRPr kumimoji="0" lang="en-US" sz="2100" b="1" i="0" u="none" strike="noStrike" cap="none" spc="0" normalizeH="0" baseline="0" noProof="0">
              <a:ln>
                <a:noFill/>
              </a:ln>
              <a:effectLst/>
              <a:uLnTx/>
              <a:uFillTx/>
            </a:endParaRPr>
          </a:p>
          <a:p>
            <a:pPr marL="0" marR="0" lvl="0" indent="0" fontAlgn="auto">
              <a:spcAft>
                <a:spcPts val="0"/>
              </a:spcAft>
              <a:buClrTx/>
              <a:buSzTx/>
              <a:tabLst/>
              <a:defRPr/>
            </a:pPr>
            <a:endParaRPr kumimoji="0" lang="en-US" sz="2100" b="1" i="0" u="none" strike="noStrike" cap="none" spc="0" normalizeH="0" baseline="0" noProof="0">
              <a:ln>
                <a:noFill/>
              </a:ln>
              <a:effectLst/>
              <a:uLnTx/>
              <a:uFillTx/>
            </a:endParaRPr>
          </a:p>
          <a:p>
            <a:pPr marL="0" marR="0" lvl="0" indent="0" fontAlgn="auto">
              <a:spcAft>
                <a:spcPts val="0"/>
              </a:spcAft>
              <a:buClrTx/>
              <a:buSzTx/>
              <a:tabLst/>
              <a:defRPr/>
            </a:pPr>
            <a:endParaRPr kumimoji="0" lang="en-US" sz="2100" b="1" i="0" u="none" strike="noStrike" cap="none" spc="0" normalizeH="0" baseline="0" noProof="0">
              <a:ln>
                <a:noFill/>
              </a:ln>
              <a:effectLst/>
              <a:uLnTx/>
              <a:uFillTx/>
            </a:endParaRPr>
          </a:p>
          <a:p>
            <a:pPr>
              <a:defRPr/>
            </a:pPr>
            <a:r>
              <a:rPr lang="en-US" err="1">
                <a:latin typeface="Arial Black" panose="020B0A04020102020204" pitchFamily="34" charset="0"/>
              </a:rPr>
              <a:t>Praktijk</a:t>
            </a:r>
            <a:r>
              <a:rPr lang="en-US">
                <a:latin typeface="Arial Black" panose="020B0A04020102020204" pitchFamily="34" charset="0"/>
              </a:rPr>
              <a:t> 2: </a:t>
            </a:r>
            <a:r>
              <a:rPr lang="en-US" err="1">
                <a:latin typeface="Arial Black" panose="020B0A04020102020204" pitchFamily="34" charset="0"/>
              </a:rPr>
              <a:t>toetsen</a:t>
            </a:r>
            <a:r>
              <a:rPr lang="en-US">
                <a:latin typeface="Arial Black" panose="020B0A04020102020204" pitchFamily="34" charset="0"/>
              </a:rPr>
              <a:t> </a:t>
            </a:r>
            <a:r>
              <a:rPr lang="en-US" err="1">
                <a:latin typeface="Arial Black" panose="020B0A04020102020204" pitchFamily="34" charset="0"/>
              </a:rPr>
              <a:t>toegankelijkheid</a:t>
            </a:r>
            <a:endParaRPr kumimoji="0" lang="en-US" b="1" i="0" u="none" strike="noStrike" cap="none" spc="0" normalizeH="0" baseline="0">
              <a:ln>
                <a:noFill/>
              </a:ln>
              <a:effectLst/>
              <a:uLnTx/>
              <a:uFillTx/>
              <a:latin typeface="Arial Black" panose="020B0A04020102020204" pitchFamily="34" charset="0"/>
            </a:endParaRPr>
          </a:p>
        </p:txBody>
      </p:sp>
      <p:pic>
        <p:nvPicPr>
          <p:cNvPr id="5" name="Afbeelding 4">
            <a:extLst>
              <a:ext uri="{FF2B5EF4-FFF2-40B4-BE49-F238E27FC236}">
                <a16:creationId xmlns:a16="http://schemas.microsoft.com/office/drawing/2014/main" id="{E01A8AE8-DB70-4980-ADA4-4EE0B59D22FB}"/>
              </a:ext>
              <a:ext uri="{C183D7F6-B498-43B3-948B-1728B52AA6E4}">
                <adec:decorative xmlns:adec="http://schemas.microsoft.com/office/drawing/2017/decorative" val="1"/>
              </a:ext>
            </a:extLst>
          </p:cNvPr>
          <p:cNvPicPr>
            <a:picLocks noChangeAspect="1"/>
          </p:cNvPicPr>
          <p:nvPr/>
        </p:nvPicPr>
        <p:blipFill rotWithShape="1">
          <a:blip r:embed="rId4"/>
          <a:srcRect l="9421" r="3920"/>
          <a:stretch/>
        </p:blipFill>
        <p:spPr>
          <a:xfrm>
            <a:off x="20" y="10"/>
            <a:ext cx="4635571" cy="6857990"/>
          </a:xfrm>
          <a:prstGeom prst="rect">
            <a:avLst/>
          </a:prstGeom>
          <a:effectLst/>
        </p:spPr>
      </p:pic>
      <p:pic>
        <p:nvPicPr>
          <p:cNvPr id="4" name="Afbeelding 3">
            <a:extLst>
              <a:ext uri="{FF2B5EF4-FFF2-40B4-BE49-F238E27FC236}">
                <a16:creationId xmlns:a16="http://schemas.microsoft.com/office/drawing/2014/main" id="{7271E35F-5E1B-44FC-AEC4-0625B58E3DF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Tree>
    <p:extLst>
      <p:ext uri="{BB962C8B-B14F-4D97-AF65-F5344CB8AC3E}">
        <p14:creationId xmlns:p14="http://schemas.microsoft.com/office/powerpoint/2010/main" val="19874014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7271E35F-5E1B-44FC-AEC4-0625B58E3DF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pic>
        <p:nvPicPr>
          <p:cNvPr id="6" name="Afbeelding 5" descr="Screenshot van het toegankelijkheidsrapport in ACE van een epub. Getoond is het tabblad summary met het aantal aandachtspunten per categorie.">
            <a:extLst>
              <a:ext uri="{FF2B5EF4-FFF2-40B4-BE49-F238E27FC236}">
                <a16:creationId xmlns:a16="http://schemas.microsoft.com/office/drawing/2014/main" id="{1B62F0DA-3D43-AC44-A607-242BAAEFE3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323" y="-269824"/>
            <a:ext cx="11142280" cy="7745243"/>
          </a:xfrm>
          <a:prstGeom prst="rect">
            <a:avLst/>
          </a:prstGeom>
        </p:spPr>
      </p:pic>
    </p:spTree>
    <p:extLst>
      <p:ext uri="{BB962C8B-B14F-4D97-AF65-F5344CB8AC3E}">
        <p14:creationId xmlns:p14="http://schemas.microsoft.com/office/powerpoint/2010/main" val="31739900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7271E35F-5E1B-44FC-AEC4-0625B58E3DF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pic>
        <p:nvPicPr>
          <p:cNvPr id="5" name="Afbeelding 4" descr="screenshot van het toegankelijkheidsresultaat met de tab &quot;outlines&quot; waarin duidelijk wordt dat heading-levels zijn overgeslagen.">
            <a:extLst>
              <a:ext uri="{FF2B5EF4-FFF2-40B4-BE49-F238E27FC236}">
                <a16:creationId xmlns:a16="http://schemas.microsoft.com/office/drawing/2014/main" id="{B9169FF7-3F34-1640-9820-48BA4413E0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335" y="-254833"/>
            <a:ext cx="11019611" cy="7659973"/>
          </a:xfrm>
          <a:prstGeom prst="rect">
            <a:avLst/>
          </a:prstGeom>
        </p:spPr>
      </p:pic>
    </p:spTree>
    <p:extLst>
      <p:ext uri="{BB962C8B-B14F-4D97-AF65-F5344CB8AC3E}">
        <p14:creationId xmlns:p14="http://schemas.microsoft.com/office/powerpoint/2010/main" val="31023049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BCC6C06D-8948-4B1D-8024-1B37B0E54C1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graphicFrame>
        <p:nvGraphicFramePr>
          <p:cNvPr id="13" name="Tekstvak 3" descr="Kennisbank Inclusiefpubliceren.nl">
            <a:extLst>
              <a:ext uri="{FF2B5EF4-FFF2-40B4-BE49-F238E27FC236}">
                <a16:creationId xmlns:a16="http://schemas.microsoft.com/office/drawing/2014/main" id="{1540690E-CBB0-4BF8-AA7E-2778E390FA39}"/>
              </a:ext>
            </a:extLst>
          </p:cNvPr>
          <p:cNvGraphicFramePr/>
          <p:nvPr>
            <p:extLst>
              <p:ext uri="{D42A27DB-BD31-4B8C-83A1-F6EECF244321}">
                <p14:modId xmlns:p14="http://schemas.microsoft.com/office/powerpoint/2010/main" val="4240426379"/>
              </p:ext>
            </p:extLst>
          </p:nvPr>
        </p:nvGraphicFramePr>
        <p:xfrm>
          <a:off x="763842" y="2823815"/>
          <a:ext cx="9171728" cy="32316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Afbeelding 2" descr="logo inclusiefpubliceren.nl">
            <a:extLst>
              <a:ext uri="{FF2B5EF4-FFF2-40B4-BE49-F238E27FC236}">
                <a16:creationId xmlns:a16="http://schemas.microsoft.com/office/drawing/2014/main" id="{4809B357-DEA3-4F56-AD64-E9D50D9CFA3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7468" y="587038"/>
            <a:ext cx="4883523" cy="1831321"/>
          </a:xfrm>
          <a:prstGeom prst="rect">
            <a:avLst/>
          </a:prstGeom>
        </p:spPr>
      </p:pic>
      <p:sp>
        <p:nvSpPr>
          <p:cNvPr id="2" name="Titel 1">
            <a:extLst>
              <a:ext uri="{FF2B5EF4-FFF2-40B4-BE49-F238E27FC236}">
                <a16:creationId xmlns:a16="http://schemas.microsoft.com/office/drawing/2014/main" id="{28587CBA-720D-4AE3-BD52-D93E6C88F278}"/>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nl-NL"/>
              <a:t>kennisbank inclusiefpubliceren.nl</a:t>
            </a:r>
          </a:p>
        </p:txBody>
      </p:sp>
    </p:spTree>
    <p:extLst>
      <p:ext uri="{BB962C8B-B14F-4D97-AF65-F5344CB8AC3E}">
        <p14:creationId xmlns:p14="http://schemas.microsoft.com/office/powerpoint/2010/main" val="38151660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a:xfrm>
            <a:off x="4965431" y="2438400"/>
            <a:ext cx="6586489" cy="3785419"/>
          </a:xfrm>
        </p:spPr>
        <p:txBody>
          <a:bodyPr vert="horz" lIns="91440" tIns="45720" rIns="91440" bIns="45720" rtlCol="0">
            <a:normAutofit/>
          </a:bodyPr>
          <a:lstStyle/>
          <a:p>
            <a:pPr marL="0" indent="0">
              <a:buNone/>
            </a:pPr>
            <a:r>
              <a:rPr lang="nl-NL" sz="2800" b="1">
                <a:latin typeface="Arial" panose="020B0604020202020204" pitchFamily="34" charset="0"/>
                <a:cs typeface="Arial" panose="020B0604020202020204" pitchFamily="34" charset="0"/>
              </a:rPr>
              <a:t>Opdracht (7 min)</a:t>
            </a:r>
          </a:p>
          <a:p>
            <a:pPr marL="0" indent="0">
              <a:buNone/>
            </a:pPr>
            <a:endParaRPr lang="nl-NL" sz="2800"/>
          </a:p>
          <a:p>
            <a:pPr marL="514350" indent="-514350">
              <a:buFont typeface="+mj-lt"/>
              <a:buAutoNum type="arabicPeriod"/>
            </a:pPr>
            <a:r>
              <a:rPr lang="nl-NL" sz="2800">
                <a:latin typeface="Arial" panose="020B0604020202020204" pitchFamily="34" charset="0"/>
                <a:cs typeface="Arial" panose="020B0604020202020204" pitchFamily="34" charset="0"/>
              </a:rPr>
              <a:t>metadata toetsen met </a:t>
            </a:r>
            <a:r>
              <a:rPr lang="nl-NL" sz="2800" b="0" i="0">
                <a:solidFill>
                  <a:srgbClr val="111111"/>
                </a:solidFill>
                <a:effectLst/>
                <a:latin typeface="Arial" panose="020B0604020202020204" pitchFamily="34" charset="0"/>
                <a:cs typeface="Arial" panose="020B0604020202020204" pitchFamily="34" charset="0"/>
                <a:hlinkClick r:id="rId3"/>
              </a:rPr>
              <a:t>Accessibility Checker </a:t>
            </a:r>
            <a:r>
              <a:rPr lang="nl-NL" sz="2800" b="0" i="0" err="1">
                <a:solidFill>
                  <a:srgbClr val="111111"/>
                </a:solidFill>
                <a:effectLst/>
                <a:latin typeface="Arial" panose="020B0604020202020204" pitchFamily="34" charset="0"/>
                <a:cs typeface="Arial" panose="020B0604020202020204" pitchFamily="34" charset="0"/>
                <a:hlinkClick r:id="rId3"/>
              </a:rPr>
              <a:t>for</a:t>
            </a:r>
            <a:r>
              <a:rPr lang="nl-NL" sz="2800" b="0" i="0">
                <a:solidFill>
                  <a:srgbClr val="111111"/>
                </a:solidFill>
                <a:effectLst/>
                <a:latin typeface="Arial" panose="020B0604020202020204" pitchFamily="34" charset="0"/>
                <a:cs typeface="Arial" panose="020B0604020202020204" pitchFamily="34" charset="0"/>
                <a:hlinkClick r:id="rId3"/>
              </a:rPr>
              <a:t> EPUB (ACE)</a:t>
            </a:r>
            <a:endParaRPr lang="nl-NL" sz="2800">
              <a:latin typeface="Arial" panose="020B0604020202020204" pitchFamily="34" charset="0"/>
              <a:cs typeface="Arial" panose="020B0604020202020204" pitchFamily="34" charset="0"/>
            </a:endParaRPr>
          </a:p>
          <a:p>
            <a:pPr marL="514350" indent="-514350">
              <a:buFont typeface="+mj-lt"/>
              <a:buAutoNum type="arabicPeriod"/>
            </a:pPr>
            <a:endParaRPr lang="nl-NL" sz="2800">
              <a:latin typeface="Arial" panose="020B0604020202020204" pitchFamily="34" charset="0"/>
              <a:cs typeface="Arial" panose="020B0604020202020204" pitchFamily="34" charset="0"/>
            </a:endParaRPr>
          </a:p>
          <a:p>
            <a:pPr marL="514350" indent="-514350">
              <a:buFont typeface="+mj-lt"/>
              <a:buAutoNum type="arabicPeriod"/>
            </a:pPr>
            <a:r>
              <a:rPr lang="nl-NL" sz="2800">
                <a:latin typeface="Arial" panose="020B0604020202020204" pitchFamily="34" charset="0"/>
                <a:cs typeface="Arial" panose="020B0604020202020204" pitchFamily="34" charset="0"/>
              </a:rPr>
              <a:t>Human Check! Metadata controleren en bijwerken.</a:t>
            </a:r>
          </a:p>
        </p:txBody>
      </p:sp>
      <p:sp>
        <p:nvSpPr>
          <p:cNvPr id="3" name="Tijdelijke aanduiding voor tekst 2"/>
          <p:cNvSpPr>
            <a:spLocks noGrp="1"/>
          </p:cNvSpPr>
          <p:nvPr>
            <p:ph type="title" idx="4294967295"/>
          </p:nvPr>
        </p:nvSpPr>
        <p:spPr>
          <a:xfrm>
            <a:off x="5095798" y="584548"/>
            <a:ext cx="6586537" cy="1287463"/>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defRPr/>
            </a:pPr>
            <a:r>
              <a:rPr lang="en-US" err="1">
                <a:latin typeface="Arial Black" panose="020B0A04020102020204" pitchFamily="34" charset="0"/>
              </a:rPr>
              <a:t>Praktijk</a:t>
            </a:r>
            <a:r>
              <a:rPr lang="en-US">
                <a:latin typeface="Arial Black" panose="020B0A04020102020204" pitchFamily="34" charset="0"/>
              </a:rPr>
              <a:t> 3: metadata</a:t>
            </a:r>
            <a:endParaRPr kumimoji="0" lang="en-US" b="1" i="0" u="none" strike="noStrike" cap="none" spc="0" normalizeH="0" baseline="0">
              <a:ln>
                <a:noFill/>
              </a:ln>
              <a:effectLst/>
              <a:uLnTx/>
              <a:uFillTx/>
              <a:latin typeface="Arial Black" panose="020B0A04020102020204" pitchFamily="34" charset="0"/>
            </a:endParaRPr>
          </a:p>
        </p:txBody>
      </p:sp>
      <p:pic>
        <p:nvPicPr>
          <p:cNvPr id="5" name="Afbeelding 4">
            <a:extLst>
              <a:ext uri="{FF2B5EF4-FFF2-40B4-BE49-F238E27FC236}">
                <a16:creationId xmlns:a16="http://schemas.microsoft.com/office/drawing/2014/main" id="{E01A8AE8-DB70-4980-ADA4-4EE0B59D22FB}"/>
              </a:ext>
              <a:ext uri="{C183D7F6-B498-43B3-948B-1728B52AA6E4}">
                <adec:decorative xmlns:adec="http://schemas.microsoft.com/office/drawing/2017/decorative" val="1"/>
              </a:ext>
            </a:extLst>
          </p:cNvPr>
          <p:cNvPicPr>
            <a:picLocks noChangeAspect="1"/>
          </p:cNvPicPr>
          <p:nvPr/>
        </p:nvPicPr>
        <p:blipFill rotWithShape="1">
          <a:blip r:embed="rId4"/>
          <a:srcRect l="9421" r="3920"/>
          <a:stretch/>
        </p:blipFill>
        <p:spPr>
          <a:xfrm>
            <a:off x="20" y="10"/>
            <a:ext cx="4635571" cy="6857990"/>
          </a:xfrm>
          <a:prstGeom prst="rect">
            <a:avLst/>
          </a:prstGeom>
          <a:effectLst/>
        </p:spPr>
      </p:pic>
      <p:pic>
        <p:nvPicPr>
          <p:cNvPr id="4" name="Afbeelding 3">
            <a:extLst>
              <a:ext uri="{FF2B5EF4-FFF2-40B4-BE49-F238E27FC236}">
                <a16:creationId xmlns:a16="http://schemas.microsoft.com/office/drawing/2014/main" id="{7271E35F-5E1B-44FC-AEC4-0625B58E3DF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Tree>
    <p:extLst>
      <p:ext uri="{BB962C8B-B14F-4D97-AF65-F5344CB8AC3E}">
        <p14:creationId xmlns:p14="http://schemas.microsoft.com/office/powerpoint/2010/main" val="30136530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7271E35F-5E1B-44FC-AEC4-0625B58E3DF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pic>
        <p:nvPicPr>
          <p:cNvPr id="6" name="Afbeelding 5" descr="screenshot van het toegankelijkheidsrapport van ACE met de tab Metadata.">
            <a:extLst>
              <a:ext uri="{FF2B5EF4-FFF2-40B4-BE49-F238E27FC236}">
                <a16:creationId xmlns:a16="http://schemas.microsoft.com/office/drawing/2014/main" id="{14313CB0-360B-1D45-8771-2E90E43E9A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059" y="-273004"/>
            <a:ext cx="11175142" cy="7768086"/>
          </a:xfrm>
          <a:prstGeom prst="rect">
            <a:avLst/>
          </a:prstGeom>
        </p:spPr>
      </p:pic>
    </p:spTree>
    <p:extLst>
      <p:ext uri="{BB962C8B-B14F-4D97-AF65-F5344CB8AC3E}">
        <p14:creationId xmlns:p14="http://schemas.microsoft.com/office/powerpoint/2010/main" val="3710588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7271E35F-5E1B-44FC-AEC4-0625B58E3DF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pic>
        <p:nvPicPr>
          <p:cNvPr id="3" name="Afbeelding 2" descr="Screenshot van het programma ACE met metadata-issues en knoppen om metadata te verbeteren.">
            <a:extLst>
              <a:ext uri="{FF2B5EF4-FFF2-40B4-BE49-F238E27FC236}">
                <a16:creationId xmlns:a16="http://schemas.microsoft.com/office/drawing/2014/main" id="{07DF17CE-D3F5-B447-A0CC-608541DD9D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164" y="-258017"/>
            <a:ext cx="11067322" cy="7693138"/>
          </a:xfrm>
          <a:prstGeom prst="rect">
            <a:avLst/>
          </a:prstGeom>
        </p:spPr>
      </p:pic>
    </p:spTree>
    <p:extLst>
      <p:ext uri="{BB962C8B-B14F-4D97-AF65-F5344CB8AC3E}">
        <p14:creationId xmlns:p14="http://schemas.microsoft.com/office/powerpoint/2010/main" val="19849098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 name="Rechte verbindingslijn 3">
            <a:extLst>
              <a:ext uri="{FF2B5EF4-FFF2-40B4-BE49-F238E27FC236}">
                <a16:creationId xmlns:a16="http://schemas.microsoft.com/office/drawing/2014/main" id="{9F969E52-FBFF-478A-A518-8E6132A9008E}"/>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useBgFill="1">
        <p:nvSpPr>
          <p:cNvPr id="27" name="Rectangle 26">
            <a:extLst>
              <a:ext uri="{FF2B5EF4-FFF2-40B4-BE49-F238E27FC236}">
                <a16:creationId xmlns:a16="http://schemas.microsoft.com/office/drawing/2014/main" id="{9CB95732-565A-4D2C-A3AB-CC460C0D38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77F1AF47-AE98-4034-BD91-1976FA4D9C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8EC0EE2B-2029-48DD-893D-F528E651B0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7200" y="8482"/>
            <a:ext cx="3568276" cy="6858000"/>
          </a:xfrm>
          <a:prstGeom prst="rect">
            <a:avLst/>
          </a:prstGeom>
          <a:gradFill>
            <a:gsLst>
              <a:gs pos="0">
                <a:schemeClr val="accent1">
                  <a:alpha val="32000"/>
                </a:schemeClr>
              </a:gs>
              <a:gs pos="70000">
                <a:srgbClr val="000000">
                  <a:alpha val="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45AE1D08-1ED1-4F59-B42F-4D8EA33DC8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9A79B912-88EA-4640-BDEB-51B3B11A02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24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jdelijke aanduiding voor tekst 1" descr="vooraf">
            <a:extLst>
              <a:ext uri="{FF2B5EF4-FFF2-40B4-BE49-F238E27FC236}">
                <a16:creationId xmlns:a16="http://schemas.microsoft.com/office/drawing/2014/main" id="{7787A84B-9EC3-4CAC-AD0E-C0EC18CACD57}"/>
              </a:ext>
            </a:extLst>
          </p:cNvPr>
          <p:cNvSpPr>
            <a:spLocks noGrp="1"/>
          </p:cNvSpPr>
          <p:nvPr>
            <p:ph type="title" idx="4294967295"/>
          </p:nvPr>
        </p:nvSpPr>
        <p:spPr>
          <a:xfrm>
            <a:off x="662180" y="2862471"/>
            <a:ext cx="3041803" cy="2907802"/>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0" marR="0" lvl="0" indent="0" fontAlgn="auto">
              <a:spcAft>
                <a:spcPts val="0"/>
              </a:spcAft>
              <a:buClrTx/>
              <a:buSzTx/>
              <a:tabLst/>
              <a:defRPr/>
            </a:pPr>
            <a:r>
              <a:rPr kumimoji="0" lang="en-US" sz="3700" b="0" i="0" u="none" strike="noStrike" cap="none" spc="0" normalizeH="0" baseline="0" noProof="0">
                <a:ln>
                  <a:noFill/>
                </a:ln>
                <a:solidFill>
                  <a:srgbClr val="FFFFFF"/>
                </a:solidFill>
                <a:effectLst/>
                <a:uLnTx/>
                <a:uFillTx/>
              </a:rPr>
              <a:t>snelstartgidsen</a:t>
            </a:r>
          </a:p>
        </p:txBody>
      </p:sp>
      <p:pic>
        <p:nvPicPr>
          <p:cNvPr id="8" name="Afbeelding 7" descr="Doe mee! staat met met grote zwarte letters en een uitroepteken op de gele cover van deze gids. &#10;Centraal daaronder is een open rechterhand afgebeeld met gespreide, omhoog gestoken vingers en met de duim rechts. De vier V-vormige plekken waar de vingers samenkomen zijn vervangen door een handje. De vingers van deze handjes zijn daarbij naar beneden gericht. Onderliggende gedachte is dat één goedbedoelde handreiking door vele handen kan worden aangenomen.”">
            <a:extLst>
              <a:ext uri="{FF2B5EF4-FFF2-40B4-BE49-F238E27FC236}">
                <a16:creationId xmlns:a16="http://schemas.microsoft.com/office/drawing/2014/main" id="{0EAEDC0E-1320-49AC-85A0-8CE8D0F66C70}"/>
              </a:ext>
            </a:extLst>
          </p:cNvPr>
          <p:cNvPicPr>
            <a:picLocks noChangeAspect="1"/>
          </p:cNvPicPr>
          <p:nvPr/>
        </p:nvPicPr>
        <p:blipFill>
          <a:blip r:embed="rId3"/>
          <a:stretch>
            <a:fillRect/>
          </a:stretch>
        </p:blipFill>
        <p:spPr>
          <a:xfrm>
            <a:off x="7077518" y="460892"/>
            <a:ext cx="1893324" cy="2695123"/>
          </a:xfrm>
          <a:prstGeom prst="rect">
            <a:avLst/>
          </a:prstGeom>
        </p:spPr>
      </p:pic>
      <p:pic>
        <p:nvPicPr>
          <p:cNvPr id="7" name="Afbeelding 6" descr="‘Maak open!’ staat met grote zwarte letters en een uitroepteken op de gele cover van deze gids. Centraal daaronder is een zwarte cilindersleutel afgebeeld met de ronde kop bovenaan. In de baard van de sleutel zitten alleen links inkepingen die samen het silhouet van een mensengezicht vormen.&#10;">
            <a:extLst>
              <a:ext uri="{FF2B5EF4-FFF2-40B4-BE49-F238E27FC236}">
                <a16:creationId xmlns:a16="http://schemas.microsoft.com/office/drawing/2014/main" id="{1D569522-C6EB-449A-ABF5-171D206DB7DF}"/>
              </a:ext>
            </a:extLst>
          </p:cNvPr>
          <p:cNvPicPr>
            <a:picLocks noChangeAspect="1"/>
          </p:cNvPicPr>
          <p:nvPr/>
        </p:nvPicPr>
        <p:blipFill>
          <a:blip r:embed="rId4"/>
          <a:stretch>
            <a:fillRect/>
          </a:stretch>
        </p:blipFill>
        <p:spPr>
          <a:xfrm>
            <a:off x="4788778" y="460892"/>
            <a:ext cx="1900061" cy="2695123"/>
          </a:xfrm>
          <a:prstGeom prst="rect">
            <a:avLst/>
          </a:prstGeom>
        </p:spPr>
      </p:pic>
      <p:pic>
        <p:nvPicPr>
          <p:cNvPr id="3" name="Afbeelding 2" descr="De hele pagina is felgeel. In het midden staat een tekening van een Atari joystick. De tekening is zwart en geel gekleurd.&#10;De joystick ziet eruit als een vierkant, zwart kastje met in het midden een rechtopstaand cilindervormig handvat. Rond de onderkant van de cilinder staan cirkelvormige lijnen. Dit is het rubberen gedeelte dat kan meebewegen als het handvat wordt bewogen.&#10;Op de hoek linksvoor zit een ronde knop met een vinkje erop.&#10;Vlak voor de joystick staat een handje dat is getekend alsof het is opgebouwd uit pixels. De wijsvinger is uitgestoken en beweegt richting de knop. De andere vingers zijn gebogen.">
            <a:extLst>
              <a:ext uri="{FF2B5EF4-FFF2-40B4-BE49-F238E27FC236}">
                <a16:creationId xmlns:a16="http://schemas.microsoft.com/office/drawing/2014/main" id="{7557ACE2-7096-41EA-B69B-60558CD33C2F}"/>
              </a:ext>
            </a:extLst>
          </p:cNvPr>
          <p:cNvPicPr>
            <a:picLocks noChangeAspect="1"/>
          </p:cNvPicPr>
          <p:nvPr/>
        </p:nvPicPr>
        <p:blipFill>
          <a:blip r:embed="rId5"/>
          <a:stretch>
            <a:fillRect/>
          </a:stretch>
        </p:blipFill>
        <p:spPr>
          <a:xfrm>
            <a:off x="9379670" y="450136"/>
            <a:ext cx="1900062" cy="2713690"/>
          </a:xfrm>
          <a:prstGeom prst="rect">
            <a:avLst/>
          </a:prstGeom>
        </p:spPr>
      </p:pic>
      <p:pic>
        <p:nvPicPr>
          <p:cNvPr id="12" name="Afbeelding 11" descr="logo Inclusiefpubliceren.nl">
            <a:extLst>
              <a:ext uri="{FF2B5EF4-FFF2-40B4-BE49-F238E27FC236}">
                <a16:creationId xmlns:a16="http://schemas.microsoft.com/office/drawing/2014/main" id="{570A3143-6C4E-4C28-9290-066B754207B1}"/>
              </a:ext>
              <a:ext uri="{C183D7F6-B498-43B3-948B-1728B52AA6E4}">
                <adec:decorative xmlns:adec="http://schemas.microsoft.com/office/drawing/2017/decorative" val="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1948" y="3835660"/>
            <a:ext cx="5805117" cy="2176918"/>
          </a:xfrm>
          <a:prstGeom prst="rect">
            <a:avLst/>
          </a:prstGeom>
        </p:spPr>
      </p:pic>
    </p:spTree>
    <p:extLst>
      <p:ext uri="{BB962C8B-B14F-4D97-AF65-F5344CB8AC3E}">
        <p14:creationId xmlns:p14="http://schemas.microsoft.com/office/powerpoint/2010/main" val="25331993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5" name="Rechte verbindingslijn 4">
            <a:extLst>
              <a:ext uri="{FF2B5EF4-FFF2-40B4-BE49-F238E27FC236}">
                <a16:creationId xmlns:a16="http://schemas.microsoft.com/office/drawing/2014/main" id="{AE2739E4-162C-47CF-B061-2D07B622AA2A}"/>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useBgFill="1">
        <p:nvSpPr>
          <p:cNvPr id="11"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tekst 2"/>
          <p:cNvSpPr>
            <a:spLocks noGrp="1"/>
          </p:cNvSpPr>
          <p:nvPr>
            <p:ph type="title" idx="4294967295"/>
          </p:nvPr>
        </p:nvSpPr>
        <p:spPr>
          <a:xfrm>
            <a:off x="330020" y="2699581"/>
            <a:ext cx="3378563" cy="3071906"/>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defRPr/>
            </a:pPr>
            <a:r>
              <a:rPr kumimoji="0" lang="en-US" sz="4000" b="1" i="0" u="none" strike="noStrike" kern="1200" cap="none" spc="0" normalizeH="0" baseline="0" noProof="0" dirty="0" err="1">
                <a:ln>
                  <a:noFill/>
                </a:ln>
                <a:solidFill>
                  <a:srgbClr val="FFFFFF"/>
                </a:solidFill>
                <a:effectLst/>
                <a:uLnTx/>
                <a:uFillTx/>
                <a:latin typeface="+mj-lt"/>
                <a:ea typeface="+mj-ea"/>
                <a:cs typeface="+mj-cs"/>
              </a:rPr>
              <a:t>Snelstartgids</a:t>
            </a:r>
            <a:r>
              <a:rPr kumimoji="0" lang="en-US" sz="4000" b="1" i="0" u="none" strike="noStrike" kern="1200" cap="none" spc="0" normalizeH="0" baseline="0" noProof="0" dirty="0">
                <a:ln>
                  <a:noFill/>
                </a:ln>
                <a:solidFill>
                  <a:srgbClr val="FFFFFF"/>
                </a:solidFill>
                <a:effectLst/>
                <a:uLnTx/>
                <a:uFillTx/>
                <a:latin typeface="+mj-lt"/>
                <a:ea typeface="+mj-ea"/>
                <a:cs typeface="+mj-cs"/>
              </a:rPr>
              <a:t> #3</a:t>
            </a:r>
          </a:p>
          <a:p>
            <a:pPr marL="0" marR="0" lvl="0" indent="0" fontAlgn="auto">
              <a:spcAft>
                <a:spcPts val="0"/>
              </a:spcAft>
              <a:buClrTx/>
              <a:buSzTx/>
              <a:tabLst/>
              <a:defRPr/>
            </a:pPr>
            <a:endParaRPr kumimoji="0" lang="en-US" sz="4000" b="1" i="0" u="none" strike="noStrike" kern="1200" cap="none" spc="0" normalizeH="0" baseline="0" noProof="0" dirty="0">
              <a:ln>
                <a:noFill/>
              </a:ln>
              <a:solidFill>
                <a:srgbClr val="FFFFFF"/>
              </a:solidFill>
              <a:effectLst/>
              <a:uLnTx/>
              <a:uFillTx/>
              <a:latin typeface="+mj-lt"/>
              <a:ea typeface="+mj-ea"/>
              <a:cs typeface="+mj-cs"/>
            </a:endParaRPr>
          </a:p>
        </p:txBody>
      </p:sp>
      <p:pic>
        <p:nvPicPr>
          <p:cNvPr id="4" name="Afbeelding 3">
            <a:extLst>
              <a:ext uri="{FF2B5EF4-FFF2-40B4-BE49-F238E27FC236}">
                <a16:creationId xmlns:a16="http://schemas.microsoft.com/office/drawing/2014/main" id="{3B0B63CE-DAF6-4146-B744-90111DCCC64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pic>
        <p:nvPicPr>
          <p:cNvPr id="10" name="Afbeelding 9" descr="De hele pagina is felgeel. In het midden staat een tekening van een Atari joystick. De tekening is zwart en geel gekleurd.&#10;De joystick ziet eruit als een vierkant, zwart kastje met in het midden een rechtopstaand cilindervormig handvat. Rond de onderkant van de cilinder staan cirkelvormige lijnen. Dit is het rubberen gedeelte dat kan meebewegen als het handvat wordt bewogen.&#10;Op de hoek linksvoor zit een ronde knop met een vinkje erop.&#10;Vlak voor de joystick staat een handje dat is getekend alsof het is opgebouwd uit pixels. De wijsvinger is uitgestoken en beweegt richting de knop. De andere vingers zijn gebogen.">
            <a:extLst>
              <a:ext uri="{FF2B5EF4-FFF2-40B4-BE49-F238E27FC236}">
                <a16:creationId xmlns:a16="http://schemas.microsoft.com/office/drawing/2014/main" id="{F7FF277C-C202-431E-BB99-378C5449E50D}"/>
              </a:ext>
            </a:extLst>
          </p:cNvPr>
          <p:cNvPicPr>
            <a:picLocks noChangeAspect="1"/>
          </p:cNvPicPr>
          <p:nvPr/>
        </p:nvPicPr>
        <p:blipFill>
          <a:blip r:embed="rId4"/>
          <a:stretch>
            <a:fillRect/>
          </a:stretch>
        </p:blipFill>
        <p:spPr>
          <a:xfrm>
            <a:off x="5310440" y="549974"/>
            <a:ext cx="3800572" cy="5363825"/>
          </a:xfrm>
          <a:prstGeom prst="rect">
            <a:avLst/>
          </a:prstGeom>
        </p:spPr>
      </p:pic>
      <p:sp>
        <p:nvSpPr>
          <p:cNvPr id="2" name="Tekstvak 1">
            <a:extLst>
              <a:ext uri="{FF2B5EF4-FFF2-40B4-BE49-F238E27FC236}">
                <a16:creationId xmlns:a16="http://schemas.microsoft.com/office/drawing/2014/main" id="{FAE3091B-9776-425B-AD0C-656414445A2E}"/>
              </a:ext>
            </a:extLst>
          </p:cNvPr>
          <p:cNvSpPr txBox="1"/>
          <p:nvPr/>
        </p:nvSpPr>
        <p:spPr>
          <a:xfrm>
            <a:off x="5310440" y="6252882"/>
            <a:ext cx="618679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Gedrukte versie? </a:t>
            </a:r>
            <a:r>
              <a:rPr kumimoji="0" lang="nl-NL"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hlinkClick r:id="rId5"/>
              </a:rPr>
              <a:t>communicatie@inclusiefpubliceren.nl</a:t>
            </a:r>
            <a:r>
              <a:rPr kumimoji="0" lang="nl-NL"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36058693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 name="Rechte verbindingslijn 1">
            <a:extLst>
              <a:ext uri="{FF2B5EF4-FFF2-40B4-BE49-F238E27FC236}">
                <a16:creationId xmlns:a16="http://schemas.microsoft.com/office/drawing/2014/main" id="{1139F9D7-E2C2-49E7-9D78-C7DA681C57F6}"/>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5" name="Rectangle 10">
            <a:extLst>
              <a:ext uri="{FF2B5EF4-FFF2-40B4-BE49-F238E27FC236}">
                <a16:creationId xmlns:a16="http://schemas.microsoft.com/office/drawing/2014/main" id="{23A58148-D452-4F6F-A2FE-EED968DE1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86463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tekst 2"/>
          <p:cNvSpPr>
            <a:spLocks noGrp="1"/>
          </p:cNvSpPr>
          <p:nvPr>
            <p:ph type="title" idx="4294967295"/>
          </p:nvPr>
        </p:nvSpPr>
        <p:spPr>
          <a:xfrm>
            <a:off x="312724" y="3433763"/>
            <a:ext cx="3197013" cy="2743200"/>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gn="ctr">
              <a:defRPr/>
            </a:pPr>
            <a:r>
              <a:rPr lang="en-US" sz="4800" kern="1200">
                <a:solidFill>
                  <a:schemeClr val="bg1"/>
                </a:solidFill>
                <a:latin typeface="+mj-lt"/>
                <a:ea typeface="+mj-ea"/>
                <a:cs typeface="+mj-cs"/>
              </a:rPr>
              <a:t>Workshop: links</a:t>
            </a:r>
            <a:endParaRPr kumimoji="0" lang="en-US" sz="4800" b="1" i="0" u="none" strike="noStrike" kern="1200" cap="none" spc="0" normalizeH="0" baseline="0" noProof="0">
              <a:ln>
                <a:noFill/>
              </a:ln>
              <a:solidFill>
                <a:schemeClr val="bg1"/>
              </a:solidFill>
              <a:effectLst/>
              <a:uLnTx/>
              <a:uFillTx/>
              <a:latin typeface="+mj-lt"/>
              <a:ea typeface="+mj-ea"/>
              <a:cs typeface="+mj-cs"/>
            </a:endParaRPr>
          </a:p>
        </p:txBody>
      </p:sp>
      <p:pic>
        <p:nvPicPr>
          <p:cNvPr id="6" name="Afbeelding 5">
            <a:extLst>
              <a:ext uri="{FF2B5EF4-FFF2-40B4-BE49-F238E27FC236}">
                <a16:creationId xmlns:a16="http://schemas.microsoft.com/office/drawing/2014/main" id="{D2797AF2-1F2D-4EA8-8BC8-AFB727A8BF1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565" y="357397"/>
            <a:ext cx="2395329" cy="2395329"/>
          </a:xfrm>
          <a:prstGeom prst="rect">
            <a:avLst/>
          </a:prstGeom>
        </p:spPr>
      </p:pic>
      <p:sp>
        <p:nvSpPr>
          <p:cNvPr id="16" name="Tijdelijke aanduiding voor tekst 1"/>
          <p:cNvSpPr>
            <a:spLocks noGrp="1"/>
          </p:cNvSpPr>
          <p:nvPr>
            <p:ph type="body" sz="quarter" idx="10"/>
          </p:nvPr>
        </p:nvSpPr>
        <p:spPr>
          <a:xfrm>
            <a:off x="4330719" y="641615"/>
            <a:ext cx="7840220" cy="5533496"/>
          </a:xfrm>
        </p:spPr>
        <p:txBody>
          <a:bodyPr vert="horz" lIns="91440" tIns="45720" rIns="91440" bIns="45720" rtlCol="0" anchor="ctr">
            <a:normAutofit/>
          </a:bodyPr>
          <a:lstStyle/>
          <a:p>
            <a:pPr>
              <a:spcAft>
                <a:spcPts val="800"/>
              </a:spcAft>
            </a:pPr>
            <a:r>
              <a:rPr lang="en-US" sz="2000" u="sng">
                <a:effectLst/>
                <a:latin typeface="Arial" panose="020B0604020202020204" pitchFamily="34" charset="0"/>
                <a:cs typeface="Arial" panose="020B0604020202020204" pitchFamily="34" charset="0"/>
                <a:hlinkClick r:id="rId4"/>
              </a:rPr>
              <a:t>Inclusiefpubliceren.nl</a:t>
            </a:r>
            <a:endParaRPr lang="en-US" sz="2000">
              <a:effectLst/>
              <a:latin typeface="Arial" panose="020B0604020202020204" pitchFamily="34" charset="0"/>
              <a:cs typeface="Arial" panose="020B0604020202020204" pitchFamily="34" charset="0"/>
            </a:endParaRPr>
          </a:p>
          <a:p>
            <a:pPr>
              <a:spcAft>
                <a:spcPts val="800"/>
              </a:spcAft>
            </a:pPr>
            <a:r>
              <a:rPr lang="en-US" sz="2000" u="sng">
                <a:effectLst/>
                <a:latin typeface="Arial" panose="020B0604020202020204" pitchFamily="34" charset="0"/>
                <a:cs typeface="Arial" panose="020B0604020202020204" pitchFamily="34" charset="0"/>
                <a:hlinkClick r:id="rId5"/>
              </a:rPr>
              <a:t>Maak open!</a:t>
            </a:r>
            <a:endParaRPr lang="en-US" sz="2000">
              <a:effectLst/>
              <a:latin typeface="Arial" panose="020B0604020202020204" pitchFamily="34" charset="0"/>
              <a:cs typeface="Arial" panose="020B0604020202020204" pitchFamily="34" charset="0"/>
            </a:endParaRPr>
          </a:p>
          <a:p>
            <a:pPr>
              <a:spcAft>
                <a:spcPts val="800"/>
              </a:spcAft>
            </a:pPr>
            <a:r>
              <a:rPr lang="en-US" sz="2000" u="sng">
                <a:effectLst/>
                <a:latin typeface="Arial" panose="020B0604020202020204" pitchFamily="34" charset="0"/>
                <a:cs typeface="Arial" panose="020B0604020202020204" pitchFamily="34" charset="0"/>
                <a:hlinkClick r:id="rId6"/>
              </a:rPr>
              <a:t>Doe mee!</a:t>
            </a:r>
            <a:endParaRPr lang="en-US" sz="2000">
              <a:effectLst/>
              <a:latin typeface="Arial" panose="020B0604020202020204" pitchFamily="34" charset="0"/>
              <a:cs typeface="Arial" panose="020B0604020202020204" pitchFamily="34" charset="0"/>
            </a:endParaRPr>
          </a:p>
          <a:p>
            <a:pPr>
              <a:spcAft>
                <a:spcPts val="800"/>
              </a:spcAft>
            </a:pPr>
            <a:r>
              <a:rPr lang="en-US" sz="2000" u="sng">
                <a:effectLst/>
                <a:latin typeface="Arial" panose="020B0604020202020204" pitchFamily="34" charset="0"/>
                <a:cs typeface="Arial" panose="020B0604020202020204" pitchFamily="34" charset="0"/>
                <a:hlinkClick r:id="rId7"/>
              </a:rPr>
              <a:t>Check </a:t>
            </a:r>
            <a:r>
              <a:rPr lang="en-US" sz="2000" u="sng" err="1">
                <a:effectLst/>
                <a:latin typeface="Arial" panose="020B0604020202020204" pitchFamily="34" charset="0"/>
                <a:cs typeface="Arial" panose="020B0604020202020204" pitchFamily="34" charset="0"/>
                <a:hlinkClick r:id="rId7"/>
              </a:rPr>
              <a:t>dit</a:t>
            </a:r>
            <a:r>
              <a:rPr lang="en-US" sz="2000" u="sng">
                <a:effectLst/>
                <a:latin typeface="Arial" panose="020B0604020202020204" pitchFamily="34" charset="0"/>
                <a:cs typeface="Arial" panose="020B0604020202020204" pitchFamily="34" charset="0"/>
                <a:hlinkClick r:id="rId7"/>
              </a:rPr>
              <a:t>!</a:t>
            </a:r>
            <a:endParaRPr lang="en-US" sz="2000">
              <a:effectLst/>
              <a:latin typeface="Arial" panose="020B0604020202020204" pitchFamily="34" charset="0"/>
              <a:cs typeface="Arial" panose="020B0604020202020204" pitchFamily="34" charset="0"/>
            </a:endParaRPr>
          </a:p>
          <a:p>
            <a:pPr>
              <a:spcAft>
                <a:spcPts val="800"/>
              </a:spcAft>
            </a:pPr>
            <a:r>
              <a:rPr lang="en-US" sz="2000" u="sng">
                <a:effectLst/>
                <a:latin typeface="Arial" panose="020B0604020202020204" pitchFamily="34" charset="0"/>
                <a:cs typeface="Arial" panose="020B0604020202020204" pitchFamily="34" charset="0"/>
                <a:hlinkClick r:id="rId8"/>
              </a:rPr>
              <a:t>WCAG 2.1 </a:t>
            </a:r>
            <a:r>
              <a:rPr lang="en-US" sz="2000" u="sng" err="1">
                <a:effectLst/>
                <a:latin typeface="Arial" panose="020B0604020202020204" pitchFamily="34" charset="0"/>
                <a:cs typeface="Arial" panose="020B0604020202020204" pitchFamily="34" charset="0"/>
                <a:hlinkClick r:id="rId8"/>
              </a:rPr>
              <a:t>geautoriseerde</a:t>
            </a:r>
            <a:r>
              <a:rPr lang="en-US" sz="2000" u="sng">
                <a:effectLst/>
                <a:latin typeface="Arial" panose="020B0604020202020204" pitchFamily="34" charset="0"/>
                <a:cs typeface="Arial" panose="020B0604020202020204" pitchFamily="34" charset="0"/>
                <a:hlinkClick r:id="rId8"/>
              </a:rPr>
              <a:t> </a:t>
            </a:r>
            <a:r>
              <a:rPr lang="en-US" sz="2000" u="sng" err="1">
                <a:effectLst/>
                <a:latin typeface="Arial" panose="020B0604020202020204" pitchFamily="34" charset="0"/>
                <a:cs typeface="Arial" panose="020B0604020202020204" pitchFamily="34" charset="0"/>
                <a:hlinkClick r:id="rId8"/>
              </a:rPr>
              <a:t>Nederlandse</a:t>
            </a:r>
            <a:r>
              <a:rPr lang="en-US" sz="2000" u="sng">
                <a:effectLst/>
                <a:latin typeface="Arial" panose="020B0604020202020204" pitchFamily="34" charset="0"/>
                <a:cs typeface="Arial" panose="020B0604020202020204" pitchFamily="34" charset="0"/>
                <a:hlinkClick r:id="rId8"/>
              </a:rPr>
              <a:t> </a:t>
            </a:r>
            <a:r>
              <a:rPr lang="en-US" sz="2000" u="sng" err="1">
                <a:effectLst/>
                <a:latin typeface="Arial" panose="020B0604020202020204" pitchFamily="34" charset="0"/>
                <a:cs typeface="Arial" panose="020B0604020202020204" pitchFamily="34" charset="0"/>
                <a:hlinkClick r:id="rId8"/>
              </a:rPr>
              <a:t>vertaling</a:t>
            </a:r>
            <a:endParaRPr lang="en-US" sz="2000">
              <a:effectLst/>
              <a:latin typeface="Arial" panose="020B0604020202020204" pitchFamily="34" charset="0"/>
              <a:cs typeface="Arial" panose="020B0604020202020204" pitchFamily="34" charset="0"/>
            </a:endParaRPr>
          </a:p>
          <a:p>
            <a:pPr>
              <a:spcAft>
                <a:spcPts val="800"/>
              </a:spcAft>
            </a:pPr>
            <a:r>
              <a:rPr lang="en-US" sz="2000" u="sng">
                <a:effectLst/>
                <a:latin typeface="Arial" panose="020B0604020202020204" pitchFamily="34" charset="0"/>
                <a:cs typeface="Arial" panose="020B0604020202020204" pitchFamily="34" charset="0"/>
                <a:hlinkClick r:id="rId9"/>
              </a:rPr>
              <a:t>Elsevier Accessibility Checklist (Engels)</a:t>
            </a:r>
            <a:endParaRPr lang="en-US" sz="2000">
              <a:effectLst/>
              <a:latin typeface="Arial" panose="020B0604020202020204" pitchFamily="34" charset="0"/>
              <a:cs typeface="Arial" panose="020B0604020202020204" pitchFamily="34" charset="0"/>
            </a:endParaRPr>
          </a:p>
          <a:p>
            <a:pPr>
              <a:spcAft>
                <a:spcPts val="800"/>
              </a:spcAft>
            </a:pPr>
            <a:r>
              <a:rPr lang="en-US" sz="2000" u="sng">
                <a:effectLst/>
                <a:latin typeface="Arial" panose="020B0604020202020204" pitchFamily="34" charset="0"/>
                <a:cs typeface="Arial" panose="020B0604020202020204" pitchFamily="34" charset="0"/>
                <a:hlinkClick r:id="rId10"/>
              </a:rPr>
              <a:t>EPUB Accessibility 1.0 (Engels)</a:t>
            </a:r>
            <a:endParaRPr lang="en-US" sz="2000" u="sng">
              <a:effectLst/>
              <a:latin typeface="Arial" panose="020B0604020202020204" pitchFamily="34" charset="0"/>
              <a:cs typeface="Arial" panose="020B0604020202020204" pitchFamily="34" charset="0"/>
            </a:endParaRPr>
          </a:p>
          <a:p>
            <a:pPr>
              <a:spcAft>
                <a:spcPts val="800"/>
              </a:spcAft>
            </a:pPr>
            <a:r>
              <a:rPr lang="en-US" sz="2000">
                <a:latin typeface="Arial"/>
                <a:cs typeface="Arial"/>
                <a:hlinkClick r:id="rId11"/>
              </a:rPr>
              <a:t>ONIX List 196: E-publication Accessibility Details</a:t>
            </a:r>
            <a:r>
              <a:rPr lang="en-US" sz="2000">
                <a:latin typeface="Arial"/>
                <a:cs typeface="Arial"/>
              </a:rPr>
              <a:t> </a:t>
            </a:r>
            <a:endParaRPr lang="en-US" sz="2000">
              <a:latin typeface="Avenir LT Std 55 Roman"/>
              <a:cs typeface="Arial"/>
            </a:endParaRPr>
          </a:p>
          <a:p>
            <a:pPr>
              <a:spcAft>
                <a:spcPts val="800"/>
              </a:spcAft>
            </a:pPr>
            <a:r>
              <a:rPr lang="en-US" sz="2000">
                <a:latin typeface="Arial"/>
                <a:cs typeface="Arial"/>
                <a:hlinkClick r:id="rId12"/>
              </a:rPr>
              <a:t>Schema.org</a:t>
            </a:r>
            <a:endParaRPr lang="en-US" sz="2000">
              <a:latin typeface="Avenir LT Std 55 Roman"/>
              <a:cs typeface="Arial"/>
            </a:endParaRPr>
          </a:p>
          <a:p>
            <a:pPr>
              <a:spcAft>
                <a:spcPts val="800"/>
              </a:spcAft>
            </a:pPr>
            <a:r>
              <a:rPr lang="nl-NL" sz="2000">
                <a:latin typeface="Arial"/>
                <a:cs typeface="Arial"/>
                <a:hlinkClick r:id="rId13"/>
              </a:rPr>
              <a:t>workshop 1: bewustwording</a:t>
            </a:r>
            <a:endParaRPr lang="en-US" sz="2000">
              <a:latin typeface="Arial"/>
              <a:cs typeface="Arial"/>
            </a:endParaRPr>
          </a:p>
          <a:p>
            <a:pPr>
              <a:spcAft>
                <a:spcPts val="800"/>
              </a:spcAft>
            </a:pPr>
            <a:endParaRPr lang="en-US" sz="2000">
              <a:effectLst/>
              <a:latin typeface="Arial" panose="020B0604020202020204" pitchFamily="34" charset="0"/>
              <a:cs typeface="Arial" panose="020B0604020202020204" pitchFamily="34" charset="0"/>
            </a:endParaRPr>
          </a:p>
        </p:txBody>
      </p:sp>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Tree>
    <p:extLst>
      <p:ext uri="{BB962C8B-B14F-4D97-AF65-F5344CB8AC3E}">
        <p14:creationId xmlns:p14="http://schemas.microsoft.com/office/powerpoint/2010/main" val="15158889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mat met daarin de tekst &quot;tot ziens&quot;">
            <a:extLst>
              <a:ext uri="{FF2B5EF4-FFF2-40B4-BE49-F238E27FC236}">
                <a16:creationId xmlns:a16="http://schemas.microsoft.com/office/drawing/2014/main" id="{78A57B0E-41CC-40C1-BC7B-5C0DADC918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709" y="-62794"/>
            <a:ext cx="10265015" cy="5757863"/>
          </a:xfrm>
          <a:prstGeom prst="rect">
            <a:avLst/>
          </a:prstGeom>
        </p:spPr>
      </p:pic>
      <p:sp>
        <p:nvSpPr>
          <p:cNvPr id="2" name="Tijdelijke aanduiding voor tekst 1" descr="vooraf">
            <a:extLst>
              <a:ext uri="{FF2B5EF4-FFF2-40B4-BE49-F238E27FC236}">
                <a16:creationId xmlns:a16="http://schemas.microsoft.com/office/drawing/2014/main" id="{7787A84B-9EC3-4CAC-AD0E-C0EC18CACD57}"/>
              </a:ext>
            </a:extLst>
          </p:cNvPr>
          <p:cNvSpPr>
            <a:spLocks noGrp="1"/>
          </p:cNvSpPr>
          <p:nvPr>
            <p:ph type="title" idx="4294967295"/>
          </p:nvPr>
        </p:nvSpPr>
        <p:spPr>
          <a:xfrm>
            <a:off x="2409825" y="1642005"/>
            <a:ext cx="8029575" cy="23542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sz="11500">
                <a:latin typeface="Arial Black" panose="020B0A04020102020204" pitchFamily="34" charset="0"/>
                <a:ea typeface="+mn-ea"/>
                <a:cs typeface="Arial" panose="020B0604020202020204" pitchFamily="34" charset="0"/>
              </a:rPr>
              <a:t>tot ziens</a:t>
            </a:r>
            <a:endParaRPr kumimoji="0" lang="nl-NL" sz="11500" b="0" i="0" u="none" strike="noStrike" kern="1200" cap="none" spc="0" normalizeH="0" baseline="0" noProof="0">
              <a:ln>
                <a:noFill/>
              </a:ln>
              <a:solidFill>
                <a:schemeClr val="tx1"/>
              </a:solidFill>
              <a:effectLst/>
              <a:uLnTx/>
              <a:uFillTx/>
              <a:latin typeface="Arial Black" panose="020B0A04020102020204" pitchFamily="34" charset="0"/>
              <a:ea typeface="+mn-ea"/>
              <a:cs typeface="Arial" panose="020B0604020202020204" pitchFamily="34" charset="0"/>
            </a:endParaRPr>
          </a:p>
        </p:txBody>
      </p:sp>
      <p:pic>
        <p:nvPicPr>
          <p:cNvPr id="7" name="Afbeelding 6">
            <a:extLst>
              <a:ext uri="{FF2B5EF4-FFF2-40B4-BE49-F238E27FC236}">
                <a16:creationId xmlns:a16="http://schemas.microsoft.com/office/drawing/2014/main" id="{E7D02694-C8B9-4559-96AA-9354D251A53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
        <p:nvSpPr>
          <p:cNvPr id="4" name="Tekstvak 3">
            <a:extLst>
              <a:ext uri="{FF2B5EF4-FFF2-40B4-BE49-F238E27FC236}">
                <a16:creationId xmlns:a16="http://schemas.microsoft.com/office/drawing/2014/main" id="{B4D288A6-BAD0-4FE8-9B54-FFD8C8F25D08}"/>
              </a:ext>
            </a:extLst>
          </p:cNvPr>
          <p:cNvSpPr txBox="1"/>
          <p:nvPr/>
        </p:nvSpPr>
        <p:spPr>
          <a:xfrm>
            <a:off x="1571620" y="5751172"/>
            <a:ext cx="59721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inhoud: </a:t>
            </a:r>
            <a:r>
              <a:rPr kumimoji="0" lang="nl-NL"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hlinkClick r:id="rId5"/>
              </a:rPr>
              <a:t>alexander</a:t>
            </a:r>
            <a:r>
              <a:rPr lang="nl-NL" sz="2800">
                <a:solidFill>
                  <a:prstClr val="black"/>
                </a:solidFill>
                <a:latin typeface="Arial" panose="020B0604020202020204" pitchFamily="34" charset="0"/>
                <a:cs typeface="Arial" panose="020B0604020202020204" pitchFamily="34" charset="0"/>
                <a:hlinkClick r:id="rId5"/>
              </a:rPr>
              <a:t>baars</a:t>
            </a:r>
            <a:r>
              <a:rPr kumimoji="0" lang="nl-NL"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hlinkClick r:id="rId5"/>
              </a:rPr>
              <a:t>@dedicon.nl</a:t>
            </a:r>
            <a:r>
              <a:rPr kumimoji="0" lang="nl-NL"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8" name="Rechthoek 7">
            <a:extLst>
              <a:ext uri="{FF2B5EF4-FFF2-40B4-BE49-F238E27FC236}">
                <a16:creationId xmlns:a16="http://schemas.microsoft.com/office/drawing/2014/main" id="{9AE74876-A71F-4569-BE27-EDBCC272A2C8}"/>
              </a:ext>
            </a:extLst>
          </p:cNvPr>
          <p:cNvSpPr/>
          <p:nvPr/>
        </p:nvSpPr>
        <p:spPr>
          <a:xfrm>
            <a:off x="1571621" y="5141643"/>
            <a:ext cx="871719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project: </a:t>
            </a:r>
            <a:r>
              <a:rPr kumimoji="0" lang="nl-NL"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hlinkClick r:id="rId6"/>
              </a:rPr>
              <a:t>s.walraven@algemene-uitgevers.nl</a:t>
            </a:r>
            <a:endParaRPr kumimoji="0" lang="nl-NL"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Tekstvak 8">
            <a:extLst>
              <a:ext uri="{FF2B5EF4-FFF2-40B4-BE49-F238E27FC236}">
                <a16:creationId xmlns:a16="http://schemas.microsoft.com/office/drawing/2014/main" id="{EDD2EF89-5E77-4CE2-8BEB-4A5008FCA8C1}"/>
              </a:ext>
            </a:extLst>
          </p:cNvPr>
          <p:cNvSpPr txBox="1"/>
          <p:nvPr/>
        </p:nvSpPr>
        <p:spPr>
          <a:xfrm>
            <a:off x="7800927" y="5738224"/>
            <a:ext cx="424429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hlinkClick r:id="rId7"/>
              </a:rPr>
              <a:t>bartdonders@dedicon.nl</a:t>
            </a:r>
            <a:r>
              <a:rPr kumimoji="0" lang="nl-NL"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18144475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ijdelijke aanduiding voor tekst 2" descr="Introductie toegankelijkheid&#10;"/>
          <p:cNvSpPr>
            <a:spLocks noGrp="1"/>
          </p:cNvSpPr>
          <p:nvPr>
            <p:ph type="title" idx="4294967295"/>
          </p:nvPr>
        </p:nvSpPr>
        <p:spPr>
          <a:xfrm>
            <a:off x="7546975" y="1784350"/>
            <a:ext cx="4645025" cy="2889250"/>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marL="0" marR="0" lvl="0" indent="0" fontAlgn="auto">
              <a:spcAft>
                <a:spcPts val="0"/>
              </a:spcAft>
              <a:buClrTx/>
              <a:buSzTx/>
              <a:tabLst/>
              <a:defRPr/>
            </a:pPr>
            <a:r>
              <a:rPr lang="en-US" sz="3300" b="1"/>
              <a:t>Workshop</a:t>
            </a:r>
            <a:r>
              <a:rPr kumimoji="0" lang="en-US" sz="3300" b="1" i="0" u="none" strike="noStrike" cap="none" spc="0" normalizeH="0" baseline="0" noProof="0">
                <a:ln>
                  <a:noFill/>
                </a:ln>
                <a:effectLst/>
                <a:uLnTx/>
                <a:uFillTx/>
              </a:rPr>
              <a:t> 2b</a:t>
            </a:r>
            <a:br>
              <a:rPr kumimoji="0" lang="en-US" sz="3300" b="1" i="0" u="none" strike="noStrike" cap="none" spc="0" normalizeH="0" baseline="0" noProof="0">
                <a:ln>
                  <a:noFill/>
                </a:ln>
                <a:effectLst/>
                <a:uLnTx/>
                <a:uFillTx/>
              </a:rPr>
            </a:br>
            <a:br>
              <a:rPr kumimoji="0" lang="en-US" sz="3300" b="1" i="0" u="none" strike="noStrike" cap="none" spc="0" normalizeH="0" baseline="0" noProof="0">
                <a:ln>
                  <a:noFill/>
                </a:ln>
                <a:effectLst/>
                <a:uLnTx/>
                <a:uFillTx/>
              </a:rPr>
            </a:br>
            <a:r>
              <a:rPr kumimoji="0" lang="en-US" sz="3300" b="1" i="0" u="none" strike="noStrike" cap="none" spc="0" normalizeH="0" baseline="0" noProof="0">
                <a:ln>
                  <a:noFill/>
                </a:ln>
                <a:effectLst/>
                <a:uLnTx/>
                <a:uFillTx/>
              </a:rPr>
              <a:t>e-book</a:t>
            </a:r>
            <a:br>
              <a:rPr kumimoji="0" lang="en-US" sz="3300" b="1" i="0" u="none" strike="noStrike" cap="none" spc="0" normalizeH="0" baseline="0" noProof="0">
                <a:ln>
                  <a:noFill/>
                </a:ln>
                <a:effectLst/>
                <a:uLnTx/>
                <a:uFillTx/>
              </a:rPr>
            </a:br>
            <a:br>
              <a:rPr kumimoji="0" lang="en-US" sz="3300" b="1" i="0" u="none" strike="noStrike" cap="none" spc="0" normalizeH="0" baseline="0" noProof="0">
                <a:ln>
                  <a:noFill/>
                </a:ln>
                <a:effectLst/>
                <a:uLnTx/>
                <a:uFillTx/>
              </a:rPr>
            </a:br>
            <a:r>
              <a:rPr kumimoji="0" lang="en-US" sz="3300" b="1" i="0" u="none" strike="noStrike" cap="none" spc="0" normalizeH="0" baseline="0" noProof="0">
                <a:ln>
                  <a:noFill/>
                </a:ln>
                <a:effectLst/>
                <a:uLnTx/>
                <a:uFillTx/>
              </a:rPr>
              <a:t>Alexander Baars (Dedicon)</a:t>
            </a:r>
            <a:br>
              <a:rPr kumimoji="0" lang="en-US" sz="3300" b="1" i="0" u="none" strike="noStrike" cap="none" spc="0" normalizeH="0" baseline="0" noProof="0">
                <a:ln>
                  <a:noFill/>
                </a:ln>
                <a:effectLst/>
                <a:uLnTx/>
                <a:uFillTx/>
              </a:rPr>
            </a:br>
            <a:r>
              <a:rPr kumimoji="0" lang="en-US" sz="3300" b="1" i="0" u="none" strike="noStrike" cap="none" spc="0" normalizeH="0" baseline="0" noProof="0">
                <a:ln>
                  <a:noFill/>
                </a:ln>
                <a:effectLst/>
                <a:uLnTx/>
                <a:uFillTx/>
              </a:rPr>
              <a:t>Bart Donders </a:t>
            </a:r>
            <a:r>
              <a:rPr lang="en-US" sz="3300" b="1"/>
              <a:t>(Dedicon)</a:t>
            </a:r>
            <a:endParaRPr kumimoji="0" lang="en-US" sz="3300" b="1" i="0" u="none" strike="noStrike" cap="none" spc="0" normalizeH="0" baseline="0" noProof="0">
              <a:ln>
                <a:noFill/>
              </a:ln>
              <a:effectLst/>
              <a:uLnTx/>
              <a:uFillTx/>
            </a:endParaRPr>
          </a:p>
        </p:txBody>
      </p:sp>
      <p:pic>
        <p:nvPicPr>
          <p:cNvPr id="5" name="Afbeelding 4" descr="Afbeelding met tekst, computer, elektronica&#10;&#10;Automatisch gegenereerde beschrijving">
            <a:extLst>
              <a:ext uri="{FF2B5EF4-FFF2-40B4-BE49-F238E27FC236}">
                <a16:creationId xmlns:a16="http://schemas.microsoft.com/office/drawing/2014/main" id="{03A30C0F-2305-4A21-947A-B3E2395DE04C}"/>
              </a:ext>
            </a:extLst>
          </p:cNvPr>
          <p:cNvPicPr>
            <a:picLocks noChangeAspect="1"/>
          </p:cNvPicPr>
          <p:nvPr/>
        </p:nvPicPr>
        <p:blipFill rotWithShape="1">
          <a:blip r:embed="rId3"/>
          <a:srcRect l="17521" r="23844" b="-1"/>
          <a:stretch/>
        </p:blipFill>
        <p:spPr>
          <a:xfrm>
            <a:off x="0" y="766926"/>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2" name="AutoShape 2" descr="Digitalisering Van De Bibliotheek, Elektronische">
            <a:extLst>
              <a:ext uri="{FF2B5EF4-FFF2-40B4-BE49-F238E27FC236}">
                <a16:creationId xmlns:a16="http://schemas.microsoft.com/office/drawing/2014/main" id="{FD6F8301-ED19-4C95-A076-33DA2F87D10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Tree>
    <p:extLst>
      <p:ext uri="{BB962C8B-B14F-4D97-AF65-F5344CB8AC3E}">
        <p14:creationId xmlns:p14="http://schemas.microsoft.com/office/powerpoint/2010/main" val="3947622059"/>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descr="Introductie toegankelijkheid&#10;"/>
          <p:cNvSpPr>
            <a:spLocks noGrp="1"/>
          </p:cNvSpPr>
          <p:nvPr>
            <p:ph type="title" idx="4294967295"/>
          </p:nvPr>
        </p:nvSpPr>
        <p:spPr>
          <a:xfrm>
            <a:off x="381000" y="1403985"/>
            <a:ext cx="4494213" cy="28765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3600" b="0" i="0" u="none" strike="noStrike" kern="1200" cap="none" spc="0" normalizeH="0" baseline="0" noProof="0">
                <a:ln>
                  <a:noFill/>
                </a:ln>
                <a:solidFill>
                  <a:schemeClr val="tx1"/>
                </a:solidFill>
                <a:effectLst/>
                <a:uLnTx/>
                <a:uFillTx/>
                <a:latin typeface="Arial Black" panose="020B0A04020102020204" pitchFamily="34" charset="0"/>
                <a:ea typeface="+mn-ea"/>
                <a:cs typeface="+mn-cs"/>
              </a:rPr>
              <a:t>e-books: </a:t>
            </a:r>
            <a:br>
              <a:rPr kumimoji="0" lang="nl-NL" sz="3600" b="0" i="0" u="none" strike="noStrike" kern="1200" cap="none" spc="0" normalizeH="0" baseline="0" noProof="0">
                <a:ln>
                  <a:noFill/>
                </a:ln>
                <a:solidFill>
                  <a:schemeClr val="tx1"/>
                </a:solidFill>
                <a:effectLst/>
                <a:uLnTx/>
                <a:uFillTx/>
                <a:latin typeface="Arial Black" panose="020B0A04020102020204" pitchFamily="34" charset="0"/>
                <a:ea typeface="+mn-ea"/>
                <a:cs typeface="+mn-cs"/>
              </a:rPr>
            </a:br>
            <a:r>
              <a:rPr kumimoji="0" lang="nl-NL" sz="3600" b="0" i="0" u="none" strike="noStrike" kern="1200" cap="none" spc="0" normalizeH="0" baseline="0" noProof="0">
                <a:ln>
                  <a:noFill/>
                </a:ln>
                <a:solidFill>
                  <a:schemeClr val="tx1"/>
                </a:solidFill>
                <a:effectLst/>
                <a:uLnTx/>
                <a:uFillTx/>
                <a:latin typeface="Arial Black" panose="020B0A04020102020204" pitchFamily="34" charset="0"/>
                <a:ea typeface="+mn-ea"/>
                <a:cs typeface="+mn-cs"/>
              </a:rPr>
              <a:t>uitgeverijen en </a:t>
            </a:r>
            <a:br>
              <a:rPr kumimoji="0" lang="nl-NL" sz="3600" b="0" i="0" u="none" strike="noStrike" kern="1200" cap="none" spc="0" normalizeH="0" baseline="0" noProof="0">
                <a:ln>
                  <a:noFill/>
                </a:ln>
                <a:solidFill>
                  <a:schemeClr val="tx1"/>
                </a:solidFill>
                <a:effectLst/>
                <a:uLnTx/>
                <a:uFillTx/>
                <a:latin typeface="Arial Black" panose="020B0A04020102020204" pitchFamily="34" charset="0"/>
                <a:ea typeface="+mn-ea"/>
                <a:cs typeface="+mn-cs"/>
              </a:rPr>
            </a:br>
            <a:r>
              <a:rPr kumimoji="0" lang="nl-NL" sz="3600" b="0" i="0" u="none" strike="noStrike" kern="1200" cap="none" spc="0" normalizeH="0" baseline="0" noProof="0">
                <a:ln>
                  <a:noFill/>
                </a:ln>
                <a:solidFill>
                  <a:schemeClr val="tx1"/>
                </a:solidFill>
                <a:effectLst/>
                <a:uLnTx/>
                <a:uFillTx/>
                <a:latin typeface="Arial Black" panose="020B0A04020102020204" pitchFamily="34" charset="0"/>
                <a:ea typeface="+mn-ea"/>
                <a:cs typeface="+mn-cs"/>
              </a:rPr>
              <a:t>uitdagingen</a:t>
            </a:r>
            <a:br>
              <a:rPr kumimoji="0" lang="nl-NL" sz="3600" b="0" i="0" u="none" strike="noStrike" kern="1200" cap="none" spc="0" normalizeH="0" baseline="0" noProof="0">
                <a:ln>
                  <a:noFill/>
                </a:ln>
                <a:solidFill>
                  <a:schemeClr val="tx1"/>
                </a:solidFill>
                <a:effectLst/>
                <a:uLnTx/>
                <a:uFillTx/>
                <a:latin typeface="Arial Black" panose="020B0A04020102020204" pitchFamily="34" charset="0"/>
                <a:ea typeface="+mn-ea"/>
                <a:cs typeface="+mn-cs"/>
              </a:rPr>
            </a:br>
            <a:endParaRPr kumimoji="0" lang="nl-NL" sz="2400" b="0" i="0" u="none" strike="noStrike" kern="1200" cap="none" spc="0" normalizeH="0" baseline="0" noProof="0">
              <a:ln>
                <a:noFill/>
              </a:ln>
              <a:solidFill>
                <a:schemeClr val="tx1"/>
              </a:solidFill>
              <a:effectLst/>
              <a:uLnTx/>
              <a:uFillTx/>
              <a:latin typeface="Arial Black" panose="020B0A04020102020204" pitchFamily="34" charset="0"/>
              <a:ea typeface="+mn-ea"/>
              <a:cs typeface="+mn-cs"/>
            </a:endParaRPr>
          </a:p>
        </p:txBody>
      </p:sp>
      <p:sp>
        <p:nvSpPr>
          <p:cNvPr id="4" name="Tijdelijke aanduiding voor tekst 3">
            <a:extLst>
              <a:ext uri="{FF2B5EF4-FFF2-40B4-BE49-F238E27FC236}">
                <a16:creationId xmlns:a16="http://schemas.microsoft.com/office/drawing/2014/main" id="{4CCC822C-D9CE-4055-B5A0-D046FE45F236}"/>
              </a:ext>
            </a:extLst>
          </p:cNvPr>
          <p:cNvSpPr txBox="1">
            <a:spLocks/>
          </p:cNvSpPr>
          <p:nvPr/>
        </p:nvSpPr>
        <p:spPr>
          <a:xfrm>
            <a:off x="5094515" y="1009650"/>
            <a:ext cx="7097486" cy="53638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lnSpc>
                <a:spcPct val="107000"/>
              </a:lnSpc>
              <a:buFont typeface="Symbol" panose="05050102010706020507" pitchFamily="18" charset="2"/>
              <a:buChar char=""/>
            </a:pPr>
            <a:r>
              <a:rPr lang="nl-NL">
                <a:effectLst/>
                <a:latin typeface="Arial" panose="020B0604020202020204" pitchFamily="34" charset="0"/>
                <a:ea typeface="Calibri" panose="020F0502020204030204" pitchFamily="34" charset="0"/>
                <a:cs typeface="Arial" panose="020B0604020202020204" pitchFamily="34" charset="0"/>
              </a:rPr>
              <a:t>Diversiteit onder uitgevers: verschillende</a:t>
            </a:r>
          </a:p>
          <a:p>
            <a:pPr marL="800100" lvl="1" indent="-342900">
              <a:lnSpc>
                <a:spcPct val="107000"/>
              </a:lnSpc>
              <a:buFont typeface="Symbol" panose="05050102010706020507" pitchFamily="18" charset="2"/>
              <a:buChar char=""/>
            </a:pPr>
            <a:r>
              <a:rPr lang="nl-NL" err="1">
                <a:effectLst/>
                <a:latin typeface="Arial" panose="020B0604020202020204" pitchFamily="34" charset="0"/>
                <a:ea typeface="Calibri" panose="020F0502020204030204" pitchFamily="34" charset="0"/>
                <a:cs typeface="Arial" panose="020B0604020202020204" pitchFamily="34" charset="0"/>
              </a:rPr>
              <a:t>Workflows</a:t>
            </a:r>
            <a:r>
              <a:rPr lang="nl-NL">
                <a:effectLst/>
                <a:latin typeface="Arial" panose="020B0604020202020204" pitchFamily="34" charset="0"/>
                <a:ea typeface="Calibri" panose="020F0502020204030204" pitchFamily="34" charset="0"/>
                <a:cs typeface="Arial" panose="020B0604020202020204" pitchFamily="34" charset="0"/>
              </a:rPr>
              <a:t> en conversies</a:t>
            </a:r>
          </a:p>
          <a:p>
            <a:pPr marL="800100" lvl="1" indent="-342900">
              <a:lnSpc>
                <a:spcPct val="107000"/>
              </a:lnSpc>
              <a:buFont typeface="Symbol" panose="05050102010706020507" pitchFamily="18" charset="2"/>
              <a:buChar char=""/>
            </a:pPr>
            <a:r>
              <a:rPr lang="nl-NL" err="1">
                <a:effectLst/>
                <a:latin typeface="Arial" panose="020B0604020202020204" pitchFamily="34" charset="0"/>
                <a:ea typeface="Calibri" panose="020F0502020204030204" pitchFamily="34" charset="0"/>
                <a:cs typeface="Arial" panose="020B0604020202020204" pitchFamily="34" charset="0"/>
              </a:rPr>
              <a:t>Werkwijzes</a:t>
            </a:r>
            <a:r>
              <a:rPr lang="nl-NL">
                <a:effectLst/>
                <a:latin typeface="Arial" panose="020B0604020202020204" pitchFamily="34" charset="0"/>
                <a:ea typeface="Calibri" panose="020F0502020204030204" pitchFamily="34" charset="0"/>
                <a:cs typeface="Arial" panose="020B0604020202020204" pitchFamily="34" charset="0"/>
              </a:rPr>
              <a:t> en opdrachtverlening </a:t>
            </a:r>
            <a:endParaRPr lang="nl-NL">
              <a:latin typeface="Arial" panose="020B0604020202020204" pitchFamily="34" charset="0"/>
              <a:ea typeface="Calibri" panose="020F0502020204030204" pitchFamily="34" charset="0"/>
              <a:cs typeface="Arial" panose="020B0604020202020204" pitchFamily="34" charset="0"/>
            </a:endParaRPr>
          </a:p>
          <a:p>
            <a:pPr marL="800100" lvl="1" indent="-342900">
              <a:lnSpc>
                <a:spcPct val="107000"/>
              </a:lnSpc>
              <a:buFont typeface="Symbol" panose="05050102010706020507" pitchFamily="18" charset="2"/>
              <a:buChar char=""/>
            </a:pPr>
            <a:r>
              <a:rPr lang="nl-NL">
                <a:effectLst/>
                <a:latin typeface="Arial" panose="020B0604020202020204" pitchFamily="34" charset="0"/>
                <a:ea typeface="Calibri" panose="020F0502020204030204" pitchFamily="34" charset="0"/>
                <a:cs typeface="Arial" panose="020B0604020202020204" pitchFamily="34" charset="0"/>
              </a:rPr>
              <a:t>Functies en rollen</a:t>
            </a:r>
          </a:p>
          <a:p>
            <a:pPr marL="800100" lvl="1" indent="-342900">
              <a:lnSpc>
                <a:spcPct val="107000"/>
              </a:lnSpc>
              <a:buFont typeface="Symbol" panose="05050102010706020507" pitchFamily="18" charset="2"/>
              <a:buChar char=""/>
            </a:pPr>
            <a:r>
              <a:rPr lang="nl-NL">
                <a:effectLst/>
                <a:latin typeface="Arial" panose="020B0604020202020204" pitchFamily="34" charset="0"/>
                <a:ea typeface="Calibri" panose="020F0502020204030204" pitchFamily="34" charset="0"/>
                <a:cs typeface="Arial" panose="020B0604020202020204" pitchFamily="34" charset="0"/>
              </a:rPr>
              <a:t>Voorkennis en technische kennis</a:t>
            </a:r>
          </a:p>
          <a:p>
            <a:pPr marL="800100" lvl="1" indent="-342900">
              <a:lnSpc>
                <a:spcPct val="107000"/>
              </a:lnSpc>
              <a:buFont typeface="Symbol" panose="05050102010706020507" pitchFamily="18" charset="2"/>
              <a:buChar char=""/>
            </a:pPr>
            <a:r>
              <a:rPr lang="nl-NL">
                <a:latin typeface="Arial" panose="020B0604020202020204" pitchFamily="34" charset="0"/>
                <a:ea typeface="Calibri" panose="020F0502020204030204" pitchFamily="34" charset="0"/>
                <a:cs typeface="Arial" panose="020B0604020202020204" pitchFamily="34" charset="0"/>
              </a:rPr>
              <a:t>Educatieve en algemene uitgevers</a:t>
            </a:r>
            <a:endParaRPr lang="nl-NL">
              <a:effectLst/>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buFont typeface="Symbol" panose="05050102010706020507" pitchFamily="18" charset="2"/>
              <a:buChar char=""/>
            </a:pPr>
            <a:r>
              <a:rPr lang="nl-NL">
                <a:effectLst/>
                <a:latin typeface="Arial" panose="020B0604020202020204" pitchFamily="34" charset="0"/>
                <a:ea typeface="Calibri" panose="020F0502020204030204" pitchFamily="34" charset="0"/>
                <a:cs typeface="Arial" panose="020B0604020202020204" pitchFamily="34" charset="0"/>
              </a:rPr>
              <a:t>Daarom in deze workshop basiskennis: </a:t>
            </a:r>
          </a:p>
          <a:p>
            <a:pPr marL="800100" lvl="1" indent="-342900">
              <a:lnSpc>
                <a:spcPct val="107000"/>
              </a:lnSpc>
              <a:buFont typeface="Symbol" panose="05050102010706020507" pitchFamily="18" charset="2"/>
              <a:buChar char=""/>
            </a:pPr>
            <a:r>
              <a:rPr lang="nl-NL">
                <a:effectLst/>
                <a:latin typeface="Arial" panose="020B0604020202020204" pitchFamily="34" charset="0"/>
                <a:ea typeface="Calibri" panose="020F0502020204030204" pitchFamily="34" charset="0"/>
                <a:cs typeface="Arial" panose="020B0604020202020204" pitchFamily="34" charset="0"/>
              </a:rPr>
              <a:t>Toegankelijke e-books</a:t>
            </a:r>
          </a:p>
          <a:p>
            <a:pPr marL="800100" lvl="1" indent="-342900">
              <a:lnSpc>
                <a:spcPct val="107000"/>
              </a:lnSpc>
              <a:buFont typeface="Symbol" panose="05050102010706020507" pitchFamily="18" charset="2"/>
              <a:buChar char=""/>
            </a:pPr>
            <a:r>
              <a:rPr lang="nl-NL">
                <a:latin typeface="Arial" panose="020B0604020202020204" pitchFamily="34" charset="0"/>
                <a:ea typeface="Calibri" panose="020F0502020204030204" pitchFamily="34" charset="0"/>
                <a:cs typeface="Arial" panose="020B0604020202020204" pitchFamily="34" charset="0"/>
              </a:rPr>
              <a:t>EPUB 3</a:t>
            </a:r>
          </a:p>
          <a:p>
            <a:pPr marL="800100" lvl="1" indent="-342900">
              <a:lnSpc>
                <a:spcPct val="107000"/>
              </a:lnSpc>
              <a:buFont typeface="Symbol" panose="05050102010706020507" pitchFamily="18" charset="2"/>
              <a:buChar char=""/>
            </a:pPr>
            <a:r>
              <a:rPr lang="nl-NL">
                <a:effectLst/>
                <a:latin typeface="Arial" panose="020B0604020202020204" pitchFamily="34" charset="0"/>
                <a:ea typeface="Calibri" panose="020F0502020204030204" pitchFamily="34" charset="0"/>
                <a:cs typeface="Arial" panose="020B0604020202020204" pitchFamily="34" charset="0"/>
              </a:rPr>
              <a:t>Metadata &amp; t</a:t>
            </a:r>
            <a:r>
              <a:rPr lang="nl-NL">
                <a:latin typeface="Arial" panose="020B0604020202020204" pitchFamily="34" charset="0"/>
                <a:ea typeface="Calibri" panose="020F0502020204030204" pitchFamily="34" charset="0"/>
                <a:cs typeface="Arial" panose="020B0604020202020204" pitchFamily="34" charset="0"/>
              </a:rPr>
              <a:t>oetsen</a:t>
            </a:r>
            <a:endParaRPr lang="nl-NL">
              <a:effectLst/>
              <a:latin typeface="Arial" panose="020B0604020202020204" pitchFamily="34" charset="0"/>
              <a:ea typeface="Calibri" panose="020F0502020204030204" pitchFamily="34" charset="0"/>
              <a:cs typeface="Arial" panose="020B0604020202020204" pitchFamily="34" charset="0"/>
            </a:endParaRPr>
          </a:p>
        </p:txBody>
      </p:sp>
      <p:pic>
        <p:nvPicPr>
          <p:cNvPr id="6" name="Afbeelding 5">
            <a:extLst>
              <a:ext uri="{FF2B5EF4-FFF2-40B4-BE49-F238E27FC236}">
                <a16:creationId xmlns:a16="http://schemas.microsoft.com/office/drawing/2014/main" id="{A809E218-DFBF-4E1A-9E42-3891CCDF0A4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Tree>
    <p:extLst>
      <p:ext uri="{BB962C8B-B14F-4D97-AF65-F5344CB8AC3E}">
        <p14:creationId xmlns:p14="http://schemas.microsoft.com/office/powerpoint/2010/main" val="35126564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descr="Introductie toegankelijkheid&#10;"/>
          <p:cNvSpPr>
            <a:spLocks noGrp="1"/>
          </p:cNvSpPr>
          <p:nvPr>
            <p:ph type="title" idx="4294967295"/>
          </p:nvPr>
        </p:nvSpPr>
        <p:spPr>
          <a:xfrm>
            <a:off x="381000" y="1403985"/>
            <a:ext cx="4494213" cy="28765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sz="3600">
                <a:latin typeface="Arial Black" panose="020B0A04020102020204" pitchFamily="34" charset="0"/>
                <a:ea typeface="+mn-ea"/>
                <a:cs typeface="+mn-cs"/>
              </a:rPr>
              <a:t>workshop</a:t>
            </a:r>
            <a:r>
              <a:rPr kumimoji="0" lang="nl-NL" sz="3600" b="0" i="0" u="none" strike="noStrike" kern="1200" cap="none" spc="0" normalizeH="0" baseline="0" noProof="0">
                <a:ln>
                  <a:noFill/>
                </a:ln>
                <a:solidFill>
                  <a:schemeClr val="tx1"/>
                </a:solidFill>
                <a:effectLst/>
                <a:uLnTx/>
                <a:uFillTx/>
                <a:latin typeface="Arial Black" panose="020B0A04020102020204" pitchFamily="34" charset="0"/>
                <a:ea typeface="+mn-ea"/>
                <a:cs typeface="+mn-cs"/>
              </a:rPr>
              <a:t> 2b</a:t>
            </a:r>
            <a:br>
              <a:rPr kumimoji="0" lang="nl-NL" sz="3600" b="0" i="0" u="none" strike="noStrike" kern="1200" cap="none" spc="0" normalizeH="0" baseline="0" noProof="0">
                <a:ln>
                  <a:noFill/>
                </a:ln>
                <a:solidFill>
                  <a:schemeClr val="tx1"/>
                </a:solidFill>
                <a:effectLst/>
                <a:uLnTx/>
                <a:uFillTx/>
                <a:latin typeface="Arial Black" panose="020B0A04020102020204" pitchFamily="34" charset="0"/>
                <a:ea typeface="+mn-ea"/>
                <a:cs typeface="+mn-cs"/>
              </a:rPr>
            </a:br>
            <a:r>
              <a:rPr kumimoji="0" lang="nl-NL" sz="3600" b="0" i="0" u="none" strike="noStrike" kern="1200" cap="none" spc="0" normalizeH="0" baseline="0" noProof="0">
                <a:ln>
                  <a:noFill/>
                </a:ln>
                <a:solidFill>
                  <a:schemeClr val="tx1"/>
                </a:solidFill>
                <a:effectLst/>
                <a:uLnTx/>
                <a:uFillTx/>
                <a:latin typeface="Arial Black" panose="020B0A04020102020204" pitchFamily="34" charset="0"/>
                <a:ea typeface="+mn-ea"/>
                <a:cs typeface="+mn-cs"/>
              </a:rPr>
              <a:t>e-books:</a:t>
            </a:r>
            <a:br>
              <a:rPr kumimoji="0" lang="nl-NL" sz="3600" b="0" i="0" u="none" strike="noStrike" kern="1200" cap="none" spc="0" normalizeH="0" baseline="0" noProof="0">
                <a:ln>
                  <a:noFill/>
                </a:ln>
                <a:solidFill>
                  <a:schemeClr val="tx1"/>
                </a:solidFill>
                <a:effectLst/>
                <a:uLnTx/>
                <a:uFillTx/>
                <a:latin typeface="Arial Black" panose="020B0A04020102020204" pitchFamily="34" charset="0"/>
                <a:ea typeface="+mn-ea"/>
                <a:cs typeface="+mn-cs"/>
              </a:rPr>
            </a:br>
            <a:br>
              <a:rPr kumimoji="0" lang="nl-NL" sz="3600" b="0" i="0" u="none" strike="noStrike" kern="1200" cap="none" spc="0" normalizeH="0" baseline="0" noProof="0">
                <a:ln>
                  <a:noFill/>
                </a:ln>
                <a:solidFill>
                  <a:schemeClr val="tx1"/>
                </a:solidFill>
                <a:effectLst/>
                <a:uLnTx/>
                <a:uFillTx/>
                <a:latin typeface="Arial Black" panose="020B0A04020102020204" pitchFamily="34" charset="0"/>
                <a:ea typeface="+mn-ea"/>
                <a:cs typeface="+mn-cs"/>
              </a:rPr>
            </a:br>
            <a:r>
              <a:rPr kumimoji="0" lang="nl-NL" sz="3600" b="0" i="0" u="none" strike="noStrike" kern="1200" cap="none" spc="0" normalizeH="0" baseline="0" noProof="0">
                <a:ln>
                  <a:noFill/>
                </a:ln>
                <a:solidFill>
                  <a:schemeClr val="tx1"/>
                </a:solidFill>
                <a:effectLst/>
                <a:uLnTx/>
                <a:uFillTx/>
                <a:latin typeface="Arial Black" panose="020B0A04020102020204" pitchFamily="34" charset="0"/>
                <a:ea typeface="+mn-ea"/>
                <a:cs typeface="+mn-cs"/>
              </a:rPr>
              <a:t>doelen</a:t>
            </a:r>
            <a:endParaRPr kumimoji="0" lang="nl-NL" sz="2400" b="0" i="0" u="none" strike="noStrike" kern="1200" cap="none" spc="0" normalizeH="0" baseline="0" noProof="0">
              <a:ln>
                <a:noFill/>
              </a:ln>
              <a:solidFill>
                <a:schemeClr val="tx1"/>
              </a:solidFill>
              <a:effectLst/>
              <a:uLnTx/>
              <a:uFillTx/>
              <a:latin typeface="Arial Black" panose="020B0A04020102020204" pitchFamily="34" charset="0"/>
              <a:ea typeface="+mn-ea"/>
              <a:cs typeface="+mn-cs"/>
            </a:endParaRPr>
          </a:p>
        </p:txBody>
      </p:sp>
      <p:sp>
        <p:nvSpPr>
          <p:cNvPr id="4" name="Tijdelijke aanduiding voor tekst 3">
            <a:extLst>
              <a:ext uri="{FF2B5EF4-FFF2-40B4-BE49-F238E27FC236}">
                <a16:creationId xmlns:a16="http://schemas.microsoft.com/office/drawing/2014/main" id="{4CCC822C-D9CE-4055-B5A0-D046FE45F236}"/>
              </a:ext>
            </a:extLst>
          </p:cNvPr>
          <p:cNvSpPr txBox="1">
            <a:spLocks/>
          </p:cNvSpPr>
          <p:nvPr/>
        </p:nvSpPr>
        <p:spPr>
          <a:xfrm>
            <a:off x="5094515" y="1009650"/>
            <a:ext cx="7097486" cy="53638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lnSpc>
                <a:spcPct val="107000"/>
              </a:lnSpc>
              <a:buFont typeface="Symbol" panose="05050102010706020507" pitchFamily="18" charset="2"/>
              <a:buChar char=""/>
            </a:pPr>
            <a:r>
              <a:rPr lang="nl-NL">
                <a:effectLst/>
                <a:latin typeface="Arial" panose="020B0604020202020204" pitchFamily="34" charset="0"/>
                <a:ea typeface="Calibri" panose="020F0502020204030204" pitchFamily="34" charset="0"/>
                <a:cs typeface="Arial" panose="020B0604020202020204" pitchFamily="34" charset="0"/>
              </a:rPr>
              <a:t>Inzicht in gebruikservaringen </a:t>
            </a:r>
          </a:p>
          <a:p>
            <a:pPr marL="342900" lvl="0" indent="-342900">
              <a:lnSpc>
                <a:spcPct val="107000"/>
              </a:lnSpc>
              <a:buFont typeface="Symbol" panose="05050102010706020507" pitchFamily="18" charset="2"/>
              <a:buChar char=""/>
            </a:pPr>
            <a:r>
              <a:rPr lang="nl-NL">
                <a:effectLst/>
                <a:latin typeface="Arial" panose="020B0604020202020204" pitchFamily="34" charset="0"/>
                <a:ea typeface="Calibri" panose="020F0502020204030204" pitchFamily="34" charset="0"/>
                <a:cs typeface="Arial" panose="020B0604020202020204" pitchFamily="34" charset="0"/>
              </a:rPr>
              <a:t>basiskennis toegankelijkheidseisen voor e-books volgens Europese richtlijn </a:t>
            </a:r>
          </a:p>
          <a:p>
            <a:pPr marL="342900" indent="-342900">
              <a:lnSpc>
                <a:spcPct val="107000"/>
              </a:lnSpc>
              <a:buFont typeface="Symbol" panose="05050102010706020507" pitchFamily="18" charset="2"/>
              <a:buChar char=""/>
            </a:pPr>
            <a:r>
              <a:rPr lang="nl-NL">
                <a:latin typeface="Arial" panose="020B0604020202020204" pitchFamily="34" charset="0"/>
                <a:ea typeface="Calibri" panose="020F0502020204030204" pitchFamily="34" charset="0"/>
                <a:cs typeface="Arial" panose="020B0604020202020204" pitchFamily="34" charset="0"/>
              </a:rPr>
              <a:t>b</a:t>
            </a:r>
            <a:r>
              <a:rPr lang="nl-NL">
                <a:effectLst/>
                <a:latin typeface="Arial" panose="020B0604020202020204" pitchFamily="34" charset="0"/>
                <a:ea typeface="Calibri" panose="020F0502020204030204" pitchFamily="34" charset="0"/>
                <a:cs typeface="Arial" panose="020B0604020202020204" pitchFamily="34" charset="0"/>
              </a:rPr>
              <a:t>asiskennis toegankelijkheidskenmerken (metadata)</a:t>
            </a:r>
          </a:p>
          <a:p>
            <a:pPr marL="342900" indent="-342900">
              <a:lnSpc>
                <a:spcPct val="107000"/>
              </a:lnSpc>
              <a:buFont typeface="Symbol" panose="05050102010706020507" pitchFamily="18" charset="2"/>
              <a:buChar char=""/>
            </a:pPr>
            <a:r>
              <a:rPr lang="nl-NL">
                <a:effectLst/>
                <a:latin typeface="Arial" panose="020B0604020202020204" pitchFamily="34" charset="0"/>
                <a:ea typeface="Calibri" panose="020F0502020204030204" pitchFamily="34" charset="0"/>
                <a:cs typeface="Arial" panose="020B0604020202020204" pitchFamily="34" charset="0"/>
              </a:rPr>
              <a:t>uitvoeren van een eenvoudige toegankelijkheidscontrole van een EPUB</a:t>
            </a:r>
          </a:p>
        </p:txBody>
      </p:sp>
      <p:pic>
        <p:nvPicPr>
          <p:cNvPr id="6" name="Afbeelding 5">
            <a:extLst>
              <a:ext uri="{FF2B5EF4-FFF2-40B4-BE49-F238E27FC236}">
                <a16:creationId xmlns:a16="http://schemas.microsoft.com/office/drawing/2014/main" id="{A809E218-DFBF-4E1A-9E42-3891CCDF0A4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Tree>
    <p:extLst>
      <p:ext uri="{BB962C8B-B14F-4D97-AF65-F5344CB8AC3E}">
        <p14:creationId xmlns:p14="http://schemas.microsoft.com/office/powerpoint/2010/main" val="3836698107"/>
      </p:ext>
    </p:extLst>
  </p:cSld>
  <p:clrMapOvr>
    <a:masterClrMapping/>
  </p:clrMapOvr>
</p:sld>
</file>

<file path=ppt/theme/theme1.xml><?xml version="1.0" encoding="utf-8"?>
<a:theme xmlns:a="http://schemas.openxmlformats.org/drawingml/2006/main" name="Office Theme">
  <a:themeElements>
    <a:clrScheme name="Kantoor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_dlc_DocId xmlns="07c1f565-cf40-496a-81ed-2d55bc5e9412">3CAM7JKSAKVE-1080409917-1754790</_dlc_DocId>
    <_dlc_DocIdUrl xmlns="07c1f565-cf40-496a-81ed-2d55bc5e9412">
      <Url>https://nluitgeversverbond.sharepoint.com/sites/Bestanden-mediafederatie/_layouts/15/DocIdRedir.aspx?ID=3CAM7JKSAKVE-1080409917-1754790</Url>
      <Description>3CAM7JKSAKVE-1080409917-1754790</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C009AD9274F0DD46AD360B6EB17766F4" ma:contentTypeVersion="4658" ma:contentTypeDescription="Een nieuw document maken." ma:contentTypeScope="" ma:versionID="fce60779a873f6a10f92c14b67dcbe8b">
  <xsd:schema xmlns:xsd="http://www.w3.org/2001/XMLSchema" xmlns:xs="http://www.w3.org/2001/XMLSchema" xmlns:p="http://schemas.microsoft.com/office/2006/metadata/properties" xmlns:ns2="07c1f565-cf40-496a-81ed-2d55bc5e9412" xmlns:ns3="e6789927-5abd-433d-a8c8-f1af36d34faa" targetNamespace="http://schemas.microsoft.com/office/2006/metadata/properties" ma:root="true" ma:fieldsID="ee327c38f31a9c47ff9f732e113ae7bf" ns2:_="" ns3:_="">
    <xsd:import namespace="07c1f565-cf40-496a-81ed-2d55bc5e9412"/>
    <xsd:import namespace="e6789927-5abd-433d-a8c8-f1af36d34faa"/>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2:SharedWithUsers" minOccurs="0"/>
                <xsd:element ref="ns2:SharedWithDetails"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c1f565-cf40-496a-81ed-2d55bc5e9412" elementFormDefault="qualified">
    <xsd:import namespace="http://schemas.microsoft.com/office/2006/documentManagement/types"/>
    <xsd:import namespace="http://schemas.microsoft.com/office/infopath/2007/PartnerControls"/>
    <xsd:element name="_dlc_DocId" ma:index="8" nillable="true" ma:displayName="Waarde van de document-id" ma:description="De waarde van de document-id die aan dit item is toegewezen." ma:internalName="_dlc_DocId" ma:readOnly="true">
      <xsd:simpleType>
        <xsd:restriction base="dms:Text"/>
      </xsd:simpleType>
    </xsd:element>
    <xsd:element name="_dlc_DocIdUrl" ma:index="9" nillable="true" ma:displayName="Document-id" ma:description="Permanente koppeling naar dit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3"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Gedeeld met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6789927-5abd-433d-a8c8-f1af36d34fa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ServiceDateTaken" ma:index="21" nillable="true" ma:displayName="MediaServiceDateTaken" ma:hidden="true" ma:internalName="MediaServiceDateTaken" ma:readOnly="true">
      <xsd:simpleType>
        <xsd:restriction base="dms:Text"/>
      </xsd:simpleType>
    </xsd:element>
    <xsd:element name="MediaServiceLocation" ma:index="22" nillable="true" ma:displayName="Location" ma:internalName="MediaServiceLocation" ma:readOnly="true">
      <xsd:simpleType>
        <xsd:restriction base="dms:Text"/>
      </xsd:simpleType>
    </xsd:element>
    <xsd:element name="MediaLengthInSeconds" ma:index="23"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38C0635-1A98-4BC8-8959-9135DF45D864}">
  <ds:schemaRefs>
    <ds:schemaRef ds:uri="http://schemas.microsoft.com/sharepoint/events"/>
  </ds:schemaRefs>
</ds:datastoreItem>
</file>

<file path=customXml/itemProps2.xml><?xml version="1.0" encoding="utf-8"?>
<ds:datastoreItem xmlns:ds="http://schemas.openxmlformats.org/officeDocument/2006/customXml" ds:itemID="{156B9D1E-EE4B-4B9E-8191-54FA6BB4FF26}">
  <ds:schemaRefs>
    <ds:schemaRef ds:uri="http://purl.org/dc/elements/1.1/"/>
    <ds:schemaRef ds:uri="http://schemas.microsoft.com/office/2006/documentManagement/types"/>
    <ds:schemaRef ds:uri="http://schemas.openxmlformats.org/package/2006/metadata/core-properties"/>
    <ds:schemaRef ds:uri="c5dbacd5-7dcb-40b3-95da-f89d100c73e4"/>
    <ds:schemaRef ds:uri="http://www.w3.org/XML/1998/namespace"/>
    <ds:schemaRef ds:uri="http://purl.org/dc/terms/"/>
    <ds:schemaRef ds:uri="http://purl.org/dc/dcmitype/"/>
    <ds:schemaRef ds:uri="http://schemas.microsoft.com/office/infopath/2007/PartnerControls"/>
    <ds:schemaRef ds:uri="1ca2c8f9-25b6-43a3-8888-71bb7714073c"/>
    <ds:schemaRef ds:uri="http://schemas.microsoft.com/office/2006/metadata/properties"/>
    <ds:schemaRef ds:uri="07c1f565-cf40-496a-81ed-2d55bc5e9412"/>
  </ds:schemaRefs>
</ds:datastoreItem>
</file>

<file path=customXml/itemProps3.xml><?xml version="1.0" encoding="utf-8"?>
<ds:datastoreItem xmlns:ds="http://schemas.openxmlformats.org/officeDocument/2006/customXml" ds:itemID="{140AEF8E-7A89-4660-BDBC-AF725E80EC31}">
  <ds:schemaRefs>
    <ds:schemaRef ds:uri="http://schemas.microsoft.com/sharepoint/v3/contenttype/forms"/>
  </ds:schemaRefs>
</ds:datastoreItem>
</file>

<file path=customXml/itemProps4.xml><?xml version="1.0" encoding="utf-8"?>
<ds:datastoreItem xmlns:ds="http://schemas.openxmlformats.org/officeDocument/2006/customXml" ds:itemID="{E44F5812-6000-4E45-A5BA-FEB0F38E99E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c1f565-cf40-496a-81ed-2d55bc5e9412"/>
    <ds:schemaRef ds:uri="e6789927-5abd-433d-a8c8-f1af36d34f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2679</TotalTime>
  <Words>2528</Words>
  <Application>Microsoft Office PowerPoint</Application>
  <PresentationFormat>Widescreen</PresentationFormat>
  <Paragraphs>519</Paragraphs>
  <Slides>66</Slides>
  <Notes>66</Notes>
  <HiddenSlides>0</HiddenSlides>
  <MMClips>1</MMClips>
  <ScaleCrop>false</ScaleCrop>
  <HeadingPairs>
    <vt:vector size="4" baseType="variant">
      <vt:variant>
        <vt:lpstr>Theme</vt:lpstr>
      </vt:variant>
      <vt:variant>
        <vt:i4>2</vt:i4>
      </vt:variant>
      <vt:variant>
        <vt:lpstr>Slide Titles</vt:lpstr>
      </vt:variant>
      <vt:variant>
        <vt:i4>66</vt:i4>
      </vt:variant>
    </vt:vector>
  </HeadingPairs>
  <TitlesOfParts>
    <vt:vector size="68" baseType="lpstr">
      <vt:lpstr>Office Theme</vt:lpstr>
      <vt:lpstr>Kantoorthema</vt:lpstr>
      <vt:lpstr>welkom</vt:lpstr>
      <vt:lpstr>TPUB = ?</vt:lpstr>
      <vt:lpstr>TPUB2-projectpartners</vt:lpstr>
      <vt:lpstr>onbewust bekwaam</vt:lpstr>
      <vt:lpstr>workshops en tijdlijn</vt:lpstr>
      <vt:lpstr>kennisbank inclusiefpubliceren.nl</vt:lpstr>
      <vt:lpstr>Workshop 2b  e-book  Alexander Baars (Dedicon) Bart Donders (Dedicon)</vt:lpstr>
      <vt:lpstr>e-books:  uitgeverijen en  uitdagingen </vt:lpstr>
      <vt:lpstr>workshop 2b e-books:  doelen</vt:lpstr>
      <vt:lpstr>  Praktijk: gebruikservaringen Arend</vt:lpstr>
      <vt:lpstr>PowerPoint Presentation</vt:lpstr>
      <vt:lpstr>PowerPoint Presentation</vt:lpstr>
      <vt:lpstr>PRAKTIJK: navigeren</vt:lpstr>
      <vt:lpstr>Gebruikservaring EPUB  </vt:lpstr>
      <vt:lpstr>Wat ging er mis? </vt:lpstr>
      <vt:lpstr>PRAKTIJK: contrast</vt:lpstr>
      <vt:lpstr>Gebruikservaring EPUB</vt:lpstr>
      <vt:lpstr>PowerPoint Presentation</vt:lpstr>
      <vt:lpstr>Wat ging er mis?</vt:lpstr>
      <vt:lpstr>PRAKTIJK: audio weergeven</vt:lpstr>
      <vt:lpstr>Gebruikservaring EPUB  </vt:lpstr>
      <vt:lpstr>PowerPoint Presentation</vt:lpstr>
      <vt:lpstr>PowerPoint Presentation</vt:lpstr>
      <vt:lpstr>PowerPoint Presentation</vt:lpstr>
      <vt:lpstr>PowerPoint Presentation</vt:lpstr>
      <vt:lpstr>PowerPoint Presentation</vt:lpstr>
      <vt:lpstr>   Theorie: Europese toegankelijkheidsacte en e-books</vt:lpstr>
      <vt:lpstr>Europese Toegankelijkheidsakte  </vt:lpstr>
      <vt:lpstr>Toepassingsgebieden    </vt:lpstr>
      <vt:lpstr>e-books en e-commerce: dienst   </vt:lpstr>
      <vt:lpstr>PowerPoint Presentation</vt:lpstr>
      <vt:lpstr>Algemene eisen e-books (dienst)    </vt:lpstr>
      <vt:lpstr>Specifieke extra eisen (product)   </vt:lpstr>
      <vt:lpstr>Wcag 2.1</vt:lpstr>
      <vt:lpstr>‘web’richtlijnen: WCAG 2.1  </vt:lpstr>
      <vt:lpstr>EPUB accessibility 1.0 (W3c)  </vt:lpstr>
      <vt:lpstr>PowerPoint Presentation</vt:lpstr>
      <vt:lpstr>Toegankelijkheid aan de bron: EPUB </vt:lpstr>
      <vt:lpstr>Toegankelijkheid aan de bron: EPUB 3</vt:lpstr>
      <vt:lpstr>PRAKTIJK: toegankelijke EPUB </vt:lpstr>
      <vt:lpstr>Toegankelijke EPUB </vt:lpstr>
      <vt:lpstr> Theorie: metadata</vt:lpstr>
      <vt:lpstr>PowerPoint Presentation</vt:lpstr>
      <vt:lpstr>PowerPoint Presentation</vt:lpstr>
      <vt:lpstr>Struikelblokken in de keten (1/2) </vt:lpstr>
      <vt:lpstr>  </vt:lpstr>
      <vt:lpstr>PowerPoint Presentation</vt:lpstr>
      <vt:lpstr>PowerPoint Presentation</vt:lpstr>
      <vt:lpstr>PowerPoint Presentation</vt:lpstr>
      <vt:lpstr>PowerPoint Presentation</vt:lpstr>
      <vt:lpstr>PowerPoint Presentation</vt:lpstr>
      <vt:lpstr>PRAKTIJK: Valideren</vt:lpstr>
      <vt:lpstr>   Praktijk 1: valideren</vt:lpstr>
      <vt:lpstr>   Praktijk 1: valideren</vt:lpstr>
      <vt:lpstr>PowerPoint Presentation</vt:lpstr>
      <vt:lpstr>PowerPoint Presentation</vt:lpstr>
      <vt:lpstr>   Praktijk 2: toetsen toegankelijkheid</vt:lpstr>
      <vt:lpstr>PowerPoint Presentation</vt:lpstr>
      <vt:lpstr>PowerPoint Presentation</vt:lpstr>
      <vt:lpstr>Praktijk 3: metadata</vt:lpstr>
      <vt:lpstr>PowerPoint Presentation</vt:lpstr>
      <vt:lpstr>PowerPoint Presentation</vt:lpstr>
      <vt:lpstr>snelstartgidsen</vt:lpstr>
      <vt:lpstr>Snelstartgids #3 </vt:lpstr>
      <vt:lpstr>Workshop: links</vt:lpstr>
      <vt:lpstr>tot ziens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Hans Beerens</dc:creator>
  <cp:lastModifiedBy>Sanne Walraven</cp:lastModifiedBy>
  <cp:revision>4</cp:revision>
  <dcterms:created xsi:type="dcterms:W3CDTF">2021-05-05T13:54:42Z</dcterms:created>
  <dcterms:modified xsi:type="dcterms:W3CDTF">2022-01-27T12:43:42Z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0x010100C009AD9274F0DD46AD360B6EB17766F4</vt:lpwstr>
  </property>
  <property fmtid="{D5CDD505-2E9C-101B-9397-08002B2CF9AE}" pid="3" name="_dlc_DocIdItemGuid">
    <vt:lpwstr>92fe7b18-196a-4694-9be5-76177fbeb194</vt:lpwstr>
  </property>
</Properties>
</file>