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sldIdLst>
    <p:sldId id="266" r:id="rId5"/>
    <p:sldId id="667" r:id="rId6"/>
    <p:sldId id="517" r:id="rId7"/>
    <p:sldId id="681" r:id="rId8"/>
    <p:sldId id="272" r:id="rId9"/>
    <p:sldId id="273" r:id="rId10"/>
    <p:sldId id="722" r:id="rId11"/>
    <p:sldId id="682" r:id="rId12"/>
    <p:sldId id="683" r:id="rId13"/>
    <p:sldId id="684" r:id="rId14"/>
    <p:sldId id="697" r:id="rId15"/>
    <p:sldId id="639" r:id="rId16"/>
    <p:sldId id="687" r:id="rId17"/>
    <p:sldId id="689" r:id="rId18"/>
    <p:sldId id="691" r:id="rId19"/>
    <p:sldId id="692" r:id="rId20"/>
    <p:sldId id="693" r:id="rId21"/>
    <p:sldId id="694" r:id="rId22"/>
    <p:sldId id="695" r:id="rId23"/>
    <p:sldId id="696" r:id="rId24"/>
    <p:sldId id="690" r:id="rId25"/>
    <p:sldId id="698" r:id="rId26"/>
    <p:sldId id="699" r:id="rId27"/>
    <p:sldId id="700" r:id="rId28"/>
    <p:sldId id="701" r:id="rId29"/>
    <p:sldId id="702" r:id="rId30"/>
    <p:sldId id="720" r:id="rId31"/>
    <p:sldId id="721" r:id="rId32"/>
    <p:sldId id="703" r:id="rId33"/>
    <p:sldId id="705" r:id="rId34"/>
    <p:sldId id="706" r:id="rId35"/>
    <p:sldId id="707" r:id="rId36"/>
    <p:sldId id="710" r:id="rId37"/>
    <p:sldId id="711" r:id="rId38"/>
    <p:sldId id="708" r:id="rId39"/>
    <p:sldId id="719" r:id="rId40"/>
    <p:sldId id="713" r:id="rId41"/>
    <p:sldId id="709" r:id="rId42"/>
    <p:sldId id="714" r:id="rId43"/>
    <p:sldId id="718" r:id="rId44"/>
    <p:sldId id="715" r:id="rId45"/>
    <p:sldId id="716" r:id="rId46"/>
    <p:sldId id="717" r:id="rId47"/>
    <p:sldId id="664" r:id="rId48"/>
    <p:sldId id="680" r:id="rId49"/>
    <p:sldId id="679" r:id="rId50"/>
    <p:sldId id="665" r:id="rId5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5409699-AF30-4E4A-9D87-CF999068D517}">
          <p14:sldIdLst>
            <p14:sldId id="266"/>
            <p14:sldId id="667"/>
            <p14:sldId id="517"/>
            <p14:sldId id="681"/>
            <p14:sldId id="272"/>
            <p14:sldId id="273"/>
          </p14:sldIdLst>
        </p14:section>
        <p14:section name="Inhoud workshop" id="{ABF1F2A4-FCB7-41F6-9FA4-12B7858F196D}">
          <p14:sldIdLst>
            <p14:sldId id="722"/>
            <p14:sldId id="682"/>
            <p14:sldId id="683"/>
            <p14:sldId id="684"/>
            <p14:sldId id="697"/>
            <p14:sldId id="639"/>
            <p14:sldId id="687"/>
            <p14:sldId id="689"/>
            <p14:sldId id="691"/>
            <p14:sldId id="692"/>
            <p14:sldId id="693"/>
            <p14:sldId id="694"/>
            <p14:sldId id="695"/>
            <p14:sldId id="696"/>
            <p14:sldId id="690"/>
            <p14:sldId id="698"/>
            <p14:sldId id="699"/>
            <p14:sldId id="700"/>
            <p14:sldId id="701"/>
            <p14:sldId id="702"/>
            <p14:sldId id="720"/>
            <p14:sldId id="721"/>
            <p14:sldId id="703"/>
            <p14:sldId id="705"/>
            <p14:sldId id="706"/>
            <p14:sldId id="707"/>
            <p14:sldId id="710"/>
            <p14:sldId id="711"/>
            <p14:sldId id="708"/>
            <p14:sldId id="719"/>
            <p14:sldId id="713"/>
            <p14:sldId id="709"/>
            <p14:sldId id="714"/>
            <p14:sldId id="718"/>
            <p14:sldId id="715"/>
            <p14:sldId id="716"/>
            <p14:sldId id="717"/>
          </p14:sldIdLst>
        </p14:section>
        <p14:section name="Afsluiting" id="{E16BD878-E51A-493E-80BB-8FD8FFAA2872}">
          <p14:sldIdLst>
            <p14:sldId id="664"/>
            <p14:sldId id="680"/>
            <p14:sldId id="679"/>
            <p14:sldId id="6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s Beerens" initials="HB" lastIdx="38" clrIdx="0">
    <p:extLst>
      <p:ext uri="{19B8F6BF-5375-455C-9EA6-DF929625EA0E}">
        <p15:presenceInfo xmlns:p15="http://schemas.microsoft.com/office/powerpoint/2012/main" userId="S::HansBeerens@dedicon.nl::3e661c0e-3c73-4a03-9f30-6160d11f5925" providerId="AD"/>
      </p:ext>
    </p:extLst>
  </p:cmAuthor>
  <p:cmAuthor id="2" name="Rieke Vullings" initials="RV" lastIdx="27" clrIdx="1">
    <p:extLst>
      <p:ext uri="{19B8F6BF-5375-455C-9EA6-DF929625EA0E}">
        <p15:presenceInfo xmlns:p15="http://schemas.microsoft.com/office/powerpoint/2012/main" userId="S::riekevullings@dedicon.nl::f27da15d-7181-4924-8ab6-ca4bf9937a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450BA2-9318-43A3-970B-B8361058E586}" v="631" dt="2022-08-15T13:04:21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8" autoAdjust="0"/>
    <p:restoredTop sz="86420" autoAdjust="0"/>
  </p:normalViewPr>
  <p:slideViewPr>
    <p:cSldViewPr snapToGrid="0">
      <p:cViewPr varScale="1">
        <p:scale>
          <a:sx n="77" d="100"/>
          <a:sy n="77" d="100"/>
        </p:scale>
        <p:origin x="126" y="5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1797E-BDB1-4E90-9427-CFFB4FEB6D94}" type="datetimeFigureOut">
              <a:rPr lang="nl-NL" smtClean="0"/>
              <a:t>17-8-2022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B5E88-AF30-413E-90F1-C54D6FB03A1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062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6176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Flowchart met 8 cirkels met ieder een rol én taak als label. Pijlen verwijzen heen en/of terug tussen verschillende cirkels. Hier is de flowchart omgezet naar een 2 lijsten. De eerste lijst is een lijst van rollen met bijbehorende taak. De tweede lijst is een lijst met de rollen als items. Onder ieder item staan de verbanden (van, naar, van/naar) tussen andere items.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Lijst 1: rollen met taak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Redacteur Uitgever: Taak Verkrijging bron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Content </a:t>
            </a:r>
            <a:r>
              <a:rPr lang="nl-NL" dirty="0" err="1"/>
              <a:t>creator</a:t>
            </a:r>
            <a:r>
              <a:rPr lang="nl-NL" dirty="0"/>
              <a:t>: Taak Bron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Illustrator, Lithograaf: Taak Afbeeldingen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DTP: Taak Styling Structuur &amp; </a:t>
            </a:r>
            <a:r>
              <a:rPr lang="nl-NL" dirty="0" err="1"/>
              <a:t>Tagging</a:t>
            </a: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EPUB-maker: Taak Conversie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Distributeur (CB): Taak Opslaan en distributie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Winkel: Taak Presentatie filtertering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Klant: Taak Ondersteuning Reader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Lijst 2: rollen met verbanden met andere rollen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Redacteur Uitgever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Content </a:t>
            </a:r>
            <a:r>
              <a:rPr lang="nl-NL" dirty="0" err="1"/>
              <a:t>creator</a:t>
            </a:r>
            <a:endParaRPr lang="nl-NL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Van/naar Illustrator, Lithograaf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Van/naar DTP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Van/naar EPUB-maker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Distributeur (CB)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Content </a:t>
            </a:r>
            <a:r>
              <a:rPr lang="nl-NL" dirty="0" err="1"/>
              <a:t>creator</a:t>
            </a:r>
            <a:endParaRPr lang="nl-NL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Redacteur Uitgever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Illustrator, Lithograaf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Illustrator, Lithograaf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Content </a:t>
            </a:r>
            <a:r>
              <a:rPr lang="nl-NL" dirty="0" err="1"/>
              <a:t>creator</a:t>
            </a:r>
            <a:endParaRPr lang="nl-NL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Van/naar Redacteur Uitgever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EPUB-maker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DTP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Van/naar Redacteur Uitgever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EPUB-maker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EPUB-maker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DTP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Illustrator Lithograaf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Van/naar Redacteur Uitgever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Distributeur (CB)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Distributeur (CB)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Redacteur Uitgever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EPUB-maker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Winkel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Winkel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Distributeur (CB)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Klant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Winkel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0806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4703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538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380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5387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314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157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6429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7647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6055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https://youtu.be/XjR9jRh5Hpo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8238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0910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2832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10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526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5936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2227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77613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5656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02207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12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4261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26049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7105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29079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2142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8268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1400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2791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67296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20111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3293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89638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00322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91251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84155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1331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419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68065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21108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2688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3858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2386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2840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https://youtu.be/NoWuvOq8Vpk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021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Flowchart met 8 cirkels met ieder een rol als label. Pijlen verwijzen heen en/of terug tussen verschillende cirkels. Hier is de flowchart omgezet naar een lijst met de rollen als items. Onder ieder item staan de verbanden (van, naar, van/naar) tussen andere items.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Redacteur Uitgever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Content </a:t>
            </a:r>
            <a:r>
              <a:rPr lang="nl-NL" dirty="0" err="1"/>
              <a:t>creator</a:t>
            </a:r>
            <a:endParaRPr lang="nl-NL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Van/naar Illustrator, Lithograaf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Van/naar DTP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Van/naar EPUB-maker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Distributeur (CB)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Content </a:t>
            </a:r>
            <a:r>
              <a:rPr lang="nl-NL" dirty="0" err="1"/>
              <a:t>creator</a:t>
            </a:r>
            <a:endParaRPr lang="nl-NL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Redacteur Uitgever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Illustrator, Lithograaf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Illustrator, Lithograaf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Content </a:t>
            </a:r>
            <a:r>
              <a:rPr lang="nl-NL" dirty="0" err="1"/>
              <a:t>creator</a:t>
            </a:r>
            <a:endParaRPr lang="nl-NL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Van/naar Redacteur Uitgever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EPUB-maker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DTP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Van/naar Redacteur Uitgever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EPUB-maker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EPUB-maker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DTP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Illustrator Lithograaf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Van/naar Redacteur Uitgever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Distributeur (CB)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Distributeur (CB)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Redacteur Uitgever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EPUB-maker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Naar Winkel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Winkel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Distributeur (CB)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Klant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Van Winkel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B5E88-AF30-413E-90F1-C54D6FB03A1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21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8F3BF6A9-711F-4DAF-A2C8-1F54D7083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0"/>
            <a:ext cx="81534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573CFB-AB18-452C-9642-EE926A31F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6204" y="1098509"/>
            <a:ext cx="5738191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DFF7620-724D-4753-97AD-8F66B8039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6203" y="3594087"/>
            <a:ext cx="573819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8" name="Afbeelding 7" descr="Logo tpub">
            <a:extLst>
              <a:ext uri="{FF2B5EF4-FFF2-40B4-BE49-F238E27FC236}">
                <a16:creationId xmlns:a16="http://schemas.microsoft.com/office/drawing/2014/main" id="{CAA0FF76-49E9-4C1E-9187-420D348AAA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" y="3020"/>
            <a:ext cx="4030933" cy="20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4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1CF8757-93B8-4C09-A896-9BA4A863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37F-2431-4FB0-87A9-3F1B512A9E98}" type="datetimeFigureOut">
              <a:rPr lang="nl-NL" smtClean="0"/>
              <a:t>17-8-2022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2A8C46-E927-4BAB-A94B-211399F6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91E956E-1D10-4E9A-B5B2-BD478D03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3FD4-3540-4551-8A97-34B111C5EA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667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96586-4517-43FC-82E2-75A837C8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1D18F0-C6E5-416E-96E9-2E045743C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6CF47FD-5E0F-4C2D-858F-3C7B27B86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D97E72-5179-4DC9-93E7-616EB273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37F-2431-4FB0-87A9-3F1B512A9E98}" type="datetimeFigureOut">
              <a:rPr lang="nl-NL" smtClean="0"/>
              <a:t>17-8-2022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67BEE6B-C510-4BB4-9A99-531CAF74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DE5981-2223-48BA-82A4-288AAFBA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3FD4-3540-4551-8A97-34B111C5EA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314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97AA23-964A-4C94-8258-EA2B1473E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4CEB88A-A449-48EB-9284-05E7F91EF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C1AB716-5180-4D82-ADD9-D7CDBB128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38E62A-2770-47C2-A036-C96C2D14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37F-2431-4FB0-87A9-3F1B512A9E98}" type="datetimeFigureOut">
              <a:rPr lang="nl-NL" smtClean="0"/>
              <a:t>17-8-2022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3583D9-3107-4EDC-B765-5FA60763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1379938-1E03-4542-88DB-894553D5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3FD4-3540-4551-8A97-34B111C5EA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533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1C050-D0A1-4F58-A13E-35CB1B8C6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FFDD8-0728-4309-AAF7-321A87BDA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504730-E662-40C8-A33E-5B0FA7D5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37F-2431-4FB0-87A9-3F1B512A9E98}" type="datetimeFigureOut">
              <a:rPr lang="nl-NL" smtClean="0"/>
              <a:t>17-8-2022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6495B8-A063-462C-BFC0-B4449ED45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7EDEC5-9EC0-400C-BEE5-9C626DBE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3FD4-3540-4551-8A97-34B111C5EA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314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CB89CD2-8166-4A43-9B55-44D8065901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D133E31-3403-46A9-8B1A-BB23EEE31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FFB26E-ECDF-490D-ADC9-5D4CEA2D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37F-2431-4FB0-87A9-3F1B512A9E98}" type="datetimeFigureOut">
              <a:rPr lang="nl-NL" smtClean="0"/>
              <a:t>17-8-2022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0F2905-8EE0-424B-A60C-6E90825A9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6F24C2-EE24-437D-A9D1-A3321136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3FD4-3540-4551-8A97-34B111C5EA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067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ard balk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521EA17-18B0-4C50-893D-6BEF86CB4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5425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CF258E-2394-4A53-AB73-6FBA7621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04" y="108494"/>
            <a:ext cx="1161354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92ECC4-4B65-448C-9422-30CA907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04" y="1651047"/>
            <a:ext cx="11613542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53BEEF7-663D-4DC1-AB2C-24B4303A8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328" y="6053873"/>
            <a:ext cx="1577672" cy="8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0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balk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FFEB41A-8F4C-4690-B4D4-414DB3C5C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82035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53BEEF7-663D-4DC1-AB2C-24B4303A8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328" y="6053873"/>
            <a:ext cx="1577672" cy="8041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CF258E-2394-4A53-AB73-6FBA7621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04" y="214685"/>
            <a:ext cx="5204791" cy="1968948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1B23C71-7383-4D8A-8C36-9B0DA5DCEB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7" y="2184400"/>
            <a:ext cx="5204791" cy="4375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Eerste niveau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61B8C8F-4DFF-42F6-8FD9-5200D1CE6FD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1842" y="214684"/>
            <a:ext cx="5820354" cy="634514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1251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balk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FFEB41A-8F4C-4690-B4D4-414DB3C5C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71645" y="0"/>
            <a:ext cx="582035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53BEEF7-663D-4DC1-AB2C-24B4303A8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328" y="6053873"/>
            <a:ext cx="1577672" cy="8041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CF258E-2394-4A53-AB73-6FBA7621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463" y="304332"/>
            <a:ext cx="5204791" cy="1968948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1B23C71-7383-4D8A-8C36-9B0DA5DCEB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896" y="2274047"/>
            <a:ext cx="5204791" cy="4375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Eerste niveau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61B8C8F-4DFF-42F6-8FD9-5200D1CE6FD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49978" y="304332"/>
            <a:ext cx="5820354" cy="634514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8726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tlijn-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FFEB41A-8F4C-4690-B4D4-414DB3C5C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1769" y="123824"/>
            <a:ext cx="5419725" cy="65194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53BEEF7-663D-4DC1-AB2C-24B4303A8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328" y="6053873"/>
            <a:ext cx="1577672" cy="8041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CF258E-2394-4A53-AB73-6FBA7621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04" y="214685"/>
            <a:ext cx="5204791" cy="1968948"/>
          </a:xfrm>
        </p:spPr>
        <p:txBody>
          <a:bodyPr anchor="t"/>
          <a:lstStyle>
            <a:lvl1pPr>
              <a:lnSpc>
                <a:spcPct val="120000"/>
              </a:lnSpc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1B23C71-7383-4D8A-8C36-9B0DA5DCEB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7" y="2184400"/>
            <a:ext cx="5204791" cy="43751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Eerste niveau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61B8C8F-4DFF-42F6-8FD9-5200D1CE6FD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98099" y="123824"/>
            <a:ext cx="6144663" cy="651949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1715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A0FC4A-79AB-49A0-8574-5E0125C42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C77C74-18E7-46DD-9F2A-E5A229C01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0498CC-D042-4B3D-8069-BBE0E72E6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37F-2431-4FB0-87A9-3F1B512A9E98}" type="datetimeFigureOut">
              <a:rPr lang="nl-NL" smtClean="0"/>
              <a:t>17-8-2022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B30BC2-1AFE-46CD-A0C2-6869EB87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31A16A-EBC9-4ACE-B45E-D1D4B140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3FD4-3540-4551-8A97-34B111C5EA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340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3EFC4-E139-478C-930C-5B52E8EB8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809725-33CC-4BA6-824C-0DC5B8250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5F74913-302D-453E-99F6-056C898E5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B91487-C783-47C2-9803-C7102AD1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37F-2431-4FB0-87A9-3F1B512A9E98}" type="datetimeFigureOut">
              <a:rPr lang="nl-NL" smtClean="0"/>
              <a:t>17-8-2022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B5D4D8-29D7-414E-A65A-57BE402D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18667DD-8BF2-427B-B301-D9643055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3FD4-3540-4551-8A97-34B111C5EA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53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B3DA72-6F6A-4488-9019-E00640CF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343FAA-2F18-49D4-BA09-33660B487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BF0FE2-F0A4-4BBD-93DA-290494B60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1275D33-3542-45E6-ABC5-A997ACBD8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7DD88A5-1E04-453D-8D1E-076D7A7196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72D119-913E-43D6-A424-4C649B69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37F-2431-4FB0-87A9-3F1B512A9E98}" type="datetimeFigureOut">
              <a:rPr lang="nl-NL" smtClean="0"/>
              <a:t>17-8-2022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BE0B0D8-3EBF-4B06-9176-0EC09755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AB92182-C686-4211-805F-5D3974C67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3FD4-3540-4551-8A97-34B111C5EA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606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75B15D-68D5-4967-84CB-2AF427DC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6E98470-CE20-4700-94CB-CB23441A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537F-2431-4FB0-87A9-3F1B512A9E98}" type="datetimeFigureOut">
              <a:rPr lang="nl-NL" smtClean="0"/>
              <a:t>17-8-2022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90479E5-A75D-490F-8643-37D4C3FFA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0FDB662-2D3B-46F5-9AF2-220039102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3FD4-3540-4551-8A97-34B111C5EA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910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EDA30C8-468D-4268-8761-08BCF45B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985B29-34A6-45E0-979B-402A4FE41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677520-554B-4952-8680-834B40EAF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537F-2431-4FB0-87A9-3F1B512A9E98}" type="datetimeFigureOut">
              <a:rPr lang="nl-NL" smtClean="0"/>
              <a:t>17-8-2022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B6E925-045C-4429-BE91-55E73DA04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5F2059-2781-42D7-A3B8-D941BF42D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83FD4-3540-4551-8A97-34B111C5EAB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14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3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jR9jRh5Hpo?feature=oembed" TargetMode="Externa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l.com/nl/nl/l/ebooks/8299/7419/?rating=al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nnels.ca/repository-search?f%5b%5d=field_file_resource%253Afield_accessibility_tags:130883&amp;search_api_views_fulltext_2=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www.inclusiefpubliceren.nl%2Fsites%2Fdefault%2Ffiles%2F2022-02%2FTPUB2_workshops_toegankelijkheidseisen_in_vogelvlucht_DEF_0.docx&amp;wdOrigin=BROWSELINK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www.inclusiefpubliceren.nl/" TargetMode="External"/><Relationship Id="rId7" Type="http://schemas.openxmlformats.org/officeDocument/2006/relationships/hyperlink" Target="https://www.inclusiefpubliceren.nl/sites/default/files/2021-08/GIDS-3-Check-dit_PDF_A_2a_toegpdf.pdf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clusiefpubliceren.nl/sites/default/files/2019-11/Doe_mee_10_tips_voor_toegankelijke_informatie_6.pdf" TargetMode="External"/><Relationship Id="rId11" Type="http://schemas.openxmlformats.org/officeDocument/2006/relationships/image" Target="../media/image37.jpeg"/><Relationship Id="rId5" Type="http://schemas.openxmlformats.org/officeDocument/2006/relationships/hyperlink" Target="https://www.inclusiefpubliceren.nl/sites/default/files/2019-11/Maak_open_10_tips_voor_toegankelijke_informatie_6.pdf" TargetMode="External"/><Relationship Id="rId10" Type="http://schemas.openxmlformats.org/officeDocument/2006/relationships/image" Target="../media/image36.png"/><Relationship Id="rId4" Type="http://schemas.openxmlformats.org/officeDocument/2006/relationships/hyperlink" Target="https://www.inclusiefpubliceren.nl/media/289" TargetMode="External"/><Relationship Id="rId9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oWuvOq8Vpk?feature=oembed" TargetMode="Externa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C6C31-58FF-4435-8B18-DCED6905B2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>
                <a:latin typeface="Arial Black" panose="020B0A04020102020204" pitchFamily="34" charset="0"/>
              </a:rPr>
              <a:t>Welkom</a:t>
            </a:r>
            <a:br>
              <a:rPr lang="nl-NL">
                <a:latin typeface="Arial Black" panose="020B0A04020102020204" pitchFamily="34" charset="0"/>
              </a:rPr>
            </a:br>
            <a:endParaRPr lang="nl-NL">
              <a:latin typeface="Arial Black" panose="020B0A040201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D72637-0350-4E7F-8C98-8C83E2F6C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6203" y="2790749"/>
            <a:ext cx="5738192" cy="1655762"/>
          </a:xfrm>
        </p:spPr>
        <p:txBody>
          <a:bodyPr>
            <a:normAutofit lnSpcReduction="10000"/>
          </a:bodyPr>
          <a:lstStyle/>
          <a:p>
            <a:r>
              <a:rPr lang="nl-NL" dirty="0">
                <a:latin typeface="Arial Black" panose="020B0A04020102020204" pitchFamily="34" charset="0"/>
              </a:rPr>
              <a:t>TPUB2 workshop 3 e-books</a:t>
            </a:r>
          </a:p>
          <a:p>
            <a:r>
              <a:rPr lang="nl-NL" dirty="0">
                <a:latin typeface="Arial Black" panose="020B0A04020102020204" pitchFamily="34" charset="0"/>
              </a:rPr>
              <a:t>Verdiepende kennis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De sessie begint om </a:t>
            </a:r>
            <a:r>
              <a:rPr lang="nl-NL" dirty="0"/>
              <a:t>13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:00 uur</a:t>
            </a:r>
          </a:p>
        </p:txBody>
      </p:sp>
    </p:spTree>
    <p:extLst>
      <p:ext uri="{BB962C8B-B14F-4D97-AF65-F5344CB8AC3E}">
        <p14:creationId xmlns:p14="http://schemas.microsoft.com/office/powerpoint/2010/main" val="2927185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DFFB7-D63E-9AE3-DBF2-C936CF9D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De publicatieketen - rollen &amp; taken</a:t>
            </a:r>
          </a:p>
        </p:txBody>
      </p:sp>
      <p:pic>
        <p:nvPicPr>
          <p:cNvPr id="5" name="Picture 2" descr="Flowchart zoals omschreven in notities">
            <a:extLst>
              <a:ext uri="{FF2B5EF4-FFF2-40B4-BE49-F238E27FC236}">
                <a16:creationId xmlns:a16="http://schemas.microsoft.com/office/drawing/2014/main" id="{FFB8F89B-5765-9390-F9FA-30119878F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71599" y="1493049"/>
            <a:ext cx="7521330" cy="550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744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E20B8-F93C-DB9A-BA9D-9626009A8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Content creator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B4459-14A6-6D5C-6811-B95E1020C3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sz="2400">
                <a:ea typeface="Calibri" panose="020F0502020204030204" pitchFamily="34" charset="0"/>
              </a:rPr>
              <a:t>Taken content </a:t>
            </a:r>
            <a:r>
              <a:rPr lang="nl-NL" sz="2400" err="1">
                <a:ea typeface="Calibri" panose="020F0502020204030204" pitchFamily="34" charset="0"/>
              </a:rPr>
              <a:t>creator</a:t>
            </a:r>
            <a:r>
              <a:rPr lang="nl-NL" sz="2400">
                <a:ea typeface="Calibri" panose="020F0502020204030204" pitchFamily="34" charset="0"/>
              </a:rPr>
              <a:t>:</a:t>
            </a:r>
          </a:p>
          <a:p>
            <a:endParaRPr lang="nl-NL" sz="2400"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/>
              <a:t>Aanleveren tekst</a:t>
            </a:r>
            <a:endParaRPr lang="en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/>
              <a:t>Aanleveren afbeeldingen</a:t>
            </a:r>
            <a:endParaRPr lang="en-NL" sz="1800"/>
          </a:p>
          <a:p>
            <a:endParaRPr lang="en-NL"/>
          </a:p>
        </p:txBody>
      </p:sp>
      <p:pic>
        <p:nvPicPr>
          <p:cNvPr id="5" name="Picture 8" descr="Illustratie van de eerste stap&#10;De auteur levert de bron met tekst en afbeeldingen in PDF, MsWord, Pages">
            <a:extLst>
              <a:ext uri="{FF2B5EF4-FFF2-40B4-BE49-F238E27FC236}">
                <a16:creationId xmlns:a16="http://schemas.microsoft.com/office/drawing/2014/main" id="{1C4FEFB9-1674-5861-43F6-03E216744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59" y="2273280"/>
            <a:ext cx="3728841" cy="184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867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A0304BA-CF14-4296-B320-54F3A025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04" y="214684"/>
            <a:ext cx="5204791" cy="2510227"/>
          </a:xfrm>
        </p:spPr>
        <p:txBody>
          <a:bodyPr/>
          <a:lstStyle/>
          <a:p>
            <a:pPr algn="ctr"/>
            <a:r>
              <a:rPr lang="nl-NL" dirty="0"/>
              <a:t>Opdracht Contentmaker</a:t>
            </a:r>
            <a:br>
              <a:rPr lang="nl-NL" dirty="0"/>
            </a:b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8D63668-2071-4D5C-9EA0-DA350273E5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6" y="1444751"/>
            <a:ext cx="5204791" cy="5107917"/>
          </a:xfrm>
        </p:spPr>
        <p:txBody>
          <a:bodyPr/>
          <a:lstStyle/>
          <a:p>
            <a:pPr algn="ctr"/>
            <a:r>
              <a:rPr lang="nl-NL" b="1" dirty="0"/>
              <a:t>(5 min)</a:t>
            </a:r>
            <a:br>
              <a:rPr lang="nl-NL" b="1" dirty="0"/>
            </a:br>
            <a:br>
              <a:rPr lang="nl-NL" b="1" dirty="0"/>
            </a:br>
            <a:endParaRPr lang="nl-NL" b="1" dirty="0"/>
          </a:p>
          <a:p>
            <a:br>
              <a:rPr lang="nl-NL" b="1" dirty="0"/>
            </a:b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CDB92FB-A515-451E-9033-3EFF9F3E5D0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1842" y="214684"/>
            <a:ext cx="5820354" cy="6345141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dirty="0"/>
              <a:t>Je bent contentmaker: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Wat kan ik als auteur doen om toegankelijkheid te waarborgen?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B5EDF-F1E0-6E60-F50E-B41FBECD0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6" y="1840969"/>
            <a:ext cx="44577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81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C6401-9EEF-AABB-7429-938DDAAD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publicatieketen – rollen</a:t>
            </a:r>
            <a:r>
              <a:rPr lang="nl-NL" dirty="0"/>
              <a:t> - Uitgever</a:t>
            </a:r>
            <a:endParaRPr lang="en-NL" dirty="0"/>
          </a:p>
        </p:txBody>
      </p:sp>
      <p:pic>
        <p:nvPicPr>
          <p:cNvPr id="7" name="Picture 6" descr="Flowchart uit dia 9. Cirkel Redacteur Uitgever is uitgelicht. ">
            <a:extLst>
              <a:ext uri="{FF2B5EF4-FFF2-40B4-BE49-F238E27FC236}">
                <a16:creationId xmlns:a16="http://schemas.microsoft.com/office/drawing/2014/main" id="{C62A89F4-BF7B-4A59-AA78-8CE9E5C3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4820" y="1512000"/>
            <a:ext cx="743641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63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6F3ED-C490-E7B5-8F06-1FF847BE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Uitgever</a:t>
            </a:r>
            <a:br>
              <a:rPr lang="nl-NL" dirty="0"/>
            </a:br>
            <a:r>
              <a:rPr lang="nl-NL" dirty="0"/>
              <a:t>ontvangt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E42A3-0B93-A01C-43AE-75759B3830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Uitgever ontvangt:</a:t>
            </a:r>
          </a:p>
          <a:p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MS Word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Afbeeldingen</a:t>
            </a:r>
          </a:p>
          <a:p>
            <a:endParaRPr lang="en-NL" dirty="0"/>
          </a:p>
        </p:txBody>
      </p:sp>
      <p:pic>
        <p:nvPicPr>
          <p:cNvPr id="6" name="Picture 5" descr="Illustratie van de aanlevering van PDF, MS Word, Pages aan de uitgever.&#10;De uitgever verzorgd: koppenstructuur, illustraties, beeldbeschrijvingen, primaire styling/lettertypes, paginering.&#10;Verzamelt metadata.">
            <a:extLst>
              <a:ext uri="{FF2B5EF4-FFF2-40B4-BE49-F238E27FC236}">
                <a16:creationId xmlns:a16="http://schemas.microsoft.com/office/drawing/2014/main" id="{D7E75712-CC9D-0BB5-C3ED-15FE9D6A4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9" y="2025650"/>
            <a:ext cx="5204790" cy="35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469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6F3ED-C490-E7B5-8F06-1FF847BE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Uitgever</a:t>
            </a:r>
            <a:r>
              <a:rPr lang="nl-NL" dirty="0"/>
              <a:t> taken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E42A3-0B93-A01C-43AE-75759B3830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896" y="1219200"/>
            <a:ext cx="5204791" cy="5429997"/>
          </a:xfrm>
        </p:spPr>
        <p:txBody>
          <a:bodyPr>
            <a:normAutofit fontScale="92500" lnSpcReduction="20000"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Uitgever taken: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</a:t>
            </a:r>
            <a:r>
              <a:rPr lang="en-NL" dirty="0"/>
              <a:t>oppenstructuur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Illustraties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</a:t>
            </a:r>
            <a:r>
              <a:rPr lang="en-NL" dirty="0"/>
              <a:t>eeldbeschrijvingen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Basale styling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Paginering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Metadata verzamelen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i="1" dirty="0"/>
              <a:t>Bewaken toegankelijkheid distributie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i="1" dirty="0"/>
              <a:t>Communicatie met: Illustrator, DTP, EPUB-MAKER</a:t>
            </a:r>
          </a:p>
          <a:p>
            <a:endParaRPr lang="en-NL" dirty="0"/>
          </a:p>
        </p:txBody>
      </p:sp>
      <p:pic>
        <p:nvPicPr>
          <p:cNvPr id="5" name="Picture 4" descr="Illustratie van de aanlevering van PDF, MS Word, Pages aan de uitgever.&#10;De uitgever verzorgd: koppenstructuur, illustraties, beeldbeschrijvingen, primaire styling/lettertypes, paginering.&#10;Verzamelt metadata.">
            <a:extLst>
              <a:ext uri="{FF2B5EF4-FFF2-40B4-BE49-F238E27FC236}">
                <a16:creationId xmlns:a16="http://schemas.microsoft.com/office/drawing/2014/main" id="{F82A6B0D-8004-1BD9-46CD-6F37F3D43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9" y="2025650"/>
            <a:ext cx="5204790" cy="35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74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A0304BA-CF14-4296-B320-54F3A025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04" y="214685"/>
            <a:ext cx="5515565" cy="1968948"/>
          </a:xfrm>
        </p:spPr>
        <p:txBody>
          <a:bodyPr>
            <a:normAutofit/>
          </a:bodyPr>
          <a:lstStyle/>
          <a:p>
            <a:r>
              <a:rPr lang="nl-NL" sz="3200" dirty="0"/>
              <a:t>Opdracht Uitgever (1)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CDB92FB-A515-451E-9033-3EFF9F3E5D0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1842" y="214684"/>
            <a:ext cx="5820354" cy="6345141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dirty="0"/>
              <a:t>Je bent Uitgever: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Welke instructies qua toegankelijkheid geef je aan: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dirty="0"/>
              <a:t>Illustrator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dirty="0"/>
              <a:t>DTP-er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dirty="0"/>
              <a:t>EPUB-maker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8B4DFD3B-CE8C-E3DB-057D-04A60F7B89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6" y="1348353"/>
            <a:ext cx="5204791" cy="5204316"/>
          </a:xfrm>
        </p:spPr>
        <p:txBody>
          <a:bodyPr/>
          <a:lstStyle/>
          <a:p>
            <a:pPr algn="ctr"/>
            <a:r>
              <a:rPr lang="nl-NL" b="1"/>
              <a:t>(5 min)</a:t>
            </a:r>
            <a:br>
              <a:rPr lang="nl-NL" b="1"/>
            </a:br>
            <a:br>
              <a:rPr lang="nl-NL" b="1"/>
            </a:br>
            <a:endParaRPr lang="nl-NL" b="1"/>
          </a:p>
          <a:p>
            <a:br>
              <a:rPr lang="nl-NL" b="1"/>
            </a:br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69A955-CD23-AE89-4DEF-45425F07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1" y="2545701"/>
            <a:ext cx="5168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55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A0304BA-CF14-4296-B320-54F3A025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04" y="214685"/>
            <a:ext cx="5397132" cy="1968948"/>
          </a:xfrm>
        </p:spPr>
        <p:txBody>
          <a:bodyPr>
            <a:normAutofit/>
          </a:bodyPr>
          <a:lstStyle/>
          <a:p>
            <a:pPr algn="ctr"/>
            <a:r>
              <a:rPr lang="nl-NL" sz="3200" dirty="0"/>
              <a:t>Opdracht Uitgever (2)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CDB92FB-A515-451E-9033-3EFF9F3E5D0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214684"/>
            <a:ext cx="5846196" cy="6345141"/>
          </a:xfrm>
        </p:spPr>
        <p:txBody>
          <a:bodyPr/>
          <a:lstStyle/>
          <a:p>
            <a:endParaRPr lang="nl-NL"/>
          </a:p>
          <a:p>
            <a:endParaRPr lang="nl-NL"/>
          </a:p>
          <a:p>
            <a:pPr marL="0" indent="0">
              <a:buNone/>
            </a:pPr>
            <a:endParaRPr lang="nl-NL" sz="1800"/>
          </a:p>
          <a:p>
            <a:pPr marL="0" indent="0">
              <a:buNone/>
            </a:pPr>
            <a:r>
              <a:rPr lang="nl-NL"/>
              <a:t>Je bent Uitgever: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Welke afspraken t.a.v. toegankelijkheid, </a:t>
            </a:r>
            <a:br>
              <a:rPr lang="nl-NL"/>
            </a:br>
            <a:r>
              <a:rPr lang="nl-NL"/>
              <a:t>maak je met het CB.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736E098-961E-94AA-0A7C-FAB05E101A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6" y="1564105"/>
            <a:ext cx="5204791" cy="4988564"/>
          </a:xfrm>
        </p:spPr>
        <p:txBody>
          <a:bodyPr/>
          <a:lstStyle/>
          <a:p>
            <a:pPr algn="ctr"/>
            <a:r>
              <a:rPr lang="nl-NL" b="1"/>
              <a:t>(5 min)</a:t>
            </a:r>
            <a:br>
              <a:rPr lang="nl-NL" b="1"/>
            </a:br>
            <a:br>
              <a:rPr lang="nl-NL" b="1"/>
            </a:br>
            <a:endParaRPr lang="nl-NL" b="1"/>
          </a:p>
          <a:p>
            <a:br>
              <a:rPr lang="nl-NL" b="1"/>
            </a:b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FAE33-A9B9-4B8E-CE83-477B212F9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9" y="2386740"/>
            <a:ext cx="5479547" cy="36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22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C6401-9EEF-AABB-7429-938DDAAD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60" y="108494"/>
            <a:ext cx="12066740" cy="1325563"/>
          </a:xfrm>
        </p:spPr>
        <p:txBody>
          <a:bodyPr/>
          <a:lstStyle/>
          <a:p>
            <a:r>
              <a:rPr lang="en-NL" dirty="0"/>
              <a:t>De publicatieketen </a:t>
            </a:r>
            <a:r>
              <a:rPr lang="nl-NL" dirty="0"/>
              <a:t>-</a:t>
            </a:r>
            <a:r>
              <a:rPr lang="en-NL" dirty="0"/>
              <a:t> rollen</a:t>
            </a:r>
            <a:r>
              <a:rPr lang="nl-NL" dirty="0"/>
              <a:t> - illustrator</a:t>
            </a:r>
            <a:endParaRPr lang="en-NL" dirty="0"/>
          </a:p>
        </p:txBody>
      </p:sp>
      <p:pic>
        <p:nvPicPr>
          <p:cNvPr id="7" name="Picture 6" descr="Flowchart uit dia 9. Cirkel Illustrator Lithograaf is uitgelicht. ">
            <a:extLst>
              <a:ext uri="{FF2B5EF4-FFF2-40B4-BE49-F238E27FC236}">
                <a16:creationId xmlns:a16="http://schemas.microsoft.com/office/drawing/2014/main" id="{C62A89F4-BF7B-4A59-AA78-8CE9E5C3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952" y="1515274"/>
            <a:ext cx="7440148" cy="52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39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0DBC-A336-B345-3D21-2EEB0653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Illustrator</a:t>
            </a:r>
            <a:br>
              <a:rPr lang="nl-NL" dirty="0"/>
            </a:br>
            <a:r>
              <a:rPr lang="nl-NL" dirty="0"/>
              <a:t>ontvangt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526B3-3738-CE59-09AC-21C611E4D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L" dirty="0"/>
              <a:t>De illustrator ontvangt:</a:t>
            </a:r>
          </a:p>
          <a:p>
            <a:endParaRPr lang="en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dirty="0"/>
              <a:t>Afbeeldingen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dirty="0"/>
              <a:t>Tekst, contextuele toelichting</a:t>
            </a:r>
          </a:p>
        </p:txBody>
      </p:sp>
      <p:pic>
        <p:nvPicPr>
          <p:cNvPr id="5" name="Content Placeholder 4" descr="Illustrate van de Illustrator tak.&#10;Deze ontvangt afbeeldingen, content voor context en metadata en levert deze na verwerking terug.">
            <a:extLst>
              <a:ext uri="{FF2B5EF4-FFF2-40B4-BE49-F238E27FC236}">
                <a16:creationId xmlns:a16="http://schemas.microsoft.com/office/drawing/2014/main" id="{1117D507-F485-F590-9833-D69500481730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28" y="304800"/>
            <a:ext cx="4913582" cy="634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179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CFB5C-A634-45CE-AA22-45909C6A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 Black" panose="020B0A04020102020204" pitchFamily="34" charset="0"/>
              </a:rPr>
              <a:t>Introductie</a:t>
            </a:r>
          </a:p>
        </p:txBody>
      </p:sp>
      <p:pic>
        <p:nvPicPr>
          <p:cNvPr id="4" name="Onlinemedia 3" title="Introductievideo Inclusief Publiceren">
            <a:hlinkClick r:id="" action="ppaction://media"/>
            <a:extLst>
              <a:ext uri="{FF2B5EF4-FFF2-40B4-BE49-F238E27FC236}">
                <a16:creationId xmlns:a16="http://schemas.microsoft.com/office/drawing/2014/main" id="{D862E459-7547-44E7-BFD8-9B286751A90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0DBC-A336-B345-3D21-2EEB0653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Illustrator</a:t>
            </a:r>
            <a:br>
              <a:rPr lang="nl-NL" dirty="0"/>
            </a:br>
            <a:r>
              <a:rPr lang="nl-NL" dirty="0"/>
              <a:t>taken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526B3-3738-CE59-09AC-21C611E4D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L"/>
              <a:t>De illustrator taken:</a:t>
            </a:r>
          </a:p>
          <a:p>
            <a:endParaRPr lang="en-NL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/>
              <a:t>Beeldbeschrijvingen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/>
              <a:t>Styling</a:t>
            </a:r>
          </a:p>
        </p:txBody>
      </p:sp>
      <p:pic>
        <p:nvPicPr>
          <p:cNvPr id="5" name="Content Placeholder 4" descr="Illustrate van de Illustrator tak.&#10;Deze ontvangt afbeeldingen, content voor context en metadata en levert deze na verwerking terug.">
            <a:extLst>
              <a:ext uri="{FF2B5EF4-FFF2-40B4-BE49-F238E27FC236}">
                <a16:creationId xmlns:a16="http://schemas.microsoft.com/office/drawing/2014/main" id="{1117D507-F485-F590-9833-D69500481730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28" y="304800"/>
            <a:ext cx="4913582" cy="634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189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C6401-9EEF-AABB-7429-938DDAAD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publicatieketen – rollen</a:t>
            </a:r>
            <a:r>
              <a:rPr lang="nl-NL" dirty="0"/>
              <a:t> - DTP</a:t>
            </a:r>
            <a:endParaRPr lang="en-NL" dirty="0"/>
          </a:p>
        </p:txBody>
      </p:sp>
      <p:pic>
        <p:nvPicPr>
          <p:cNvPr id="7" name="Picture 6" descr="Flowchart uit dia 9. Cirkel DTP is uitgelicht. ">
            <a:extLst>
              <a:ext uri="{FF2B5EF4-FFF2-40B4-BE49-F238E27FC236}">
                <a16:creationId xmlns:a16="http://schemas.microsoft.com/office/drawing/2014/main" id="{C62A89F4-BF7B-4A59-AA78-8CE9E5C3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952" y="1515274"/>
            <a:ext cx="7440148" cy="52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20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51A07-CF65-0A0A-EE8D-028609F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DTP-er</a:t>
            </a:r>
            <a:r>
              <a:rPr lang="nl-NL" dirty="0"/>
              <a:t> ontvangt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E1682-2BE2-C0C5-DBB3-2A108969D5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DTP-er ontvangt:</a:t>
            </a:r>
          </a:p>
          <a:p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Bron document met </a:t>
            </a:r>
          </a:p>
          <a:p>
            <a:pPr marL="742950" lvl="1" indent="-28575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</a:p>
          <a:p>
            <a:pPr marL="742950" lvl="1" indent="-28575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Afbeeldingen</a:t>
            </a:r>
          </a:p>
          <a:p>
            <a:pPr marL="742950" lvl="1" indent="-28575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Structuur document</a:t>
            </a:r>
          </a:p>
          <a:p>
            <a:pPr marL="742950" lvl="1" indent="-28575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Gebruik van lettertypes met toelichting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Originele afbeeldingen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</a:p>
          <a:p>
            <a:endParaRPr lang="en-NL" dirty="0"/>
          </a:p>
        </p:txBody>
      </p:sp>
      <p:pic>
        <p:nvPicPr>
          <p:cNvPr id="5" name="Picture 2" descr="Illustratie DTP taken&#10;&#10;Deze ontvangt de bron in de vorm van:&#10;MS Word, tekst met lettertype gebruik, structuur en afbeeldingen.&#10;&#10;Converteert bron naar layout-formaat, veelal InDesign, rekening houden met structuur dmv tagging en labelling. Waarborgen beeldbeschrijvingen">
            <a:extLst>
              <a:ext uri="{FF2B5EF4-FFF2-40B4-BE49-F238E27FC236}">
                <a16:creationId xmlns:a16="http://schemas.microsoft.com/office/drawing/2014/main" id="{6B6E80FB-AB62-D2DE-2130-19F92220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42" y="1149349"/>
            <a:ext cx="2688684" cy="476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565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51A07-CF65-0A0A-EE8D-028609F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DTP-er</a:t>
            </a:r>
            <a:r>
              <a:rPr lang="nl-NL" dirty="0"/>
              <a:t> taken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E1682-2BE2-C0C5-DBB3-2A108969D5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DTP-er taken: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Converteren naar layout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Rekening houden met structuur door middel van tagging &amp; labelling (</a:t>
            </a:r>
            <a:r>
              <a:rPr lang="en-NL" b="1" dirty="0"/>
              <a:t>commun</a:t>
            </a:r>
            <a:r>
              <a:rPr lang="nl-NL" b="1" dirty="0"/>
              <a:t>i</a:t>
            </a:r>
            <a:r>
              <a:rPr lang="en-NL" b="1" dirty="0"/>
              <a:t>catie</a:t>
            </a:r>
            <a:r>
              <a:rPr lang="en-NL" dirty="0"/>
              <a:t> met Epub-maker)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Waarborgen beeldbeschrijvingen</a:t>
            </a:r>
          </a:p>
          <a:p>
            <a:endParaRPr lang="en-NL" dirty="0"/>
          </a:p>
        </p:txBody>
      </p:sp>
      <p:pic>
        <p:nvPicPr>
          <p:cNvPr id="6" name="Picture 2" descr="Illustratie DTP taken&#10;&#10;Deze ontvangt de bron in de vorm van:&#10;MS Word, tekst met lettertype gebruik, structuur en afbeeldingen.&#10;&#10;Converteert bron naar layout-formaat, veelal InDesign, rekening houden met structuur dmv tagging en labelling. Waarborgen beeldbeschrijvingen">
            <a:extLst>
              <a:ext uri="{FF2B5EF4-FFF2-40B4-BE49-F238E27FC236}">
                <a16:creationId xmlns:a16="http://schemas.microsoft.com/office/drawing/2014/main" id="{FE3DBAFD-0E18-7B3A-CB00-BDF6126F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42" y="1149349"/>
            <a:ext cx="2688684" cy="476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091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87F7-B110-746B-A5EF-E53DF15C6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Opdracht DTP-er</a:t>
            </a:r>
            <a:br>
              <a:rPr lang="en-NL" dirty="0"/>
            </a:br>
            <a:endParaRPr lang="en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08618-4390-33B7-64EF-B908745B00D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Je bent DTP-er. </a:t>
            </a:r>
          </a:p>
          <a:p>
            <a:pPr marL="0" indent="0">
              <a:buNone/>
            </a:pPr>
            <a:br>
              <a:rPr lang="nl-NL"/>
            </a:br>
            <a:r>
              <a:rPr lang="nl-NL"/>
              <a:t>Welke elementen in een boek zijn van belang om semantisch te </a:t>
            </a:r>
            <a:r>
              <a:rPr lang="nl-NL" err="1"/>
              <a:t>taggen</a:t>
            </a:r>
            <a:r>
              <a:rPr lang="nl-NL"/>
              <a:t>?</a:t>
            </a:r>
            <a:br>
              <a:rPr lang="nl-NL"/>
            </a:br>
            <a:br>
              <a:rPr lang="nl-NL"/>
            </a:br>
            <a:r>
              <a:rPr lang="nl-NL"/>
              <a:t>Bijvoorbeeld: tabellen.</a:t>
            </a:r>
          </a:p>
          <a:p>
            <a:endParaRPr lang="en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EFAE2EA-7E9D-9656-0B8D-D68CE2AC37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6" y="1564105"/>
            <a:ext cx="5204791" cy="4988564"/>
          </a:xfrm>
        </p:spPr>
        <p:txBody>
          <a:bodyPr/>
          <a:lstStyle/>
          <a:p>
            <a:pPr algn="ctr"/>
            <a:r>
              <a:rPr lang="nl-NL" b="1"/>
              <a:t>(5 min)</a:t>
            </a:r>
            <a:br>
              <a:rPr lang="nl-NL" b="1"/>
            </a:br>
            <a:br>
              <a:rPr lang="nl-NL" b="1"/>
            </a:br>
            <a:endParaRPr lang="nl-NL" b="1"/>
          </a:p>
          <a:p>
            <a:br>
              <a:rPr lang="nl-NL" b="1"/>
            </a:br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57841F-2AF9-D45D-2766-A5DD76BBF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6" y="2620336"/>
            <a:ext cx="5257426" cy="349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75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C6401-9EEF-AABB-7429-938DDAAD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34" y="108494"/>
            <a:ext cx="12079266" cy="1325563"/>
          </a:xfrm>
        </p:spPr>
        <p:txBody>
          <a:bodyPr>
            <a:normAutofit/>
          </a:bodyPr>
          <a:lstStyle/>
          <a:p>
            <a:r>
              <a:rPr lang="en-NL" sz="4000" dirty="0"/>
              <a:t>De publicatieketen </a:t>
            </a:r>
            <a:r>
              <a:rPr lang="nl-NL" sz="4000" dirty="0"/>
              <a:t>-</a:t>
            </a:r>
            <a:r>
              <a:rPr lang="en-NL" sz="4000" dirty="0"/>
              <a:t> rollen</a:t>
            </a:r>
            <a:r>
              <a:rPr lang="nl-NL" sz="4000" dirty="0"/>
              <a:t> - EPUB maker</a:t>
            </a:r>
            <a:endParaRPr lang="en-NL" sz="4000" dirty="0"/>
          </a:p>
        </p:txBody>
      </p:sp>
      <p:pic>
        <p:nvPicPr>
          <p:cNvPr id="7" name="Picture 6" descr="Flowchart uit dia 9. Cirkel EPUB-maker is uitgelicht. ">
            <a:extLst>
              <a:ext uri="{FF2B5EF4-FFF2-40B4-BE49-F238E27FC236}">
                <a16:creationId xmlns:a16="http://schemas.microsoft.com/office/drawing/2014/main" id="{C62A89F4-BF7B-4A59-AA78-8CE9E5C3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952" y="1515274"/>
            <a:ext cx="7440148" cy="52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63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DC4F-5B26-5794-47F5-683C6B8C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EPUB-maker</a:t>
            </a:r>
            <a:br>
              <a:rPr lang="nl-NL" dirty="0"/>
            </a:br>
            <a:r>
              <a:rPr lang="nl-NL" dirty="0"/>
              <a:t>ontvangt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02803-9F19-1C8D-8A1F-D767E0246A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EPUB-maker ontvangt:</a:t>
            </a:r>
          </a:p>
          <a:p>
            <a:endParaRPr lang="nl-NL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bestanden van de DTP-er met uitleg over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tagging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labelling</a:t>
            </a:r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Afbeeldingen van de illustrator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Bronbestanden van de redacteur</a:t>
            </a:r>
          </a:p>
          <a:p>
            <a:endParaRPr lang="en-NL"/>
          </a:p>
        </p:txBody>
      </p:sp>
      <p:pic>
        <p:nvPicPr>
          <p:cNvPr id="6" name="Picture 2" descr="Illustatie van de rol EPUB-maker in de publicatieketen.&#10;&#10;Deze ontvangt data van de illustrator, DTP-er en redacteur voor conversie.&#10;En levert een EPUB-bestand inclusief metadata.">
            <a:extLst>
              <a:ext uri="{FF2B5EF4-FFF2-40B4-BE49-F238E27FC236}">
                <a16:creationId xmlns:a16="http://schemas.microsoft.com/office/drawing/2014/main" id="{EC947F5E-AE33-6120-7EC8-A7B2A086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6" y="776893"/>
            <a:ext cx="7502343" cy="547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90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DB564-C717-46EF-A879-DC835688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Indesign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EPUB</a:t>
            </a:r>
          </a:p>
        </p:txBody>
      </p:sp>
      <p:pic>
        <p:nvPicPr>
          <p:cNvPr id="8" name="Picture 4" descr="InDesign &quot;Edit table of contents&quot; dialogue box">
            <a:extLst>
              <a:ext uri="{FF2B5EF4-FFF2-40B4-BE49-F238E27FC236}">
                <a16:creationId xmlns:a16="http://schemas.microsoft.com/office/drawing/2014/main" id="{E4087369-DF1B-43DB-B251-5AFBEB178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56" y="214685"/>
            <a:ext cx="5914440" cy="4779046"/>
          </a:xfrm>
          <a:prstGeom prst="rect">
            <a:avLst/>
          </a:prstGeom>
        </p:spPr>
      </p:pic>
      <p:pic>
        <p:nvPicPr>
          <p:cNvPr id="10" name="Picture 6" descr="screenshot of the Table of Content output ">
            <a:extLst>
              <a:ext uri="{FF2B5EF4-FFF2-40B4-BE49-F238E27FC236}">
                <a16:creationId xmlns:a16="http://schemas.microsoft.com/office/drawing/2014/main" id="{15592F53-0E6A-4B83-8757-6ABF7355F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00" y="1095611"/>
            <a:ext cx="2914511" cy="5331024"/>
          </a:xfrm>
          <a:prstGeom prst="rect">
            <a:avLst/>
          </a:prstGeom>
        </p:spPr>
      </p:pic>
      <p:pic>
        <p:nvPicPr>
          <p:cNvPr id="11" name="Picture 2" descr="Adobe InDesign logo">
            <a:extLst>
              <a:ext uri="{FF2B5EF4-FFF2-40B4-BE49-F238E27FC236}">
                <a16:creationId xmlns:a16="http://schemas.microsoft.com/office/drawing/2014/main" id="{EF28C448-560B-44CB-93F1-DA149A51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76" y="5258020"/>
            <a:ext cx="1168615" cy="116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27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53B313-FD3F-490C-B7CB-2848BD04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WordToEPUB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E3072C-9B05-4636-8CD0-5973453136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/>
              <a:t>Start met een goed gestructureerd bestand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/>
              <a:t>Word heeft een </a:t>
            </a:r>
            <a:r>
              <a:rPr lang="nl-NL" err="1"/>
              <a:t>accessibility</a:t>
            </a:r>
            <a:r>
              <a:rPr lang="nl-NL"/>
              <a:t> checker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/>
              <a:t>Kijk naar de variabele in het </a:t>
            </a:r>
            <a:r>
              <a:rPr lang="nl-NL" err="1"/>
              <a:t>WordToEPUB</a:t>
            </a:r>
            <a:r>
              <a:rPr lang="nl-NL"/>
              <a:t> menu</a:t>
            </a:r>
          </a:p>
        </p:txBody>
      </p:sp>
      <p:pic>
        <p:nvPicPr>
          <p:cNvPr id="5" name="Picture 5" descr="screenshot of WordToEPUB conversion options ">
            <a:extLst>
              <a:ext uri="{FF2B5EF4-FFF2-40B4-BE49-F238E27FC236}">
                <a16:creationId xmlns:a16="http://schemas.microsoft.com/office/drawing/2014/main" id="{B0BED13B-7D98-4207-B61D-9DCABEB0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035" y="891588"/>
            <a:ext cx="5890228" cy="45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99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DC4F-5B26-5794-47F5-683C6B8C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EPUB-maker</a:t>
            </a:r>
            <a:br>
              <a:rPr lang="nl-NL" dirty="0"/>
            </a:br>
            <a:r>
              <a:rPr lang="nl-NL" dirty="0"/>
              <a:t>taken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02803-9F19-1C8D-8A1F-D767E0246A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EPUB-maker taken:</a:t>
            </a:r>
          </a:p>
          <a:p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Converteren</a:t>
            </a:r>
            <a:r>
              <a:rPr lang="en-GB"/>
              <a:t> </a:t>
            </a:r>
            <a:r>
              <a:rPr lang="en-GB" err="1"/>
              <a:t>naar</a:t>
            </a:r>
            <a:r>
              <a:rPr lang="en-GB"/>
              <a:t> EPUB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Communiceren</a:t>
            </a:r>
            <a:r>
              <a:rPr lang="en-GB"/>
              <a:t> over </a:t>
            </a:r>
            <a:r>
              <a:rPr lang="en-GB" err="1"/>
              <a:t>beslissingen</a:t>
            </a:r>
            <a:r>
              <a:rPr lang="en-GB"/>
              <a:t> </a:t>
            </a:r>
            <a:r>
              <a:rPr lang="en-GB" err="1"/>
              <a:t>o.a.</a:t>
            </a:r>
            <a:r>
              <a:rPr lang="en-GB"/>
              <a:t> </a:t>
            </a:r>
            <a:r>
              <a:rPr lang="en-GB" err="1"/>
              <a:t>aangaande</a:t>
            </a:r>
            <a:r>
              <a:rPr lang="en-GB"/>
              <a:t> </a:t>
            </a:r>
            <a:r>
              <a:rPr lang="en-GB" err="1"/>
              <a:t>structuur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Afspraken</a:t>
            </a:r>
            <a:r>
              <a:rPr lang="en-GB"/>
              <a:t> </a:t>
            </a:r>
            <a:r>
              <a:rPr lang="en-GB" err="1"/>
              <a:t>maken</a:t>
            </a:r>
            <a:r>
              <a:rPr lang="en-GB"/>
              <a:t> over </a:t>
            </a:r>
            <a:r>
              <a:rPr lang="en-GB" err="1"/>
              <a:t>kwaliteitscontrole</a:t>
            </a:r>
            <a:endParaRPr lang="en-NL"/>
          </a:p>
          <a:p>
            <a:endParaRPr lang="en-NL"/>
          </a:p>
        </p:txBody>
      </p:sp>
      <p:pic>
        <p:nvPicPr>
          <p:cNvPr id="5" name="Picture 2" descr="Illustatie van de rol EPUB-maker in de publicatieketen.&#10;&#10;Deze ontvangt data van de illustrator, DTP-er en redacteur voor conversie.&#10;En levert een EPUB-bestand inclusief metadata.">
            <a:extLst>
              <a:ext uri="{FF2B5EF4-FFF2-40B4-BE49-F238E27FC236}">
                <a16:creationId xmlns:a16="http://schemas.microsoft.com/office/drawing/2014/main" id="{1539D5A6-56BD-13D6-760C-05814EBF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6" y="776893"/>
            <a:ext cx="7502343" cy="547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723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70007-0722-4F2D-A647-597478F63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Programma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E131FF18-D593-4D54-B4E8-8244CB7D6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38" y="1651000"/>
            <a:ext cx="11614150" cy="4351338"/>
          </a:xfrm>
        </p:spPr>
        <p:txBody>
          <a:bodyPr>
            <a:normAutofit fontScale="77500" lnSpcReduction="20000"/>
          </a:bodyPr>
          <a:lstStyle/>
          <a:p>
            <a:pPr marL="0" lvl="2" indent="0">
              <a:spcBef>
                <a:spcPts val="600"/>
              </a:spcBef>
              <a:spcAft>
                <a:spcPts val="600"/>
              </a:spcAft>
              <a:buNone/>
            </a:pPr>
            <a:endParaRPr lang="nl-NL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spcBef>
                <a:spcPts val="600"/>
              </a:spcBef>
              <a:spcAft>
                <a:spcPts val="2400"/>
              </a:spcAft>
              <a:buNone/>
              <a:tabLst>
                <a:tab pos="2695575" algn="l"/>
                <a:tab pos="5467350" algn="l"/>
              </a:tabLst>
            </a:pPr>
            <a:r>
              <a:rPr lang="nl-NL" sz="2800" b="1">
                <a:latin typeface="Arial" panose="020B0604020202020204" pitchFamily="34" charset="0"/>
                <a:cs typeface="Arial" panose="020B0604020202020204" pitchFamily="34" charset="0"/>
              </a:rPr>
              <a:t>zomer 2021</a:t>
            </a:r>
            <a:r>
              <a:rPr lang="nl-NL" sz="2800" b="1"/>
              <a:t>	</a:t>
            </a: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workshop 1	bewustwording</a:t>
            </a:r>
            <a:endParaRPr lang="nl-NL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spcBef>
                <a:spcPts val="600"/>
              </a:spcBef>
              <a:spcAft>
                <a:spcPts val="600"/>
              </a:spcAft>
              <a:buNone/>
              <a:tabLst>
                <a:tab pos="2695575" algn="l"/>
                <a:tab pos="5467350" algn="l"/>
              </a:tabLst>
            </a:pPr>
            <a:r>
              <a:rPr lang="nl-NL" sz="2800" b="1">
                <a:latin typeface="Arial" panose="020B0604020202020204" pitchFamily="34" charset="0"/>
                <a:cs typeface="Arial" panose="020B0604020202020204" pitchFamily="34" charset="0"/>
              </a:rPr>
              <a:t>najaar 2021	</a:t>
            </a: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workshop 2	introductie: basale kennis en vaardigheden</a:t>
            </a:r>
          </a:p>
          <a:p>
            <a:pPr marL="0" lvl="2" indent="0">
              <a:spcBef>
                <a:spcPts val="600"/>
              </a:spcBef>
              <a:spcAft>
                <a:spcPts val="600"/>
              </a:spcAft>
              <a:buNone/>
              <a:tabLst>
                <a:tab pos="2695575" algn="l"/>
                <a:tab pos="5467350" algn="l"/>
              </a:tabLst>
            </a:pP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workshop 2		websites en apps: WCAG (eenvoudig)</a:t>
            </a:r>
          </a:p>
          <a:p>
            <a:pPr marL="0" lvl="2" indent="0">
              <a:spcBef>
                <a:spcPts val="600"/>
              </a:spcBef>
              <a:spcAft>
                <a:spcPts val="2400"/>
              </a:spcAft>
              <a:buNone/>
              <a:tabLst>
                <a:tab pos="2695575" algn="l"/>
                <a:tab pos="5467350" algn="l"/>
              </a:tabLst>
            </a:pP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workshop 2</a:t>
            </a:r>
            <a:r>
              <a:rPr lang="nl-NL" sz="2800">
                <a:sym typeface="Wingdings" panose="05000000000000000000" pitchFamily="2" charset="2"/>
              </a:rPr>
              <a:t>	</a:t>
            </a: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e-books: EPUB (inleiding)</a:t>
            </a:r>
            <a:endParaRPr lang="nl-NL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spcBef>
                <a:spcPts val="600"/>
              </a:spcBef>
              <a:spcAft>
                <a:spcPts val="600"/>
              </a:spcAft>
              <a:buNone/>
              <a:tabLst>
                <a:tab pos="2695575" algn="l"/>
                <a:tab pos="5467350" algn="l"/>
              </a:tabLst>
            </a:pPr>
            <a:r>
              <a:rPr lang="nl-NL" sz="2800" b="1">
                <a:latin typeface="Arial" panose="020B0604020202020204" pitchFamily="34" charset="0"/>
                <a:cs typeface="Arial" panose="020B0604020202020204" pitchFamily="34" charset="0"/>
              </a:rPr>
              <a:t>begin 2022</a:t>
            </a:r>
            <a:r>
              <a:rPr lang="nl-NL" sz="2800"/>
              <a:t>	</a:t>
            </a: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workshop 3</a:t>
            </a:r>
            <a:r>
              <a:rPr lang="nl-NL" sz="2800">
                <a:sym typeface="Wingdings" panose="05000000000000000000" pitchFamily="2" charset="2"/>
              </a:rPr>
              <a:t>	</a:t>
            </a: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introductie: verdiepende kennis (</a:t>
            </a:r>
            <a:r>
              <a:rPr lang="nl-NL" sz="280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febr</a:t>
            </a: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/mrt)</a:t>
            </a:r>
          </a:p>
          <a:p>
            <a:pPr marL="0" lvl="2" indent="0">
              <a:spcBef>
                <a:spcPts val="600"/>
              </a:spcBef>
              <a:spcAft>
                <a:spcPts val="600"/>
              </a:spcAft>
              <a:buNone/>
              <a:tabLst>
                <a:tab pos="2695575" algn="l"/>
                <a:tab pos="5467350" algn="l"/>
              </a:tabLst>
            </a:pP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workshop 3	websites en apps: WCAG (april/mei/juni)</a:t>
            </a:r>
          </a:p>
          <a:p>
            <a:pPr marL="0" lvl="2" indent="0">
              <a:spcBef>
                <a:spcPts val="600"/>
              </a:spcBef>
              <a:spcAft>
                <a:spcPts val="2400"/>
              </a:spcAft>
              <a:buNone/>
              <a:tabLst>
                <a:tab pos="2695575" algn="l"/>
                <a:tab pos="5467350" algn="l"/>
              </a:tabLst>
            </a:pPr>
            <a:r>
              <a:rPr lang="nl-NL" sz="2800">
                <a:sym typeface="Wingdings" panose="05000000000000000000" pitchFamily="2" charset="2"/>
              </a:rPr>
              <a:t>	</a:t>
            </a:r>
            <a:r>
              <a:rPr lang="nl-NL" sz="2800" b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workshop 3</a:t>
            </a:r>
            <a:r>
              <a:rPr lang="nl-NL" sz="2800" b="1">
                <a:sym typeface="Wingdings" panose="05000000000000000000" pitchFamily="2" charset="2"/>
              </a:rPr>
              <a:t>	</a:t>
            </a:r>
            <a:r>
              <a:rPr lang="nl-NL" sz="2800" b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e-books: EPUB (mei/juni)</a:t>
            </a:r>
          </a:p>
          <a:p>
            <a:pPr marL="0" lvl="2" indent="0">
              <a:spcBef>
                <a:spcPts val="600"/>
              </a:spcBef>
              <a:spcAft>
                <a:spcPts val="600"/>
              </a:spcAft>
              <a:buNone/>
              <a:tabLst>
                <a:tab pos="2695575" algn="l"/>
                <a:tab pos="5467350" algn="l"/>
              </a:tabLst>
            </a:pPr>
            <a:r>
              <a:rPr lang="nl-NL" sz="2800" b="1">
                <a:latin typeface="Arial" panose="020B0604020202020204" pitchFamily="34" charset="0"/>
                <a:cs typeface="Arial" panose="020B0604020202020204" pitchFamily="34" charset="0"/>
              </a:rPr>
              <a:t>najaar 2022	</a:t>
            </a: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workshop 4</a:t>
            </a:r>
            <a:r>
              <a:rPr lang="nl-NL" sz="2800"/>
              <a:t>	</a:t>
            </a: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verankering in organisatie (sept/okt)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586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C6401-9EEF-AABB-7429-938DDAAD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sz="4000" dirty="0"/>
              <a:t>De publicatieketen – rollen</a:t>
            </a:r>
            <a:r>
              <a:rPr lang="nl-NL" sz="4000" dirty="0"/>
              <a:t> - Distributeur</a:t>
            </a:r>
            <a:endParaRPr lang="en-NL" dirty="0"/>
          </a:p>
        </p:txBody>
      </p:sp>
      <p:pic>
        <p:nvPicPr>
          <p:cNvPr id="7" name="Picture 6" descr="Flowchart uit dia 9. Cirkel Distributeur (CB) is uitgelicht. ">
            <a:extLst>
              <a:ext uri="{FF2B5EF4-FFF2-40B4-BE49-F238E27FC236}">
                <a16:creationId xmlns:a16="http://schemas.microsoft.com/office/drawing/2014/main" id="{C62A89F4-BF7B-4A59-AA78-8CE9E5C3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952" y="1515274"/>
            <a:ext cx="7440148" cy="52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31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FD963-B793-6557-5EBB-364B347A7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CB</a:t>
            </a:r>
            <a:r>
              <a:rPr lang="nl-NL" dirty="0"/>
              <a:t> ontvangt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AAFD0-EE2C-F7E2-6B21-A582B56C0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CB ontvangt:</a:t>
            </a:r>
          </a:p>
          <a:p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Metadata (Schema &amp; ONIX)</a:t>
            </a:r>
          </a:p>
          <a:p>
            <a:endParaRPr lang="en-NL" dirty="0"/>
          </a:p>
        </p:txBody>
      </p:sp>
      <p:pic>
        <p:nvPicPr>
          <p:cNvPr id="1028" name="Picture 4" descr="Illustratie van de Distributeur (CB) in de keten. De distributeur ontvangt EPUB Metadata van de EPUB-maker en EPUB Metadata (ONIX) van de Uitgeverij.">
            <a:extLst>
              <a:ext uri="{FF2B5EF4-FFF2-40B4-BE49-F238E27FC236}">
                <a16:creationId xmlns:a16="http://schemas.microsoft.com/office/drawing/2014/main" id="{BF1478F2-2485-8C73-8954-28F7183E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709" y="869412"/>
            <a:ext cx="3759200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34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FD963-B793-6557-5EBB-364B347A7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CB</a:t>
            </a:r>
            <a:r>
              <a:rPr lang="nl-NL" dirty="0"/>
              <a:t> taken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AAFD0-EE2C-F7E2-6B21-A582B56C0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CB taken: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Wat </a:t>
            </a:r>
            <a:r>
              <a:rPr lang="en-GB" dirty="0" err="1"/>
              <a:t>gaat</a:t>
            </a:r>
            <a:r>
              <a:rPr lang="en-GB" dirty="0"/>
              <a:t> de </a:t>
            </a:r>
            <a:r>
              <a:rPr lang="en-GB" dirty="0" err="1"/>
              <a:t>rol</a:t>
            </a:r>
            <a:r>
              <a:rPr lang="en-GB" dirty="0"/>
              <a:t> van het CB </a:t>
            </a:r>
            <a:r>
              <a:rPr lang="en-GB" dirty="0" err="1"/>
              <a:t>worden</a:t>
            </a:r>
            <a:r>
              <a:rPr lang="en-GB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Verwerking en doorgeven van toegankelijkheidsmetadata</a:t>
            </a:r>
            <a:endParaRPr lang="en-NL" dirty="0"/>
          </a:p>
        </p:txBody>
      </p:sp>
      <p:pic>
        <p:nvPicPr>
          <p:cNvPr id="2050" name="Picture 2" descr="Illustratie van de Distributeur (CB) in de keten. De distributeur ontvangt EPUB Metadata van de EPUB-maker en EPUB Metadata (ONIX) van de Uitgeverij.">
            <a:extLst>
              <a:ext uri="{FF2B5EF4-FFF2-40B4-BE49-F238E27FC236}">
                <a16:creationId xmlns:a16="http://schemas.microsoft.com/office/drawing/2014/main" id="{FBE12BAA-2E5E-3849-2109-D3CE24675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708" y="869409"/>
            <a:ext cx="3759200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740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F6EEB-1A4E-8FD0-BFC3-FF4395581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Winkel</a:t>
            </a:r>
            <a:r>
              <a:rPr lang="nl-NL" dirty="0"/>
              <a:t> ontvangt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D4A24-942A-7F0A-FB91-9C437580A8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Winkel ontvangt:</a:t>
            </a:r>
          </a:p>
          <a:p>
            <a:endParaRPr lang="nl-NL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</a:p>
          <a:p>
            <a:endParaRPr lang="en-NL"/>
          </a:p>
        </p:txBody>
      </p:sp>
      <p:pic>
        <p:nvPicPr>
          <p:cNvPr id="5" name="Picture 4" descr="Illustratie van de winkel in de publicatieketen&#10;De winkel ontvangt EPUB en metadata van CB en levert EPUB aan de klant/reader.">
            <a:extLst>
              <a:ext uri="{FF2B5EF4-FFF2-40B4-BE49-F238E27FC236}">
                <a16:creationId xmlns:a16="http://schemas.microsoft.com/office/drawing/2014/main" id="{95E460FF-76A2-F251-7DD6-E3F879F1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963332"/>
            <a:ext cx="26289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790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F6EEB-1A4E-8FD0-BFC3-FF4395581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Winkel</a:t>
            </a:r>
            <a:r>
              <a:rPr lang="nl-NL" dirty="0"/>
              <a:t> taken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D4A24-942A-7F0A-FB91-9C437580A8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7" y="1308847"/>
            <a:ext cx="5204791" cy="5250703"/>
          </a:xfrm>
        </p:spPr>
        <p:txBody>
          <a:bodyPr>
            <a:normAutofit fontScale="92500" lnSpcReduction="10000"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Winkel taken: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EAA </a:t>
            </a:r>
            <a:r>
              <a:rPr lang="en-GB" dirty="0" err="1"/>
              <a:t>vereist</a:t>
            </a:r>
            <a:r>
              <a:rPr lang="en-GB" dirty="0"/>
              <a:t> </a:t>
            </a:r>
            <a:r>
              <a:rPr lang="en-GB" dirty="0" err="1"/>
              <a:t>digitale</a:t>
            </a:r>
            <a:r>
              <a:rPr lang="en-GB" dirty="0"/>
              <a:t> </a:t>
            </a:r>
            <a:r>
              <a:rPr lang="en-GB" dirty="0" err="1"/>
              <a:t>distributeurs</a:t>
            </a:r>
            <a:r>
              <a:rPr lang="en-GB" dirty="0"/>
              <a:t> </a:t>
            </a:r>
            <a:r>
              <a:rPr lang="en-GB" dirty="0" err="1"/>
              <a:t>toegankelijkheidsinformatie</a:t>
            </a:r>
            <a:r>
              <a:rPr lang="en-GB" dirty="0"/>
              <a:t> </a:t>
            </a:r>
            <a:r>
              <a:rPr lang="en-GB" dirty="0" err="1"/>
              <a:t>weer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geven</a:t>
            </a:r>
            <a:r>
              <a:rPr lang="en-GB" dirty="0"/>
              <a:t> op </a:t>
            </a:r>
            <a:r>
              <a:rPr lang="en-GB" dirty="0" err="1"/>
              <a:t>hun</a:t>
            </a:r>
            <a:r>
              <a:rPr lang="en-GB" dirty="0"/>
              <a:t> website.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Distributeurs zouden alleen toegankelijk digitaal materiaal moeten accepteren.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Distributeurs zijn mede verantwoordelijk voor het waarborgen van de toegankelijkheid.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Back-end</a:t>
            </a:r>
            <a:r>
              <a:rPr lang="nl-NL" dirty="0"/>
              <a:t> moet ingericht zijn voor toegankelijkheidsmetadata.</a:t>
            </a:r>
            <a:endParaRPr lang="en-NL" dirty="0"/>
          </a:p>
          <a:p>
            <a:endParaRPr lang="en-NL" dirty="0"/>
          </a:p>
        </p:txBody>
      </p:sp>
      <p:pic>
        <p:nvPicPr>
          <p:cNvPr id="5" name="Picture 4" descr="Illustratie van de winkel in de publicatieketen&#10;De winkel ontvangt EPUB en metadata van CB en levert EPUB aan de klant/reader.">
            <a:extLst>
              <a:ext uri="{FF2B5EF4-FFF2-40B4-BE49-F238E27FC236}">
                <a16:creationId xmlns:a16="http://schemas.microsoft.com/office/drawing/2014/main" id="{95E460FF-76A2-F251-7DD6-E3F879F1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963332"/>
            <a:ext cx="26289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744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2CD1C-F104-15F5-0B9A-7E1022E13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Opdracht Winkel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A312D-7E43-F6E5-6C9E-C1FCCE4B9A9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Je bent student met een visuele beperking en bent op zoek naar een titel over…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Welke filters zijn nodig in de webshop?</a:t>
            </a:r>
          </a:p>
          <a:p>
            <a:pPr lvl="1"/>
            <a:r>
              <a:rPr lang="nl-NL" dirty="0"/>
              <a:t>Bijvoorbeeld: aanpasbare </a:t>
            </a:r>
            <a:r>
              <a:rPr lang="nl-NL" dirty="0" err="1"/>
              <a:t>layout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en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B322924-FF78-01AB-B32C-AF34158966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6" y="1564105"/>
            <a:ext cx="5204791" cy="4988564"/>
          </a:xfrm>
        </p:spPr>
        <p:txBody>
          <a:bodyPr/>
          <a:lstStyle/>
          <a:p>
            <a:pPr algn="ctr"/>
            <a:r>
              <a:rPr lang="nl-NL" b="1"/>
              <a:t>(5 min)</a:t>
            </a:r>
            <a:br>
              <a:rPr lang="nl-NL" b="1"/>
            </a:br>
            <a:br>
              <a:rPr lang="nl-NL" b="1"/>
            </a:br>
            <a:endParaRPr lang="nl-NL" b="1"/>
          </a:p>
          <a:p>
            <a:br>
              <a:rPr lang="nl-NL" b="1"/>
            </a:br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76139-E00B-AE10-7D02-80ED2E73D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53" y="2146748"/>
            <a:ext cx="4004755" cy="449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64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9D2E-B5B6-00CE-FA3B-C30EA7704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Toegankelijkheidsinformatie</a:t>
            </a:r>
            <a:br>
              <a:rPr lang="en-NL" dirty="0"/>
            </a:br>
            <a:r>
              <a:rPr lang="en-NL" dirty="0"/>
              <a:t>winkels</a:t>
            </a:r>
            <a:r>
              <a:rPr lang="nl-NL" dirty="0"/>
              <a:t> (1)</a:t>
            </a:r>
            <a:endParaRPr lang="en-NL" dirty="0"/>
          </a:p>
        </p:txBody>
      </p:sp>
      <p:pic>
        <p:nvPicPr>
          <p:cNvPr id="4" name="Afbeelding 2" descr="screenshot nells.ca met toegankelijkheidsfilters op zoekopties.">
            <a:extLst>
              <a:ext uri="{FF2B5EF4-FFF2-40B4-BE49-F238E27FC236}">
                <a16:creationId xmlns:a16="http://schemas.microsoft.com/office/drawing/2014/main" id="{24158AFE-C793-709F-4BF2-FBEAADACE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29" y="1546011"/>
            <a:ext cx="8660542" cy="531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85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9D2E-B5B6-00CE-FA3B-C30EA7704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Toegankelijkheidsinformatie</a:t>
            </a:r>
            <a:br>
              <a:rPr lang="en-NL" dirty="0"/>
            </a:br>
            <a:r>
              <a:rPr lang="en-NL" dirty="0"/>
              <a:t>winkels</a:t>
            </a:r>
            <a:r>
              <a:rPr lang="nl-NL" dirty="0"/>
              <a:t> (2)</a:t>
            </a:r>
            <a:endParaRPr lang="en-NL" dirty="0"/>
          </a:p>
        </p:txBody>
      </p:sp>
      <p:pic>
        <p:nvPicPr>
          <p:cNvPr id="5" name="Afbeelding 3" descr="screenshot bol.com met toegankelijkheidsfilters op zoekopties.">
            <a:extLst>
              <a:ext uri="{FF2B5EF4-FFF2-40B4-BE49-F238E27FC236}">
                <a16:creationId xmlns:a16="http://schemas.microsoft.com/office/drawing/2014/main" id="{61FF755C-4BD5-51C1-B0E7-B445CC3D2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70" y="1537208"/>
            <a:ext cx="7476614" cy="534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52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2CD1C-F104-15F5-0B9A-7E1022E13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Opdracht Winkel</a:t>
            </a:r>
            <a:br>
              <a:rPr lang="en-NL" dirty="0"/>
            </a:b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33DE3-556C-CA15-A814-A51BEE33F4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NL"/>
              <a:t>(5 min)</a:t>
            </a:r>
          </a:p>
          <a:p>
            <a:endParaRPr lang="en-NL"/>
          </a:p>
          <a:p>
            <a:r>
              <a:rPr lang="nl-NL"/>
              <a:t>Beschrijf je bevindingen in de chat.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A312D-7E43-F6E5-6C9E-C1FCCE4B9A9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Je bent student met een visuele beperking en je hebt baat bij beeldbeschrijvingen.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Vergelijk de informatie die je als klant krijgt over het </a:t>
            </a:r>
            <a:r>
              <a:rPr lang="nl-NL" dirty="0" err="1"/>
              <a:t>ebook</a:t>
            </a:r>
            <a:r>
              <a:rPr lang="nl-NL" dirty="0"/>
              <a:t>: </a:t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r>
              <a:rPr lang="nl-NL" dirty="0"/>
              <a:t>“</a:t>
            </a:r>
            <a:r>
              <a:rPr lang="nl-NL" b="1" dirty="0"/>
              <a:t>A Fish out of water</a:t>
            </a:r>
            <a:r>
              <a:rPr lang="nl-NL" dirty="0"/>
              <a:t>” van </a:t>
            </a:r>
            <a:r>
              <a:rPr lang="nl-NL" b="1" dirty="0"/>
              <a:t>Joanne </a:t>
            </a:r>
            <a:r>
              <a:rPr lang="nl-NL" b="1" dirty="0" err="1"/>
              <a:t>Levy</a:t>
            </a:r>
            <a:r>
              <a:rPr lang="nl-NL" b="1" dirty="0"/>
              <a:t> </a:t>
            </a:r>
            <a:r>
              <a:rPr lang="nl-NL" dirty="0"/>
              <a:t>op deze websites: </a:t>
            </a:r>
          </a:p>
          <a:p>
            <a:pPr lvl="1"/>
            <a:r>
              <a:rPr lang="nl-NL" dirty="0">
                <a:hlinkClick r:id="rId3"/>
              </a:rPr>
              <a:t>bol.com </a:t>
            </a:r>
            <a:endParaRPr lang="nl-NL" dirty="0"/>
          </a:p>
          <a:p>
            <a:pPr lvl="1"/>
            <a:r>
              <a:rPr lang="nl-NL" dirty="0">
                <a:hlinkClick r:id="rId4"/>
              </a:rPr>
              <a:t>nnels.ca</a:t>
            </a:r>
            <a:endParaRPr lang="nl-NL" dirty="0"/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Tip: je kunt gebruik maken van het filter “</a:t>
            </a:r>
            <a:r>
              <a:rPr lang="nl-NL" dirty="0" err="1"/>
              <a:t>described</a:t>
            </a:r>
            <a:r>
              <a:rPr lang="nl-NL" dirty="0"/>
              <a:t> images”.</a:t>
            </a:r>
          </a:p>
        </p:txBody>
      </p:sp>
    </p:spTree>
    <p:extLst>
      <p:ext uri="{BB962C8B-B14F-4D97-AF65-F5344CB8AC3E}">
        <p14:creationId xmlns:p14="http://schemas.microsoft.com/office/powerpoint/2010/main" val="2106077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C6401-9EEF-AABB-7429-938DDAAD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publicatieketen </a:t>
            </a:r>
            <a:r>
              <a:rPr lang="nl-NL" dirty="0"/>
              <a:t>-</a:t>
            </a:r>
            <a:r>
              <a:rPr lang="en-NL" dirty="0"/>
              <a:t> rollen</a:t>
            </a:r>
            <a:r>
              <a:rPr lang="nl-NL" dirty="0"/>
              <a:t> - klant</a:t>
            </a:r>
            <a:endParaRPr lang="en-NL" dirty="0"/>
          </a:p>
        </p:txBody>
      </p:sp>
      <p:pic>
        <p:nvPicPr>
          <p:cNvPr id="7" name="Picture 6" descr="Flowchart uit dia 9. Cirkel Klant is uitgelicht. ">
            <a:extLst>
              <a:ext uri="{FF2B5EF4-FFF2-40B4-BE49-F238E27FC236}">
                <a16:creationId xmlns:a16="http://schemas.microsoft.com/office/drawing/2014/main" id="{C62A89F4-BF7B-4A59-AA78-8CE9E5C3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952" y="1518541"/>
            <a:ext cx="7440148" cy="527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90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7C0F8-BCE3-F762-877C-6E4F1A59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Uitgeverijen en uitdagingen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69FE-D414-8FF1-FA42-0538E42DC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>
                <a:ea typeface="Calibri" panose="020F0502020204030204" pitchFamily="34" charset="0"/>
              </a:rPr>
              <a:t>Feedback workshop 2b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>
                <a:ea typeface="Calibri" panose="020F0502020204030204" pitchFamily="34" charset="0"/>
              </a:rPr>
              <a:t>Gesprekken met uitgevers en EPUB-makers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>
                <a:ea typeface="Calibri" panose="020F0502020204030204" pitchFamily="34" charset="0"/>
              </a:rPr>
              <a:t>Diversiteit onder uitgevers: verschillende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800" err="1">
                <a:ea typeface="Calibri" panose="020F0502020204030204" pitchFamily="34" charset="0"/>
              </a:rPr>
              <a:t>Workflows</a:t>
            </a:r>
            <a:r>
              <a:rPr lang="nl-NL" sz="1800">
                <a:ea typeface="Calibri" panose="020F0502020204030204" pitchFamily="34" charset="0"/>
              </a:rPr>
              <a:t> en conversies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800">
                <a:ea typeface="Calibri" panose="020F0502020204030204" pitchFamily="34" charset="0"/>
              </a:rPr>
              <a:t>Werkwijzen en opdrachtverlening 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800">
                <a:ea typeface="Calibri" panose="020F0502020204030204" pitchFamily="34" charset="0"/>
              </a:rPr>
              <a:t>Functies en rollen</a:t>
            </a:r>
          </a:p>
          <a:p>
            <a:pPr lvl="1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sz="1800">
                <a:ea typeface="Calibri" panose="020F0502020204030204" pitchFamily="34" charset="0"/>
              </a:rPr>
              <a:t>Voorkennis en technische kennis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>
                <a:ea typeface="Calibri" panose="020F0502020204030204" pitchFamily="34" charset="0"/>
              </a:rPr>
              <a:t>Wat we niet behandelen: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>
                <a:ea typeface="Calibri" panose="020F0502020204030204" pitchFamily="34" charset="0"/>
              </a:rPr>
              <a:t>Maatwerk is niet mogelijk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>
                <a:ea typeface="Calibri" panose="020F0502020204030204" pitchFamily="34" charset="0"/>
              </a:rPr>
              <a:t>De ultieme afvinklijst</a:t>
            </a: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56987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34869-9218-280F-CF1A-FC8DB37D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Klant &amp; Reader</a:t>
            </a:r>
            <a:br>
              <a:rPr lang="nl-NL" dirty="0"/>
            </a:br>
            <a:r>
              <a:rPr lang="nl-NL" dirty="0"/>
              <a:t>ontvangt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398AE-10FD-AA56-9815-08E08DDAE5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Reader ontvangt:</a:t>
            </a:r>
          </a:p>
          <a:p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E-Book</a:t>
            </a:r>
          </a:p>
          <a:p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Interactie tussen EPUB en Reader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L" dirty="0"/>
          </a:p>
        </p:txBody>
      </p:sp>
      <p:pic>
        <p:nvPicPr>
          <p:cNvPr id="5" name="Afbeelding 3" descr="Illustratie van de klant/reader in de publicatieketen.&#10;Deze ontvangt EPUB van de winkel.">
            <a:extLst>
              <a:ext uri="{FF2B5EF4-FFF2-40B4-BE49-F238E27FC236}">
                <a16:creationId xmlns:a16="http://schemas.microsoft.com/office/drawing/2014/main" id="{82DD4D82-9CB5-8A06-BE6E-2674D653D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4016" y="0"/>
            <a:ext cx="2136180" cy="687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23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34869-9218-280F-CF1A-FC8DB37D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Klant &amp; Reader</a:t>
            </a:r>
            <a:br>
              <a:rPr lang="nl-NL" dirty="0"/>
            </a:br>
            <a:r>
              <a:rPr lang="nl-NL" dirty="0"/>
              <a:t>taken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398AE-10FD-AA56-9815-08E08DDAE5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Reader taken:</a:t>
            </a:r>
          </a:p>
          <a:p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Toegankelijke 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Weergeven 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toegankelijkheidsmetadata</a:t>
            </a:r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DRM/</a:t>
            </a:r>
            <a:r>
              <a:rPr lang="nl-NL" err="1">
                <a:latin typeface="Arial" panose="020B0604020202020204" pitchFamily="34" charset="0"/>
                <a:cs typeface="Arial" panose="020B0604020202020204" pitchFamily="34" charset="0"/>
              </a:rPr>
              <a:t>Watermarking</a:t>
            </a:r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L"/>
          </a:p>
        </p:txBody>
      </p:sp>
      <p:pic>
        <p:nvPicPr>
          <p:cNvPr id="6" name="Afbeelding 3" descr="Illustratie van de klant/reader in de publicatieketen.&#10;Deze ontvangt EPUB van de winkel.">
            <a:extLst>
              <a:ext uri="{FF2B5EF4-FFF2-40B4-BE49-F238E27FC236}">
                <a16:creationId xmlns:a16="http://schemas.microsoft.com/office/drawing/2014/main" id="{73E1EF33-E13E-CE23-AD1D-3BB6F187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4016" y="0"/>
            <a:ext cx="2136180" cy="687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61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2DAC4-A244-1D46-5E7D-2E1212F8A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/>
              <a:t>De publictieketen </a:t>
            </a:r>
            <a:br>
              <a:rPr lang="en-NL"/>
            </a:br>
            <a:r>
              <a:rPr lang="en-NL"/>
              <a:t>Rollen, Taken &amp; Data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3C8B67-66E9-F17C-1A1E-EF999CAE2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36" y="1560672"/>
            <a:ext cx="7484928" cy="529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22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B71DA-98BA-FDB7-F05E-12D1B91C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Opdracht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E6B9A-9187-4903-8C46-9D7C4A3813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L"/>
              <a:t>Discussie (10 min)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70A93-4C8E-61C2-8C4A-D3EE342F2A1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r>
              <a:rPr lang="nl-NL"/>
              <a:t>Waar zien jullie nog struikelblokken?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Waar zie je een rol voor jezelf liggen binnen je huidige functie?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Hoe realistisch denk je dat het is om de toegankelijkheid te kunnen garanderen?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75477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BD48369-8F90-4CAF-A125-B65BF56B6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04" y="214685"/>
            <a:ext cx="5204791" cy="1968948"/>
          </a:xfrm>
        </p:spPr>
        <p:txBody>
          <a:bodyPr/>
          <a:lstStyle/>
          <a:p>
            <a:r>
              <a:rPr lang="nl-NL"/>
              <a:t>Samenvatting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2FFCAAF-E5FC-461A-851B-2175CA8F72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7" y="2184400"/>
            <a:ext cx="5204791" cy="4375150"/>
          </a:xfrm>
        </p:spPr>
        <p:txBody>
          <a:bodyPr/>
          <a:lstStyle/>
          <a:p>
            <a:r>
              <a:rPr lang="nl-NL"/>
              <a:t>Wat hebben we besproken?</a:t>
            </a:r>
          </a:p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A58B9E8-FA9B-4369-A2C1-BA7E355CB68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1842" y="214684"/>
            <a:ext cx="5820354" cy="6345141"/>
          </a:xfrm>
        </p:spPr>
        <p:txBody>
          <a:bodyPr>
            <a:normAutofit/>
          </a:bodyPr>
          <a:lstStyle/>
          <a:p>
            <a:endParaRPr lang="nl-NL"/>
          </a:p>
          <a:p>
            <a:r>
              <a:rPr lang="nl-NL"/>
              <a:t>Wat is EPUB</a:t>
            </a:r>
          </a:p>
          <a:p>
            <a:r>
              <a:rPr lang="nl-NL"/>
              <a:t>Belang van communicatie</a:t>
            </a:r>
          </a:p>
          <a:p>
            <a:r>
              <a:rPr lang="nl-NL"/>
              <a:t>Overzicht rollen en taken in de publicatieketen</a:t>
            </a:r>
          </a:p>
          <a:p>
            <a:r>
              <a:rPr lang="nl-NL"/>
              <a:t>Struikelblokken in de keten</a:t>
            </a:r>
          </a:p>
          <a:p>
            <a:pPr marL="0" indent="0"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1063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BD48369-8F90-4CAF-A125-B65BF56B6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Bronnen (1)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2FFCAAF-E5FC-461A-851B-2175CA8F72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7" y="2197100"/>
            <a:ext cx="5204791" cy="437515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3600" u="sng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Toegankelijkheidseisen in vogelvlucht (Word, 404 kB)</a:t>
            </a:r>
            <a:endParaRPr lang="nl-NL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en-US" sz="36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1903EAB-35FA-4BD6-9655-F2E5E585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86658"/>
            <a:ext cx="5445579" cy="23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70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BD48369-8F90-4CAF-A125-B65BF56B6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Bronnen (2)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2FFCAAF-E5FC-461A-851B-2175CA8F72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7" y="2184400"/>
            <a:ext cx="5412224" cy="437515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US" sz="360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Inclusiefpubliceren.nl</a:t>
            </a:r>
            <a:endParaRPr lang="nl-NL" sz="36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800"/>
              </a:spcAft>
            </a:pPr>
            <a:endParaRPr lang="en-US" sz="3600" u="sng" dirty="0">
              <a:effectLst/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800"/>
              </a:spcAft>
            </a:pPr>
            <a:r>
              <a:rPr lang="en-US" sz="360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Maak open! (pdf, 190 kB)</a:t>
            </a:r>
            <a:endParaRPr 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360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Doe mee! (pdf, 1,05 MB)</a:t>
            </a:r>
            <a:endParaRPr 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360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</a:t>
            </a:r>
            <a:r>
              <a:rPr lang="en-US" sz="3600" u="sng" dirty="0" err="1"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dit</a:t>
            </a:r>
            <a:r>
              <a:rPr lang="en-US" sz="360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 (pdf, 750 kB) </a:t>
            </a:r>
            <a:endParaRPr 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 descr="Snelstartgids Maak open!">
            <a:extLst>
              <a:ext uri="{FF2B5EF4-FFF2-40B4-BE49-F238E27FC236}">
                <a16:creationId xmlns:a16="http://schemas.microsoft.com/office/drawing/2014/main" id="{BACF5AC0-8CB7-4689-9EDB-81BE73DA3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0159" y="1117183"/>
            <a:ext cx="1727641" cy="2450556"/>
          </a:xfrm>
          <a:prstGeom prst="rect">
            <a:avLst/>
          </a:prstGeom>
        </p:spPr>
      </p:pic>
      <p:pic>
        <p:nvPicPr>
          <p:cNvPr id="7" name="Afbeelding 6" descr="Snelstartgids Doe Mee!">
            <a:extLst>
              <a:ext uri="{FF2B5EF4-FFF2-40B4-BE49-F238E27FC236}">
                <a16:creationId xmlns:a16="http://schemas.microsoft.com/office/drawing/2014/main" id="{5489C47A-D30B-4C44-A4A6-E24E93B08D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6498" y="1125902"/>
            <a:ext cx="1727641" cy="2459274"/>
          </a:xfrm>
          <a:prstGeom prst="rect">
            <a:avLst/>
          </a:prstGeom>
        </p:spPr>
      </p:pic>
      <p:pic>
        <p:nvPicPr>
          <p:cNvPr id="10" name="Afbeelding 9" descr="Snelstartgids Check dit!">
            <a:extLst>
              <a:ext uri="{FF2B5EF4-FFF2-40B4-BE49-F238E27FC236}">
                <a16:creationId xmlns:a16="http://schemas.microsoft.com/office/drawing/2014/main" id="{F80521CC-FE61-4338-9629-76820729BF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4555" y="1108743"/>
            <a:ext cx="1727641" cy="2467436"/>
          </a:xfrm>
          <a:prstGeom prst="rect">
            <a:avLst/>
          </a:prstGeom>
        </p:spPr>
      </p:pic>
      <p:pic>
        <p:nvPicPr>
          <p:cNvPr id="9" name="Afbeelding 8" descr="logo Inclusiefpubliceren.nl">
            <a:extLst>
              <a:ext uri="{FF2B5EF4-FFF2-40B4-BE49-F238E27FC236}">
                <a16:creationId xmlns:a16="http://schemas.microsoft.com/office/drawing/2014/main" id="{2DC573EE-8586-4A0A-970A-DFDBCC09F9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47" y="3926605"/>
            <a:ext cx="4451353" cy="16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97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6ADFCB-A271-477C-A88F-EF002ACE61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Vragen?</a:t>
            </a:r>
          </a:p>
        </p:txBody>
      </p:sp>
      <p:sp>
        <p:nvSpPr>
          <p:cNvPr id="4" name="Ondertitel 5">
            <a:extLst>
              <a:ext uri="{FF2B5EF4-FFF2-40B4-BE49-F238E27FC236}">
                <a16:creationId xmlns:a16="http://schemas.microsoft.com/office/drawing/2014/main" id="{BCD792B4-9BF4-451B-8564-F237B8063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6203" y="3594087"/>
            <a:ext cx="5738192" cy="2387600"/>
          </a:xfrm>
        </p:spPr>
        <p:txBody>
          <a:bodyPr>
            <a:normAutofit/>
          </a:bodyPr>
          <a:lstStyle/>
          <a:p>
            <a:pPr algn="l"/>
            <a:r>
              <a:rPr lang="nl-NL" b="1"/>
              <a:t>Project: </a:t>
            </a:r>
            <a:br>
              <a:rPr lang="nl-NL"/>
            </a:br>
            <a:r>
              <a:rPr lang="nl-NL" u="sng"/>
              <a:t>a.baarslag@algemene-uitgevers.nl</a:t>
            </a:r>
          </a:p>
          <a:p>
            <a:pPr algn="l"/>
            <a:endParaRPr lang="nl-NL" b="1"/>
          </a:p>
          <a:p>
            <a:pPr algn="l"/>
            <a:r>
              <a:rPr lang="nl-NL" b="1"/>
              <a:t>Inhoud: </a:t>
            </a:r>
            <a:br>
              <a:rPr lang="nl-NL"/>
            </a:br>
            <a:r>
              <a:rPr lang="nl-NL" u="sng" err="1"/>
              <a:t>alexanderbaars@dedicon.nl</a:t>
            </a:r>
            <a:br>
              <a:rPr lang="nl-NL" u="sng"/>
            </a:br>
            <a:r>
              <a:rPr lang="nl-NL" u="sng" err="1"/>
              <a:t>bartdonders@dedicon.nl</a:t>
            </a:r>
            <a:endParaRPr lang="nl-NL" u="sng"/>
          </a:p>
          <a:p>
            <a:pPr algn="l"/>
            <a:endParaRPr lang="nl-NL" u="sng"/>
          </a:p>
        </p:txBody>
      </p:sp>
    </p:spTree>
    <p:extLst>
      <p:ext uri="{BB962C8B-B14F-4D97-AF65-F5344CB8AC3E}">
        <p14:creationId xmlns:p14="http://schemas.microsoft.com/office/powerpoint/2010/main" val="30441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0B258-379E-422F-BFD6-C09949A1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Leerdoelen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4204D3-7F03-4781-B72C-D0CE2C26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04" y="2407297"/>
            <a:ext cx="11613542" cy="3595087"/>
          </a:xfrm>
          <a:noFill/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>
                <a:ea typeface="Calibri" panose="020F0502020204030204" pitchFamily="34" charset="0"/>
              </a:rPr>
              <a:t>Herkennen van overdrachtsmomenten en obstakels in de keten.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>
                <a:ea typeface="Calibri" panose="020F0502020204030204" pitchFamily="34" charset="0"/>
              </a:rPr>
              <a:t>Bepalen welke toegankelijkheidseisen relevant zijn.</a:t>
            </a:r>
          </a:p>
        </p:txBody>
      </p:sp>
    </p:spTree>
    <p:extLst>
      <p:ext uri="{BB962C8B-B14F-4D97-AF65-F5344CB8AC3E}">
        <p14:creationId xmlns:p14="http://schemas.microsoft.com/office/powerpoint/2010/main" val="645978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0B258-379E-422F-BFD6-C09949A1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4204D3-7F03-4781-B72C-D0CE2C26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04" y="1651047"/>
            <a:ext cx="11613542" cy="4869496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Samenvatting EPUB2 versus EPUB3 </a:t>
            </a:r>
          </a:p>
          <a:p>
            <a:r>
              <a:rPr lang="nl-NL" dirty="0"/>
              <a:t>Video EPUB in de praktijk</a:t>
            </a:r>
          </a:p>
          <a:p>
            <a:r>
              <a:rPr lang="nl-NL" dirty="0"/>
              <a:t>De publicatieketen: rollen en taken</a:t>
            </a:r>
          </a:p>
          <a:p>
            <a:pPr lvl="1"/>
            <a:r>
              <a:rPr lang="nl-NL" dirty="0"/>
              <a:t>Contentmaker</a:t>
            </a:r>
          </a:p>
          <a:p>
            <a:pPr lvl="1"/>
            <a:r>
              <a:rPr lang="nl-NL" dirty="0"/>
              <a:t>Uitgever</a:t>
            </a:r>
          </a:p>
          <a:p>
            <a:pPr lvl="1"/>
            <a:r>
              <a:rPr lang="nl-NL" dirty="0"/>
              <a:t>Illustrator, DTP-er, EPUB-maker</a:t>
            </a:r>
          </a:p>
          <a:p>
            <a:pPr lvl="1"/>
            <a:r>
              <a:rPr lang="nl-NL" dirty="0"/>
              <a:t>Distributeur</a:t>
            </a:r>
          </a:p>
          <a:p>
            <a:pPr lvl="1"/>
            <a:r>
              <a:rPr lang="nl-NL" dirty="0"/>
              <a:t>Winkel</a:t>
            </a:r>
          </a:p>
          <a:p>
            <a:pPr lvl="1"/>
            <a:r>
              <a:rPr lang="nl-NL" dirty="0"/>
              <a:t>Klant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0465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CFB5C-A634-45CE-AA22-45909C6A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 Black" panose="020B0A04020102020204" pitchFamily="34" charset="0"/>
              </a:rPr>
              <a:t>EPUB Basics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27A1C6-86D5-411A-9CDA-4F7BAF296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270" y="2317898"/>
            <a:ext cx="5505076" cy="4082902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EPUB2 vs EPUB3</a:t>
            </a:r>
          </a:p>
          <a:p>
            <a:r>
              <a:rPr lang="en-US">
                <a:latin typeface="Arial"/>
                <a:cs typeface="Arial"/>
              </a:rPr>
              <a:t>Reflowable vs fixed</a:t>
            </a:r>
            <a:endParaRPr lang="en-US"/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WCAG en EPUB accessibility 1.0</a:t>
            </a:r>
          </a:p>
          <a:p>
            <a:r>
              <a:rPr lang="en-US">
                <a:latin typeface="Arial"/>
                <a:cs typeface="Arial"/>
              </a:rPr>
              <a:t>Metadata</a:t>
            </a:r>
            <a:endParaRPr lang="nl-NL">
              <a:latin typeface="Arial"/>
              <a:cs typeface="Arial"/>
            </a:endParaRPr>
          </a:p>
        </p:txBody>
      </p:sp>
      <p:pic>
        <p:nvPicPr>
          <p:cNvPr id="9" name="Afbeelding 6">
            <a:extLst>
              <a:ext uri="{FF2B5EF4-FFF2-40B4-BE49-F238E27FC236}">
                <a16:creationId xmlns:a16="http://schemas.microsoft.com/office/drawing/2014/main" id="{B4F2B641-78C0-ABE3-3E22-0D63F1A6A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2023133"/>
            <a:ext cx="57626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30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73620-38E2-CDD5-9E85-823372AFF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EPUB in de praktijk</a:t>
            </a:r>
          </a:p>
        </p:txBody>
      </p:sp>
      <p:pic>
        <p:nvPicPr>
          <p:cNvPr id="3" name="Onlinemedia 2" title="Inclusief publiceren: de mogelijkheden van EPUB3">
            <a:hlinkClick r:id="" action="ppaction://media"/>
            <a:extLst>
              <a:ext uri="{FF2B5EF4-FFF2-40B4-BE49-F238E27FC236}">
                <a16:creationId xmlns:a16="http://schemas.microsoft.com/office/drawing/2014/main" id="{E56AAEE7-6FB0-4DEC-9379-A4FA9474F6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80754" y="1539458"/>
            <a:ext cx="8830491" cy="49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6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C6401-9EEF-AABB-7429-938DDAAD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publicatieketen - rollen</a:t>
            </a:r>
          </a:p>
        </p:txBody>
      </p:sp>
      <p:pic>
        <p:nvPicPr>
          <p:cNvPr id="7" name="Picture 6" descr="Flowchart zoals omschreven in notities">
            <a:extLst>
              <a:ext uri="{FF2B5EF4-FFF2-40B4-BE49-F238E27FC236}">
                <a16:creationId xmlns:a16="http://schemas.microsoft.com/office/drawing/2014/main" id="{C62A89F4-BF7B-4A59-AA78-8CE9E5C3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952" y="1515274"/>
            <a:ext cx="7440148" cy="52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188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65F2B3784C014492B6124443C1E0A8" ma:contentTypeVersion="16" ma:contentTypeDescription="Create a new document." ma:contentTypeScope="" ma:versionID="95481269bb4e2fc369d87893728b18ba">
  <xsd:schema xmlns:xsd="http://www.w3.org/2001/XMLSchema" xmlns:xs="http://www.w3.org/2001/XMLSchema" xmlns:p="http://schemas.microsoft.com/office/2006/metadata/properties" xmlns:ns2="1ca2c8f9-25b6-43a3-8888-71bb7714073c" xmlns:ns3="c5dbacd5-7dcb-40b3-95da-f89d100c73e4" targetNamespace="http://schemas.microsoft.com/office/2006/metadata/properties" ma:root="true" ma:fieldsID="17fb0c4553a12ad702e32683d34f82dc" ns2:_="" ns3:_="">
    <xsd:import namespace="1ca2c8f9-25b6-43a3-8888-71bb7714073c"/>
    <xsd:import namespace="c5dbacd5-7dcb-40b3-95da-f89d100c73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2c8f9-25b6-43a3-8888-71bb771407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fc2a192-d46d-4479-92ef-23cb69487f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bacd5-7dcb-40b3-95da-f89d100c73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5c08be4-23e6-4f6c-b5f6-bd9664bf40fa}" ma:internalName="TaxCatchAll" ma:showField="CatchAllData" ma:web="c5dbacd5-7dcb-40b3-95da-f89d100c73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5dbacd5-7dcb-40b3-95da-f89d100c73e4">
      <UserInfo>
        <DisplayName/>
        <AccountId xsi:nil="true"/>
        <AccountType/>
      </UserInfo>
    </SharedWithUsers>
    <MediaLengthInSeconds xmlns="1ca2c8f9-25b6-43a3-8888-71bb7714073c" xsi:nil="true"/>
    <TaxCatchAll xmlns="c5dbacd5-7dcb-40b3-95da-f89d100c73e4" xsi:nil="true"/>
    <lcf76f155ced4ddcb4097134ff3c332f xmlns="1ca2c8f9-25b6-43a3-8888-71bb7714073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603D52-F6D6-40D3-8C24-F882AF2C27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a2c8f9-25b6-43a3-8888-71bb7714073c"/>
    <ds:schemaRef ds:uri="c5dbacd5-7dcb-40b3-95da-f89d100c73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D0C485-2A2A-4D08-A0A8-DD4CDBF408CE}">
  <ds:schemaRefs>
    <ds:schemaRef ds:uri="http://schemas.openxmlformats.org/package/2006/metadata/core-properties"/>
    <ds:schemaRef ds:uri="1ca2c8f9-25b6-43a3-8888-71bb7714073c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c5dbacd5-7dcb-40b3-95da-f89d100c73e4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4E8D4E5-92D4-41F3-948C-FC823DBA3B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1381</Words>
  <Application>Microsoft Office PowerPoint</Application>
  <PresentationFormat>Widescreen</PresentationFormat>
  <Paragraphs>360</Paragraphs>
  <Slides>47</Slides>
  <Notes>47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Kantoorthema</vt:lpstr>
      <vt:lpstr>Welkom </vt:lpstr>
      <vt:lpstr>Introductie</vt:lpstr>
      <vt:lpstr>Programma</vt:lpstr>
      <vt:lpstr>Uitgeverijen en uitdagingen</vt:lpstr>
      <vt:lpstr>Leerdoelen</vt:lpstr>
      <vt:lpstr>Inhoud</vt:lpstr>
      <vt:lpstr>EPUB Basics</vt:lpstr>
      <vt:lpstr>EPUB in de praktijk</vt:lpstr>
      <vt:lpstr>De publicatieketen - rollen</vt:lpstr>
      <vt:lpstr>De publicatieketen - rollen &amp; taken</vt:lpstr>
      <vt:lpstr>Content creator</vt:lpstr>
      <vt:lpstr>Opdracht Contentmaker </vt:lpstr>
      <vt:lpstr>De publicatieketen – rollen - Uitgever</vt:lpstr>
      <vt:lpstr>Uitgever ontvangt</vt:lpstr>
      <vt:lpstr>Uitgever taken</vt:lpstr>
      <vt:lpstr>Opdracht Uitgever (1)</vt:lpstr>
      <vt:lpstr>Opdracht Uitgever (2)</vt:lpstr>
      <vt:lpstr>De publicatieketen - rollen - illustrator</vt:lpstr>
      <vt:lpstr>Illustrator ontvangt</vt:lpstr>
      <vt:lpstr>Illustrator taken</vt:lpstr>
      <vt:lpstr>De publicatieketen – rollen - DTP</vt:lpstr>
      <vt:lpstr>DTP-er ontvangt</vt:lpstr>
      <vt:lpstr>DTP-er taken</vt:lpstr>
      <vt:lpstr>Opdracht DTP-er </vt:lpstr>
      <vt:lpstr>De publicatieketen - rollen - EPUB maker</vt:lpstr>
      <vt:lpstr>EPUB-maker ontvangt</vt:lpstr>
      <vt:lpstr>Indesign to EPUB</vt:lpstr>
      <vt:lpstr>WordToEPUB</vt:lpstr>
      <vt:lpstr>EPUB-maker taken</vt:lpstr>
      <vt:lpstr>De publicatieketen – rollen - Distributeur</vt:lpstr>
      <vt:lpstr>CB ontvangt</vt:lpstr>
      <vt:lpstr>CB taken</vt:lpstr>
      <vt:lpstr>Winkel ontvangt</vt:lpstr>
      <vt:lpstr>Winkel taken</vt:lpstr>
      <vt:lpstr>Opdracht Winkel</vt:lpstr>
      <vt:lpstr>Toegankelijkheidsinformatie winkels (1)</vt:lpstr>
      <vt:lpstr>Toegankelijkheidsinformatie winkels (2)</vt:lpstr>
      <vt:lpstr>Opdracht Winkel </vt:lpstr>
      <vt:lpstr>De publicatieketen - rollen - klant</vt:lpstr>
      <vt:lpstr>Klant &amp; Reader ontvangt</vt:lpstr>
      <vt:lpstr>Klant &amp; Reader taken</vt:lpstr>
      <vt:lpstr>De publictieketen  Rollen, Taken &amp; Data</vt:lpstr>
      <vt:lpstr>Opdracht</vt:lpstr>
      <vt:lpstr>Samenvatting</vt:lpstr>
      <vt:lpstr>Bronnen (1)</vt:lpstr>
      <vt:lpstr>Bronnen (2)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3b E-books</dc:title>
  <dc:creator>Stichting Dedicon</dc:creator>
  <cp:lastModifiedBy>Rieke Vullings</cp:lastModifiedBy>
  <cp:revision>5</cp:revision>
  <dcterms:created xsi:type="dcterms:W3CDTF">2021-11-25T14:04:19Z</dcterms:created>
  <dcterms:modified xsi:type="dcterms:W3CDTF">2022-08-17T14:22:23Z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0x0101003A65F2B3784C014492B6124443C1E0A8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