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9"/>
  </p:notesMasterIdLst>
  <p:sldIdLst>
    <p:sldId id="266" r:id="rId5"/>
    <p:sldId id="667" r:id="rId6"/>
    <p:sldId id="517" r:id="rId7"/>
    <p:sldId id="706" r:id="rId8"/>
    <p:sldId id="273" r:id="rId9"/>
    <p:sldId id="707" r:id="rId10"/>
    <p:sldId id="700" r:id="rId11"/>
    <p:sldId id="696" r:id="rId12"/>
    <p:sldId id="268" r:id="rId13"/>
    <p:sldId id="704" r:id="rId14"/>
    <p:sldId id="684" r:id="rId15"/>
    <p:sldId id="697" r:id="rId16"/>
    <p:sldId id="685" r:id="rId17"/>
    <p:sldId id="705" r:id="rId18"/>
    <p:sldId id="682" r:id="rId19"/>
    <p:sldId id="699" r:id="rId20"/>
    <p:sldId id="686" r:id="rId21"/>
    <p:sldId id="687" r:id="rId22"/>
    <p:sldId id="701" r:id="rId23"/>
    <p:sldId id="688" r:id="rId24"/>
    <p:sldId id="299" r:id="rId25"/>
    <p:sldId id="689" r:id="rId26"/>
    <p:sldId id="690" r:id="rId27"/>
    <p:sldId id="691" r:id="rId28"/>
    <p:sldId id="702" r:id="rId29"/>
    <p:sldId id="692" r:id="rId30"/>
    <p:sldId id="693" r:id="rId31"/>
    <p:sldId id="694" r:id="rId32"/>
    <p:sldId id="695" r:id="rId33"/>
    <p:sldId id="664" r:id="rId34"/>
    <p:sldId id="678" r:id="rId35"/>
    <p:sldId id="680" r:id="rId36"/>
    <p:sldId id="679" r:id="rId37"/>
    <p:sldId id="665" r:id="rId38"/>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 id="{05409699-AF30-4E4A-9D87-CF999068D517}">
          <p14:sldIdLst>
            <p14:sldId id="266"/>
            <p14:sldId id="667"/>
            <p14:sldId id="517"/>
            <p14:sldId id="706"/>
            <p14:sldId id="273"/>
          </p14:sldIdLst>
        </p14:section>
        <p14:section name="Inhoud workshop" id="{ABF1F2A4-FCB7-41F6-9FA4-12B7858F196D}">
          <p14:sldIdLst>
            <p14:sldId id="707"/>
            <p14:sldId id="700"/>
            <p14:sldId id="696"/>
            <p14:sldId id="268"/>
            <p14:sldId id="704"/>
            <p14:sldId id="684"/>
            <p14:sldId id="697"/>
            <p14:sldId id="685"/>
            <p14:sldId id="705"/>
            <p14:sldId id="682"/>
            <p14:sldId id="699"/>
            <p14:sldId id="686"/>
            <p14:sldId id="687"/>
            <p14:sldId id="701"/>
            <p14:sldId id="688"/>
            <p14:sldId id="299"/>
            <p14:sldId id="689"/>
            <p14:sldId id="690"/>
            <p14:sldId id="691"/>
            <p14:sldId id="702"/>
            <p14:sldId id="692"/>
            <p14:sldId id="693"/>
            <p14:sldId id="694"/>
            <p14:sldId id="695"/>
          </p14:sldIdLst>
        </p14:section>
        <p14:section name="Afsluiting" id="{E16BD878-E51A-493E-80BB-8FD8FFAA2872}">
          <p14:sldIdLst>
            <p14:sldId id="664"/>
            <p14:sldId id="678"/>
            <p14:sldId id="680"/>
            <p14:sldId id="679"/>
            <p14:sldId id="665"/>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ns Beerens" initials="HB" lastIdx="38" clrIdx="0">
    <p:extLst>
      <p:ext uri="{19B8F6BF-5375-455C-9EA6-DF929625EA0E}">
        <p15:presenceInfo xmlns:p15="http://schemas.microsoft.com/office/powerpoint/2012/main" userId="S::HansBeerens@dedicon.nl::3e661c0e-3c73-4a03-9f30-6160d11f5925" providerId="AD"/>
      </p:ext>
    </p:extLst>
  </p:cmAuthor>
  <p:cmAuthor id="2" name="Rieke Vullings" initials="RV" lastIdx="27" clrIdx="1">
    <p:extLst>
      <p:ext uri="{19B8F6BF-5375-455C-9EA6-DF929625EA0E}">
        <p15:presenceInfo xmlns:p15="http://schemas.microsoft.com/office/powerpoint/2012/main" userId="S::riekevullings@dedicon.nl::f27da15d-7181-4924-8ab6-ca4bf9937a6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2" autoAdjust="0"/>
    <p:restoredTop sz="61927" autoAdjust="0"/>
  </p:normalViewPr>
  <p:slideViewPr>
    <p:cSldViewPr snapToGrid="0">
      <p:cViewPr varScale="1">
        <p:scale>
          <a:sx n="50" d="100"/>
          <a:sy n="50" d="100"/>
        </p:scale>
        <p:origin x="1834" y="29"/>
      </p:cViewPr>
      <p:guideLst/>
    </p:cSldViewPr>
  </p:slideViewPr>
  <p:outlineViewPr>
    <p:cViewPr>
      <p:scale>
        <a:sx n="33" d="100"/>
        <a:sy n="33" d="100"/>
      </p:scale>
      <p:origin x="0" y="0"/>
    </p:cViewPr>
  </p:outlineViewPr>
  <p:notesTextViewPr>
    <p:cViewPr>
      <p:scale>
        <a:sx n="125" d="100"/>
        <a:sy n="125" d="100"/>
      </p:scale>
      <p:origin x="0" y="0"/>
    </p:cViewPr>
  </p:notesTextViewPr>
  <p:sorterViewPr>
    <p:cViewPr varScale="1">
      <p:scale>
        <a:sx n="1" d="1"/>
        <a:sy n="1" d="1"/>
      </p:scale>
      <p:origin x="0" y="0"/>
    </p:cViewPr>
  </p:sorter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notesMaster" Target="notesMasters/notesMaster1.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commentAuthors" Target="commentAuthors.xml"/><Relationship Id="rId45"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20" Type="http://schemas.openxmlformats.org/officeDocument/2006/relationships/slide" Target="slides/slide16.xml"/><Relationship Id="rId41"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ianne Voesten" userId="e8e5191d-0278-4b33-981e-b18cf2e636ae" providerId="ADAL" clId="{8EF18AC2-DBDB-43B1-B441-320BE6078BFE}"/>
    <pc:docChg chg="modSld">
      <pc:chgData name="Rianne Voesten" userId="e8e5191d-0278-4b33-981e-b18cf2e636ae" providerId="ADAL" clId="{8EF18AC2-DBDB-43B1-B441-320BE6078BFE}" dt="2022-11-15T07:41:43.559" v="23" actId="20577"/>
      <pc:docMkLst>
        <pc:docMk/>
      </pc:docMkLst>
      <pc:sldChg chg="modSp mod">
        <pc:chgData name="Rianne Voesten" userId="e8e5191d-0278-4b33-981e-b18cf2e636ae" providerId="ADAL" clId="{8EF18AC2-DBDB-43B1-B441-320BE6078BFE}" dt="2022-11-15T07:41:43.559" v="23" actId="20577"/>
        <pc:sldMkLst>
          <pc:docMk/>
          <pc:sldMk cId="304417525" sldId="665"/>
        </pc:sldMkLst>
        <pc:spChg chg="mod">
          <ac:chgData name="Rianne Voesten" userId="e8e5191d-0278-4b33-981e-b18cf2e636ae" providerId="ADAL" clId="{8EF18AC2-DBDB-43B1-B441-320BE6078BFE}" dt="2022-11-15T07:41:43.559" v="23" actId="20577"/>
          <ac:spMkLst>
            <pc:docMk/>
            <pc:sldMk cId="304417525" sldId="665"/>
            <ac:spMk id="4" creationId="{BCD792B4-9BF4-451B-8564-F237B80634EF}"/>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051797E-BDB1-4E90-9427-CFFB4FEB6D94}" type="datetimeFigureOut">
              <a:rPr lang="nl-NL" smtClean="0"/>
              <a:t>15-11-2022</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86B5E88-AF30-413E-90F1-C54D6FB03A14}" type="slidenum">
              <a:rPr lang="nl-NL" smtClean="0"/>
              <a:t>‹nr.›</a:t>
            </a:fld>
            <a:endParaRPr lang="nl-NL"/>
          </a:p>
        </p:txBody>
      </p:sp>
    </p:spTree>
    <p:extLst>
      <p:ext uri="{BB962C8B-B14F-4D97-AF65-F5344CB8AC3E}">
        <p14:creationId xmlns:p14="http://schemas.microsoft.com/office/powerpoint/2010/main" val="41306285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3" Type="http://schemas.openxmlformats.org/officeDocument/2006/relationships/hyperlink" Target="mailto:communicatie@inclusiefpubliceren.nl" TargetMode="External"/><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1" dirty="0"/>
              <a:t>Denk aan:</a:t>
            </a:r>
          </a:p>
          <a:p>
            <a:endParaRPr lang="nl-NL" b="1" dirty="0"/>
          </a:p>
          <a:p>
            <a:r>
              <a:rPr lang="nl-NL" b="1" dirty="0"/>
              <a:t>Huishoudelijke mededelingen:</a:t>
            </a:r>
          </a:p>
          <a:p>
            <a:pPr marL="171450" lvl="0" indent="-171450">
              <a:buFont typeface="Arial" panose="020B0604020202020204" pitchFamily="34" charset="0"/>
              <a:buChar char="•"/>
            </a:pPr>
            <a:r>
              <a:rPr lang="nl-NL" sz="1200" kern="1200" dirty="0">
                <a:solidFill>
                  <a:schemeClr val="tx1"/>
                </a:solidFill>
                <a:effectLst/>
                <a:latin typeface="+mn-lt"/>
                <a:ea typeface="+mn-ea"/>
                <a:cs typeface="+mn-cs"/>
              </a:rPr>
              <a:t>Microfoons uit, tenzij …</a:t>
            </a:r>
          </a:p>
          <a:p>
            <a:pPr marL="171450" lvl="0" indent="-171450">
              <a:buFont typeface="Arial" panose="020B0604020202020204" pitchFamily="34" charset="0"/>
              <a:buChar char="•"/>
            </a:pPr>
            <a:r>
              <a:rPr lang="nl-NL" sz="1200" kern="1200" dirty="0">
                <a:solidFill>
                  <a:schemeClr val="tx1"/>
                </a:solidFill>
                <a:effectLst/>
                <a:latin typeface="+mn-lt"/>
                <a:ea typeface="+mn-ea"/>
                <a:cs typeface="+mn-cs"/>
              </a:rPr>
              <a:t>Camera aan zodat we kunnen zien wie aanwezig is</a:t>
            </a:r>
          </a:p>
          <a:p>
            <a:pPr marL="171450" lvl="0" indent="-171450">
              <a:buFont typeface="Arial" panose="020B0604020202020204" pitchFamily="34" charset="0"/>
              <a:buChar char="•"/>
            </a:pPr>
            <a:r>
              <a:rPr lang="nl-NL" sz="1200" kern="1200" dirty="0">
                <a:solidFill>
                  <a:schemeClr val="tx1"/>
                </a:solidFill>
                <a:effectLst/>
                <a:latin typeface="+mn-lt"/>
                <a:ea typeface="+mn-ea"/>
                <a:cs typeface="+mn-cs"/>
              </a:rPr>
              <a:t>Hand opsteken bij vragen</a:t>
            </a:r>
          </a:p>
          <a:p>
            <a:pPr marL="171450" lvl="0" indent="-171450">
              <a:buFont typeface="Arial" panose="020B0604020202020204" pitchFamily="34" charset="0"/>
              <a:buChar char="•"/>
            </a:pPr>
            <a:r>
              <a:rPr lang="nl-NL" sz="1200" kern="1200" dirty="0">
                <a:solidFill>
                  <a:schemeClr val="tx1"/>
                </a:solidFill>
                <a:effectLst/>
                <a:latin typeface="+mn-lt"/>
                <a:ea typeface="+mn-ea"/>
                <a:cs typeface="+mn-cs"/>
              </a:rPr>
              <a:t>Chat gebruiken voor vragen en antwoorden van opdrachten</a:t>
            </a:r>
          </a:p>
          <a:p>
            <a:pPr marL="171450" lvl="0" indent="-171450">
              <a:buFont typeface="Arial" panose="020B0604020202020204" pitchFamily="34" charset="0"/>
              <a:buChar char="•"/>
            </a:pPr>
            <a:r>
              <a:rPr lang="nl-NL" sz="1200" kern="1200" dirty="0">
                <a:solidFill>
                  <a:schemeClr val="tx1"/>
                </a:solidFill>
                <a:effectLst/>
                <a:latin typeface="+mn-lt"/>
                <a:ea typeface="+mn-ea"/>
                <a:cs typeface="+mn-cs"/>
              </a:rPr>
              <a:t>Aan het eind korte evaluatie invullen</a:t>
            </a:r>
          </a:p>
          <a:p>
            <a:pPr marL="171450" lvl="0" indent="-171450">
              <a:buFont typeface="Arial" panose="020B0604020202020204" pitchFamily="34" charset="0"/>
              <a:buChar char="•"/>
            </a:pPr>
            <a:r>
              <a:rPr lang="nl-NL" sz="1200" kern="1200" dirty="0">
                <a:solidFill>
                  <a:schemeClr val="tx1"/>
                </a:solidFill>
                <a:effectLst/>
                <a:latin typeface="+mn-lt"/>
                <a:ea typeface="+mn-ea"/>
                <a:cs typeface="+mn-cs"/>
              </a:rPr>
              <a:t>Eerste deel voor de pauze duurt langer dan het deel na de pauze. </a:t>
            </a:r>
          </a:p>
          <a:p>
            <a:endParaRPr lang="nl-NL" dirty="0"/>
          </a:p>
          <a:p>
            <a:r>
              <a:rPr lang="nl-NL" sz="1200" b="1" dirty="0">
                <a:effectLst/>
                <a:latin typeface="Arial" panose="020B0604020202020204" pitchFamily="34" charset="0"/>
                <a:ea typeface="Times New Roman" panose="02020603050405020304" pitchFamily="18" charset="0"/>
                <a:cs typeface="Arial" panose="020B0604020202020204" pitchFamily="34" charset="0"/>
              </a:rPr>
              <a:t>Nodig</a:t>
            </a:r>
            <a:r>
              <a:rPr lang="nl-NL" sz="1200" dirty="0">
                <a:effectLst/>
                <a:latin typeface="Arial" panose="020B0604020202020204" pitchFamily="34" charset="0"/>
                <a:ea typeface="Times New Roman" panose="02020603050405020304" pitchFamily="18" charset="0"/>
                <a:cs typeface="Arial" panose="020B0604020202020204" pitchFamily="34" charset="0"/>
              </a:rPr>
              <a:t>: </a:t>
            </a:r>
            <a:endParaRPr lang="nl-NL" dirty="0"/>
          </a:p>
          <a:p>
            <a:pPr marL="171450" marR="0" lvl="0" indent="-171450" algn="l" defTabSz="914400" rtl="0" eaLnBrk="1" fontAlgn="auto" latinLnBrk="0" hangingPunct="1">
              <a:lnSpc>
                <a:spcPct val="130000"/>
              </a:lnSpc>
              <a:spcBef>
                <a:spcPts val="0"/>
              </a:spcBef>
              <a:spcAft>
                <a:spcPts val="600"/>
              </a:spcAft>
              <a:buClrTx/>
              <a:buSzTx/>
              <a:buFont typeface="Arial" panose="020B0604020202020204" pitchFamily="34" charset="0"/>
              <a:buChar char="•"/>
              <a:tabLst/>
              <a:defRPr/>
            </a:pPr>
            <a:r>
              <a:rPr lang="nl-NL" sz="1200" dirty="0">
                <a:effectLst/>
                <a:latin typeface="Arial" panose="020B0604020202020204" pitchFamily="34" charset="0"/>
                <a:ea typeface="Times New Roman" panose="02020603050405020304" pitchFamily="18" charset="0"/>
                <a:cs typeface="Arial" panose="020B0604020202020204" pitchFamily="34" charset="0"/>
              </a:rPr>
              <a:t>(bijvoorbeeld: je eigen website)</a:t>
            </a:r>
          </a:p>
          <a:p>
            <a:pPr marL="171450" lvl="0" indent="-171450">
              <a:lnSpc>
                <a:spcPct val="130000"/>
              </a:lnSpc>
              <a:spcAft>
                <a:spcPts val="600"/>
              </a:spcAft>
              <a:buFont typeface="Arial" panose="020B0604020202020204" pitchFamily="34" charset="0"/>
              <a:buChar char="•"/>
            </a:pPr>
            <a:endParaRPr lang="nl-NL" sz="1200" dirty="0">
              <a:effectLst/>
              <a:latin typeface="Arial" panose="020B0604020202020204" pitchFamily="34" charset="0"/>
              <a:ea typeface="Calibri" panose="020F0502020204030204" pitchFamily="34" charset="0"/>
              <a:cs typeface="Arial" panose="020B0604020202020204" pitchFamily="34" charset="0"/>
            </a:endParaRPr>
          </a:p>
          <a:p>
            <a:pPr marL="0" lvl="0" indent="0">
              <a:lnSpc>
                <a:spcPct val="130000"/>
              </a:lnSpc>
              <a:spcAft>
                <a:spcPts val="600"/>
              </a:spcAft>
              <a:buFont typeface="Arial" panose="020B0604020202020204" pitchFamily="34" charset="0"/>
              <a:buNone/>
            </a:pPr>
            <a:r>
              <a:rPr lang="nl-NL" sz="1200" b="1" dirty="0">
                <a:effectLst/>
                <a:latin typeface="Arial" panose="020B0604020202020204" pitchFamily="34" charset="0"/>
                <a:ea typeface="Calibri" panose="020F0502020204030204" pitchFamily="34" charset="0"/>
                <a:cs typeface="Arial" panose="020B0604020202020204" pitchFamily="34" charset="0"/>
              </a:rPr>
              <a:t>Deelnemers</a:t>
            </a:r>
          </a:p>
          <a:p>
            <a:pPr marL="171450" lvl="0" indent="-171450">
              <a:lnSpc>
                <a:spcPct val="130000"/>
              </a:lnSpc>
              <a:spcAft>
                <a:spcPts val="600"/>
              </a:spcAft>
              <a:buFont typeface="Arial" panose="020B0604020202020204" pitchFamily="34" charset="0"/>
              <a:buChar char="•"/>
            </a:pPr>
            <a:r>
              <a:rPr lang="nl-NL" sz="1200" dirty="0">
                <a:effectLst/>
                <a:latin typeface="Arial" panose="020B0604020202020204" pitchFamily="34" charset="0"/>
                <a:ea typeface="Calibri" panose="020F0502020204030204" pitchFamily="34" charset="0"/>
                <a:cs typeface="Times New Roman" panose="02020603050405020304" pitchFamily="18" charset="0"/>
              </a:rPr>
              <a:t>Wederom deelnemers met diverse functies en expertise</a:t>
            </a:r>
          </a:p>
          <a:p>
            <a:pPr marL="171450" lvl="0" indent="-171450">
              <a:lnSpc>
                <a:spcPct val="130000"/>
              </a:lnSpc>
              <a:spcAft>
                <a:spcPts val="600"/>
              </a:spcAft>
              <a:buFont typeface="Arial" panose="020B0604020202020204" pitchFamily="34" charset="0"/>
              <a:buChar char="•"/>
            </a:pPr>
            <a:r>
              <a:rPr lang="nl-NL" sz="1200" dirty="0">
                <a:effectLst/>
                <a:latin typeface="Arial" panose="020B0604020202020204" pitchFamily="34" charset="0"/>
                <a:ea typeface="Calibri" panose="020F0502020204030204" pitchFamily="34" charset="0"/>
                <a:cs typeface="Times New Roman" panose="02020603050405020304" pitchFamily="18" charset="0"/>
              </a:rPr>
              <a:t>Denk aan: [uitgever, producent e-books, marketeer, redacteur, ontwikkelaar, administratief medewerker, etc.]</a:t>
            </a:r>
          </a:p>
          <a:p>
            <a:pPr marL="171450" marR="0" lvl="0" indent="-171450" algn="l" defTabSz="914400" rtl="0" eaLnBrk="1" fontAlgn="auto" latinLnBrk="0" hangingPunct="1">
              <a:lnSpc>
                <a:spcPct val="130000"/>
              </a:lnSpc>
              <a:spcBef>
                <a:spcPts val="0"/>
              </a:spcBef>
              <a:spcAft>
                <a:spcPts val="600"/>
              </a:spcAft>
              <a:buClrTx/>
              <a:buSzTx/>
              <a:buFont typeface="Arial" panose="020B0604020202020204" pitchFamily="34" charset="0"/>
              <a:buChar char="•"/>
              <a:tabLst/>
              <a:defRPr/>
            </a:pPr>
            <a:r>
              <a:rPr lang="nl-NL" sz="1200" dirty="0">
                <a:effectLst/>
                <a:latin typeface="Arial" panose="020B0604020202020204" pitchFamily="34" charset="0"/>
                <a:ea typeface="Calibri" panose="020F0502020204030204" pitchFamily="34" charset="0"/>
                <a:cs typeface="Times New Roman" panose="02020603050405020304" pitchFamily="18" charset="0"/>
              </a:rPr>
              <a:t>Werkzaam bij of voor educatieve en algemene uitgevers</a:t>
            </a:r>
          </a:p>
          <a:p>
            <a:endParaRPr lang="nl-NL" dirty="0"/>
          </a:p>
          <a:p>
            <a:pPr marL="0" marR="0" lvl="0" indent="0" algn="l" defTabSz="914400" rtl="0" eaLnBrk="1" fontAlgn="auto" latinLnBrk="0" hangingPunct="1">
              <a:lnSpc>
                <a:spcPct val="100000"/>
              </a:lnSpc>
              <a:spcBef>
                <a:spcPts val="0"/>
              </a:spcBef>
              <a:spcAft>
                <a:spcPts val="0"/>
              </a:spcAft>
              <a:buClrTx/>
              <a:buSzTx/>
              <a:buFontTx/>
              <a:buNone/>
              <a:tabLst/>
              <a:defRPr/>
            </a:pPr>
            <a:r>
              <a:rPr lang="nl-NL" b="1" dirty="0"/>
              <a:t>Introductie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dirty="0"/>
              <a:t>We beginnen met een introductie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dirty="0"/>
              <a:t>van doel en achtergrond van het project Toegankelijk publiceren aan de Bron (TPUB2)</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dirty="0"/>
              <a:t>Tip: ondertitels kun je aanzetten</a:t>
            </a:r>
          </a:p>
          <a:p>
            <a:endParaRPr lang="nl-NL" dirty="0"/>
          </a:p>
        </p:txBody>
      </p:sp>
      <p:sp>
        <p:nvSpPr>
          <p:cNvPr id="4" name="Tijdelijke aanduiding voor dianummer 3"/>
          <p:cNvSpPr>
            <a:spLocks noGrp="1"/>
          </p:cNvSpPr>
          <p:nvPr>
            <p:ph type="sldNum" sz="quarter" idx="5"/>
          </p:nvPr>
        </p:nvSpPr>
        <p:spPr/>
        <p:txBody>
          <a:bodyPr/>
          <a:lstStyle/>
          <a:p>
            <a:fld id="{986B5E88-AF30-413E-90F1-C54D6FB03A14}" type="slidenum">
              <a:rPr lang="nl-NL" smtClean="0"/>
              <a:t>1</a:t>
            </a:fld>
            <a:endParaRPr lang="nl-NL"/>
          </a:p>
        </p:txBody>
      </p:sp>
    </p:spTree>
    <p:extLst>
      <p:ext uri="{BB962C8B-B14F-4D97-AF65-F5344CB8AC3E}">
        <p14:creationId xmlns:p14="http://schemas.microsoft.com/office/powerpoint/2010/main" val="24061763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171450" indent="-171450">
              <a:buFontTx/>
              <a:buChar char="-"/>
            </a:pPr>
            <a:endParaRPr lang="nl-NL" dirty="0"/>
          </a:p>
        </p:txBody>
      </p:sp>
      <p:sp>
        <p:nvSpPr>
          <p:cNvPr id="4" name="Tijdelijke aanduiding voor dianummer 3"/>
          <p:cNvSpPr>
            <a:spLocks noGrp="1"/>
          </p:cNvSpPr>
          <p:nvPr>
            <p:ph type="sldNum" sz="quarter" idx="5"/>
          </p:nvPr>
        </p:nvSpPr>
        <p:spPr/>
        <p:txBody>
          <a:bodyPr/>
          <a:lstStyle/>
          <a:p>
            <a:fld id="{986B5E88-AF30-413E-90F1-C54D6FB03A14}" type="slidenum">
              <a:rPr lang="nl-NL" smtClean="0"/>
              <a:t>10</a:t>
            </a:fld>
            <a:endParaRPr lang="nl-NL"/>
          </a:p>
        </p:txBody>
      </p:sp>
    </p:spTree>
    <p:extLst>
      <p:ext uri="{BB962C8B-B14F-4D97-AF65-F5344CB8AC3E}">
        <p14:creationId xmlns:p14="http://schemas.microsoft.com/office/powerpoint/2010/main" val="36168326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lvl="0">
              <a:buFontTx/>
              <a:buNone/>
            </a:pPr>
            <a:endParaRPr lang="nl-NL" sz="1200" dirty="0"/>
          </a:p>
          <a:p>
            <a:pPr lvl="0">
              <a:buFontTx/>
              <a:buNone/>
            </a:pPr>
            <a:endParaRPr lang="nl-NL" dirty="0"/>
          </a:p>
        </p:txBody>
      </p:sp>
      <p:sp>
        <p:nvSpPr>
          <p:cNvPr id="4" name="Tijdelijke aanduiding voor dianummer 3"/>
          <p:cNvSpPr>
            <a:spLocks noGrp="1"/>
          </p:cNvSpPr>
          <p:nvPr>
            <p:ph type="sldNum" sz="quarter" idx="5"/>
          </p:nvPr>
        </p:nvSpPr>
        <p:spPr/>
        <p:txBody>
          <a:bodyPr/>
          <a:lstStyle/>
          <a:p>
            <a:fld id="{986B5E88-AF30-413E-90F1-C54D6FB03A14}" type="slidenum">
              <a:rPr lang="nl-NL" smtClean="0"/>
              <a:t>11</a:t>
            </a:fld>
            <a:endParaRPr lang="nl-NL"/>
          </a:p>
        </p:txBody>
      </p:sp>
    </p:spTree>
    <p:extLst>
      <p:ext uri="{BB962C8B-B14F-4D97-AF65-F5344CB8AC3E}">
        <p14:creationId xmlns:p14="http://schemas.microsoft.com/office/powerpoint/2010/main" val="16576987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986B5E88-AF30-413E-90F1-C54D6FB03A14}" type="slidenum">
              <a:rPr lang="nl-NL" smtClean="0"/>
              <a:t>12</a:t>
            </a:fld>
            <a:endParaRPr lang="nl-NL"/>
          </a:p>
        </p:txBody>
      </p:sp>
    </p:spTree>
    <p:extLst>
      <p:ext uri="{BB962C8B-B14F-4D97-AF65-F5344CB8AC3E}">
        <p14:creationId xmlns:p14="http://schemas.microsoft.com/office/powerpoint/2010/main" val="40407130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lvl="0">
              <a:buFontTx/>
              <a:buNone/>
            </a:pPr>
            <a:endParaRPr lang="nl-NL" sz="1200" dirty="0"/>
          </a:p>
          <a:p>
            <a:pPr lvl="0">
              <a:buFontTx/>
              <a:buNone/>
            </a:pPr>
            <a:endParaRPr lang="nl-NL" dirty="0"/>
          </a:p>
        </p:txBody>
      </p:sp>
      <p:sp>
        <p:nvSpPr>
          <p:cNvPr id="4" name="Tijdelijke aanduiding voor dianummer 3"/>
          <p:cNvSpPr>
            <a:spLocks noGrp="1"/>
          </p:cNvSpPr>
          <p:nvPr>
            <p:ph type="sldNum" sz="quarter" idx="5"/>
          </p:nvPr>
        </p:nvSpPr>
        <p:spPr/>
        <p:txBody>
          <a:bodyPr/>
          <a:lstStyle/>
          <a:p>
            <a:fld id="{986B5E88-AF30-413E-90F1-C54D6FB03A14}" type="slidenum">
              <a:rPr lang="nl-NL" smtClean="0"/>
              <a:t>13</a:t>
            </a:fld>
            <a:endParaRPr lang="nl-NL"/>
          </a:p>
        </p:txBody>
      </p:sp>
    </p:spTree>
    <p:extLst>
      <p:ext uri="{BB962C8B-B14F-4D97-AF65-F5344CB8AC3E}">
        <p14:creationId xmlns:p14="http://schemas.microsoft.com/office/powerpoint/2010/main" val="38326966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171450" indent="-171450">
              <a:buFontTx/>
              <a:buChar char="-"/>
            </a:pPr>
            <a:endParaRPr lang="nl-NL" dirty="0"/>
          </a:p>
        </p:txBody>
      </p:sp>
      <p:sp>
        <p:nvSpPr>
          <p:cNvPr id="4" name="Tijdelijke aanduiding voor dianummer 3"/>
          <p:cNvSpPr>
            <a:spLocks noGrp="1"/>
          </p:cNvSpPr>
          <p:nvPr>
            <p:ph type="sldNum" sz="quarter" idx="5"/>
          </p:nvPr>
        </p:nvSpPr>
        <p:spPr/>
        <p:txBody>
          <a:bodyPr/>
          <a:lstStyle/>
          <a:p>
            <a:fld id="{986B5E88-AF30-413E-90F1-C54D6FB03A14}" type="slidenum">
              <a:rPr lang="nl-NL" smtClean="0"/>
              <a:t>14</a:t>
            </a:fld>
            <a:endParaRPr lang="nl-NL"/>
          </a:p>
        </p:txBody>
      </p:sp>
    </p:spTree>
    <p:extLst>
      <p:ext uri="{BB962C8B-B14F-4D97-AF65-F5344CB8AC3E}">
        <p14:creationId xmlns:p14="http://schemas.microsoft.com/office/powerpoint/2010/main" val="4504359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lvl="0">
              <a:buFontTx/>
              <a:buNone/>
            </a:pPr>
            <a:endParaRPr lang="nl-NL" sz="1200" dirty="0"/>
          </a:p>
          <a:p>
            <a:pPr lvl="0">
              <a:buFontTx/>
              <a:buNone/>
            </a:pPr>
            <a:endParaRPr lang="nl-NL" dirty="0"/>
          </a:p>
        </p:txBody>
      </p:sp>
      <p:sp>
        <p:nvSpPr>
          <p:cNvPr id="4" name="Tijdelijke aanduiding voor dianummer 3"/>
          <p:cNvSpPr>
            <a:spLocks noGrp="1"/>
          </p:cNvSpPr>
          <p:nvPr>
            <p:ph type="sldNum" sz="quarter" idx="5"/>
          </p:nvPr>
        </p:nvSpPr>
        <p:spPr/>
        <p:txBody>
          <a:bodyPr/>
          <a:lstStyle/>
          <a:p>
            <a:fld id="{986B5E88-AF30-413E-90F1-C54D6FB03A14}" type="slidenum">
              <a:rPr lang="nl-NL" smtClean="0"/>
              <a:t>15</a:t>
            </a:fld>
            <a:endParaRPr lang="nl-NL"/>
          </a:p>
        </p:txBody>
      </p:sp>
    </p:spTree>
    <p:extLst>
      <p:ext uri="{BB962C8B-B14F-4D97-AF65-F5344CB8AC3E}">
        <p14:creationId xmlns:p14="http://schemas.microsoft.com/office/powerpoint/2010/main" val="14505880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986B5E88-AF30-413E-90F1-C54D6FB03A14}" type="slidenum">
              <a:rPr lang="nl-NL" smtClean="0"/>
              <a:t>16</a:t>
            </a:fld>
            <a:endParaRPr lang="nl-NL"/>
          </a:p>
        </p:txBody>
      </p:sp>
    </p:spTree>
    <p:extLst>
      <p:ext uri="{BB962C8B-B14F-4D97-AF65-F5344CB8AC3E}">
        <p14:creationId xmlns:p14="http://schemas.microsoft.com/office/powerpoint/2010/main" val="37153611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lvl="0">
              <a:buFontTx/>
              <a:buNone/>
            </a:pPr>
            <a:endParaRPr lang="nl-NL" sz="1200" dirty="0"/>
          </a:p>
          <a:p>
            <a:pPr lvl="0">
              <a:buFontTx/>
              <a:buNone/>
            </a:pPr>
            <a:endParaRPr lang="nl-NL" dirty="0"/>
          </a:p>
        </p:txBody>
      </p:sp>
      <p:sp>
        <p:nvSpPr>
          <p:cNvPr id="4" name="Tijdelijke aanduiding voor dianummer 3"/>
          <p:cNvSpPr>
            <a:spLocks noGrp="1"/>
          </p:cNvSpPr>
          <p:nvPr>
            <p:ph type="sldNum" sz="quarter" idx="5"/>
          </p:nvPr>
        </p:nvSpPr>
        <p:spPr/>
        <p:txBody>
          <a:bodyPr/>
          <a:lstStyle/>
          <a:p>
            <a:fld id="{986B5E88-AF30-413E-90F1-C54D6FB03A14}" type="slidenum">
              <a:rPr lang="nl-NL" smtClean="0"/>
              <a:t>17</a:t>
            </a:fld>
            <a:endParaRPr lang="nl-NL"/>
          </a:p>
        </p:txBody>
      </p:sp>
    </p:spTree>
    <p:extLst>
      <p:ext uri="{BB962C8B-B14F-4D97-AF65-F5344CB8AC3E}">
        <p14:creationId xmlns:p14="http://schemas.microsoft.com/office/powerpoint/2010/main" val="42488250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lvl="0">
              <a:buFontTx/>
              <a:buNone/>
            </a:pPr>
            <a:endParaRPr lang="nl-NL" sz="1200" dirty="0"/>
          </a:p>
          <a:p>
            <a:pPr lvl="0">
              <a:buFontTx/>
              <a:buNone/>
            </a:pPr>
            <a:endParaRPr lang="nl-NL" dirty="0"/>
          </a:p>
        </p:txBody>
      </p:sp>
      <p:sp>
        <p:nvSpPr>
          <p:cNvPr id="4" name="Tijdelijke aanduiding voor dianummer 3"/>
          <p:cNvSpPr>
            <a:spLocks noGrp="1"/>
          </p:cNvSpPr>
          <p:nvPr>
            <p:ph type="sldNum" sz="quarter" idx="5"/>
          </p:nvPr>
        </p:nvSpPr>
        <p:spPr/>
        <p:txBody>
          <a:bodyPr/>
          <a:lstStyle/>
          <a:p>
            <a:fld id="{986B5E88-AF30-413E-90F1-C54D6FB03A14}" type="slidenum">
              <a:rPr lang="nl-NL" smtClean="0"/>
              <a:t>18</a:t>
            </a:fld>
            <a:endParaRPr lang="nl-NL"/>
          </a:p>
        </p:txBody>
      </p:sp>
    </p:spTree>
    <p:extLst>
      <p:ext uri="{BB962C8B-B14F-4D97-AF65-F5344CB8AC3E}">
        <p14:creationId xmlns:p14="http://schemas.microsoft.com/office/powerpoint/2010/main" val="2124595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986B5E88-AF30-413E-90F1-C54D6FB03A14}" type="slidenum">
              <a:rPr lang="nl-NL" smtClean="0"/>
              <a:t>19</a:t>
            </a:fld>
            <a:endParaRPr lang="nl-NL"/>
          </a:p>
        </p:txBody>
      </p:sp>
    </p:spTree>
    <p:extLst>
      <p:ext uri="{BB962C8B-B14F-4D97-AF65-F5344CB8AC3E}">
        <p14:creationId xmlns:p14="http://schemas.microsoft.com/office/powerpoint/2010/main" val="21942172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None/>
            </a:pPr>
            <a:r>
              <a:rPr lang="nl-NL" dirty="0"/>
              <a:t>Introductie van het project, de doelen en de partners</a:t>
            </a:r>
          </a:p>
          <a:p>
            <a:pPr marL="0" indent="0">
              <a:buNone/>
            </a:pPr>
            <a:r>
              <a:rPr lang="nl-NL" dirty="0"/>
              <a:t>Video (1.41 minuten)</a:t>
            </a:r>
          </a:p>
          <a:p>
            <a:endParaRPr lang="nl-NL" dirty="0"/>
          </a:p>
        </p:txBody>
      </p:sp>
      <p:sp>
        <p:nvSpPr>
          <p:cNvPr id="4" name="Tijdelijke aanduiding voor dianummer 3"/>
          <p:cNvSpPr>
            <a:spLocks noGrp="1"/>
          </p:cNvSpPr>
          <p:nvPr>
            <p:ph type="sldNum" sz="quarter" idx="5"/>
          </p:nvPr>
        </p:nvSpPr>
        <p:spPr/>
        <p:txBody>
          <a:bodyPr/>
          <a:lstStyle/>
          <a:p>
            <a:fld id="{986B5E88-AF30-413E-90F1-C54D6FB03A14}" type="slidenum">
              <a:rPr lang="nl-NL" smtClean="0"/>
              <a:t>2</a:t>
            </a:fld>
            <a:endParaRPr lang="nl-NL"/>
          </a:p>
        </p:txBody>
      </p:sp>
    </p:spTree>
    <p:extLst>
      <p:ext uri="{BB962C8B-B14F-4D97-AF65-F5344CB8AC3E}">
        <p14:creationId xmlns:p14="http://schemas.microsoft.com/office/powerpoint/2010/main" val="259823853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lvl="0">
              <a:buFontTx/>
              <a:buNone/>
            </a:pPr>
            <a:endParaRPr lang="nl-NL" sz="1200" dirty="0"/>
          </a:p>
          <a:p>
            <a:pPr lvl="0">
              <a:buFontTx/>
              <a:buNone/>
            </a:pPr>
            <a:endParaRPr lang="nl-NL" dirty="0"/>
          </a:p>
        </p:txBody>
      </p:sp>
      <p:sp>
        <p:nvSpPr>
          <p:cNvPr id="4" name="Tijdelijke aanduiding voor dianummer 3"/>
          <p:cNvSpPr>
            <a:spLocks noGrp="1"/>
          </p:cNvSpPr>
          <p:nvPr>
            <p:ph type="sldNum" sz="quarter" idx="5"/>
          </p:nvPr>
        </p:nvSpPr>
        <p:spPr/>
        <p:txBody>
          <a:bodyPr/>
          <a:lstStyle/>
          <a:p>
            <a:fld id="{986B5E88-AF30-413E-90F1-C54D6FB03A14}" type="slidenum">
              <a:rPr lang="nl-NL" smtClean="0"/>
              <a:t>20</a:t>
            </a:fld>
            <a:endParaRPr lang="nl-NL"/>
          </a:p>
        </p:txBody>
      </p:sp>
    </p:spTree>
    <p:extLst>
      <p:ext uri="{BB962C8B-B14F-4D97-AF65-F5344CB8AC3E}">
        <p14:creationId xmlns:p14="http://schemas.microsoft.com/office/powerpoint/2010/main" val="115949738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gn="l"/>
            <a:r>
              <a:rPr lang="nl-NL"/>
              <a:t>Camera’s weer aan?</a:t>
            </a:r>
          </a:p>
          <a:p>
            <a:pPr algn="l"/>
            <a:r>
              <a:rPr lang="nl-NL"/>
              <a:t>Na de pauze:</a:t>
            </a:r>
          </a:p>
          <a:p>
            <a:pPr marL="342900" indent="-342900" algn="l">
              <a:buFont typeface="Arial" panose="020B0604020202020204" pitchFamily="34" charset="0"/>
              <a:buChar char="•"/>
            </a:pPr>
            <a:r>
              <a:rPr lang="nl-NL"/>
              <a:t>Herhaling behandelde principes en richtlijnen</a:t>
            </a:r>
          </a:p>
          <a:p>
            <a:pPr marL="342900" indent="-342900" algn="l">
              <a:buFont typeface="Arial" panose="020B0604020202020204" pitchFamily="34" charset="0"/>
              <a:buChar char="•"/>
            </a:pPr>
            <a:r>
              <a:rPr lang="nl-NL"/>
              <a:t>Richtlijnen en rollen in het werkveld</a:t>
            </a:r>
          </a:p>
          <a:p>
            <a:endParaRPr lang="nl-NL"/>
          </a:p>
        </p:txBody>
      </p:sp>
      <p:sp>
        <p:nvSpPr>
          <p:cNvPr id="4" name="Tijdelijke aanduiding voor dianummer 3"/>
          <p:cNvSpPr>
            <a:spLocks noGrp="1"/>
          </p:cNvSpPr>
          <p:nvPr>
            <p:ph type="sldNum" sz="quarter" idx="5"/>
          </p:nvPr>
        </p:nvSpPr>
        <p:spPr/>
        <p:txBody>
          <a:bodyPr/>
          <a:lstStyle/>
          <a:p>
            <a:fld id="{986B5E88-AF30-413E-90F1-C54D6FB03A14}" type="slidenum">
              <a:rPr lang="nl-NL" smtClean="0"/>
              <a:t>21</a:t>
            </a:fld>
            <a:endParaRPr lang="nl-NL"/>
          </a:p>
        </p:txBody>
      </p:sp>
    </p:spTree>
    <p:extLst>
      <p:ext uri="{BB962C8B-B14F-4D97-AF65-F5344CB8AC3E}">
        <p14:creationId xmlns:p14="http://schemas.microsoft.com/office/powerpoint/2010/main" val="233635383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lvl="0">
              <a:buFontTx/>
              <a:buNone/>
            </a:pPr>
            <a:endParaRPr lang="nl-NL" sz="1200" dirty="0"/>
          </a:p>
          <a:p>
            <a:pPr lvl="0">
              <a:buFontTx/>
              <a:buNone/>
            </a:pPr>
            <a:endParaRPr lang="nl-NL" dirty="0"/>
          </a:p>
        </p:txBody>
      </p:sp>
      <p:sp>
        <p:nvSpPr>
          <p:cNvPr id="4" name="Tijdelijke aanduiding voor dianummer 3"/>
          <p:cNvSpPr>
            <a:spLocks noGrp="1"/>
          </p:cNvSpPr>
          <p:nvPr>
            <p:ph type="sldNum" sz="quarter" idx="5"/>
          </p:nvPr>
        </p:nvSpPr>
        <p:spPr/>
        <p:txBody>
          <a:bodyPr/>
          <a:lstStyle/>
          <a:p>
            <a:fld id="{986B5E88-AF30-413E-90F1-C54D6FB03A14}" type="slidenum">
              <a:rPr lang="nl-NL" smtClean="0"/>
              <a:t>22</a:t>
            </a:fld>
            <a:endParaRPr lang="nl-NL"/>
          </a:p>
        </p:txBody>
      </p:sp>
    </p:spTree>
    <p:extLst>
      <p:ext uri="{BB962C8B-B14F-4D97-AF65-F5344CB8AC3E}">
        <p14:creationId xmlns:p14="http://schemas.microsoft.com/office/powerpoint/2010/main" val="244927046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lvl="0">
              <a:buFontTx/>
              <a:buNone/>
            </a:pPr>
            <a:endParaRPr lang="nl-NL" sz="1200" dirty="0"/>
          </a:p>
          <a:p>
            <a:pPr lvl="0">
              <a:buFontTx/>
              <a:buNone/>
            </a:pPr>
            <a:endParaRPr lang="nl-NL" dirty="0"/>
          </a:p>
        </p:txBody>
      </p:sp>
      <p:sp>
        <p:nvSpPr>
          <p:cNvPr id="4" name="Tijdelijke aanduiding voor dianummer 3"/>
          <p:cNvSpPr>
            <a:spLocks noGrp="1"/>
          </p:cNvSpPr>
          <p:nvPr>
            <p:ph type="sldNum" sz="quarter" idx="5"/>
          </p:nvPr>
        </p:nvSpPr>
        <p:spPr/>
        <p:txBody>
          <a:bodyPr/>
          <a:lstStyle/>
          <a:p>
            <a:fld id="{986B5E88-AF30-413E-90F1-C54D6FB03A14}" type="slidenum">
              <a:rPr lang="nl-NL" smtClean="0"/>
              <a:t>23</a:t>
            </a:fld>
            <a:endParaRPr lang="nl-NL"/>
          </a:p>
        </p:txBody>
      </p:sp>
    </p:spTree>
    <p:extLst>
      <p:ext uri="{BB962C8B-B14F-4D97-AF65-F5344CB8AC3E}">
        <p14:creationId xmlns:p14="http://schemas.microsoft.com/office/powerpoint/2010/main" val="288976902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lvl="0">
              <a:buFontTx/>
              <a:buNone/>
            </a:pPr>
            <a:endParaRPr lang="nl-NL" sz="1200" dirty="0"/>
          </a:p>
          <a:p>
            <a:pPr lvl="0">
              <a:buFontTx/>
              <a:buNone/>
            </a:pPr>
            <a:endParaRPr lang="nl-NL" dirty="0"/>
          </a:p>
        </p:txBody>
      </p:sp>
      <p:sp>
        <p:nvSpPr>
          <p:cNvPr id="4" name="Tijdelijke aanduiding voor dianummer 3"/>
          <p:cNvSpPr>
            <a:spLocks noGrp="1"/>
          </p:cNvSpPr>
          <p:nvPr>
            <p:ph type="sldNum" sz="quarter" idx="5"/>
          </p:nvPr>
        </p:nvSpPr>
        <p:spPr/>
        <p:txBody>
          <a:bodyPr/>
          <a:lstStyle/>
          <a:p>
            <a:fld id="{986B5E88-AF30-413E-90F1-C54D6FB03A14}" type="slidenum">
              <a:rPr lang="nl-NL" smtClean="0"/>
              <a:t>24</a:t>
            </a:fld>
            <a:endParaRPr lang="nl-NL"/>
          </a:p>
        </p:txBody>
      </p:sp>
    </p:spTree>
    <p:extLst>
      <p:ext uri="{BB962C8B-B14F-4D97-AF65-F5344CB8AC3E}">
        <p14:creationId xmlns:p14="http://schemas.microsoft.com/office/powerpoint/2010/main" val="413403255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986B5E88-AF30-413E-90F1-C54D6FB03A14}" type="slidenum">
              <a:rPr lang="nl-NL" smtClean="0"/>
              <a:t>25</a:t>
            </a:fld>
            <a:endParaRPr lang="nl-NL"/>
          </a:p>
        </p:txBody>
      </p:sp>
    </p:spTree>
    <p:extLst>
      <p:ext uri="{BB962C8B-B14F-4D97-AF65-F5344CB8AC3E}">
        <p14:creationId xmlns:p14="http://schemas.microsoft.com/office/powerpoint/2010/main" val="260510972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lvl="0">
              <a:buFontTx/>
              <a:buNone/>
            </a:pPr>
            <a:endParaRPr lang="nl-NL" sz="1200" dirty="0"/>
          </a:p>
          <a:p>
            <a:pPr lvl="0">
              <a:buFontTx/>
              <a:buNone/>
            </a:pPr>
            <a:endParaRPr lang="nl-NL" dirty="0"/>
          </a:p>
        </p:txBody>
      </p:sp>
      <p:sp>
        <p:nvSpPr>
          <p:cNvPr id="4" name="Tijdelijke aanduiding voor dianummer 3"/>
          <p:cNvSpPr>
            <a:spLocks noGrp="1"/>
          </p:cNvSpPr>
          <p:nvPr>
            <p:ph type="sldNum" sz="quarter" idx="5"/>
          </p:nvPr>
        </p:nvSpPr>
        <p:spPr/>
        <p:txBody>
          <a:bodyPr/>
          <a:lstStyle/>
          <a:p>
            <a:fld id="{986B5E88-AF30-413E-90F1-C54D6FB03A14}" type="slidenum">
              <a:rPr lang="nl-NL" smtClean="0"/>
              <a:t>26</a:t>
            </a:fld>
            <a:endParaRPr lang="nl-NL"/>
          </a:p>
        </p:txBody>
      </p:sp>
    </p:spTree>
    <p:extLst>
      <p:ext uri="{BB962C8B-B14F-4D97-AF65-F5344CB8AC3E}">
        <p14:creationId xmlns:p14="http://schemas.microsoft.com/office/powerpoint/2010/main" val="87065674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lvl="0">
              <a:buFontTx/>
              <a:buNone/>
            </a:pPr>
            <a:endParaRPr lang="nl-NL" sz="1200" dirty="0"/>
          </a:p>
          <a:p>
            <a:pPr lvl="0">
              <a:buFontTx/>
              <a:buNone/>
            </a:pPr>
            <a:endParaRPr lang="nl-NL" dirty="0"/>
          </a:p>
        </p:txBody>
      </p:sp>
      <p:sp>
        <p:nvSpPr>
          <p:cNvPr id="4" name="Tijdelijke aanduiding voor dianummer 3"/>
          <p:cNvSpPr>
            <a:spLocks noGrp="1"/>
          </p:cNvSpPr>
          <p:nvPr>
            <p:ph type="sldNum" sz="quarter" idx="5"/>
          </p:nvPr>
        </p:nvSpPr>
        <p:spPr/>
        <p:txBody>
          <a:bodyPr/>
          <a:lstStyle/>
          <a:p>
            <a:fld id="{986B5E88-AF30-413E-90F1-C54D6FB03A14}" type="slidenum">
              <a:rPr lang="nl-NL" smtClean="0"/>
              <a:t>27</a:t>
            </a:fld>
            <a:endParaRPr lang="nl-NL"/>
          </a:p>
        </p:txBody>
      </p:sp>
    </p:spTree>
    <p:extLst>
      <p:ext uri="{BB962C8B-B14F-4D97-AF65-F5344CB8AC3E}">
        <p14:creationId xmlns:p14="http://schemas.microsoft.com/office/powerpoint/2010/main" val="302777311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lvl="0">
              <a:buFontTx/>
              <a:buNone/>
            </a:pPr>
            <a:endParaRPr lang="nl-NL" sz="1200" dirty="0"/>
          </a:p>
          <a:p>
            <a:pPr lvl="0">
              <a:buFontTx/>
              <a:buNone/>
            </a:pPr>
            <a:endParaRPr lang="nl-NL" dirty="0"/>
          </a:p>
        </p:txBody>
      </p:sp>
      <p:sp>
        <p:nvSpPr>
          <p:cNvPr id="4" name="Tijdelijke aanduiding voor dianummer 3"/>
          <p:cNvSpPr>
            <a:spLocks noGrp="1"/>
          </p:cNvSpPr>
          <p:nvPr>
            <p:ph type="sldNum" sz="quarter" idx="5"/>
          </p:nvPr>
        </p:nvSpPr>
        <p:spPr/>
        <p:txBody>
          <a:bodyPr/>
          <a:lstStyle/>
          <a:p>
            <a:fld id="{986B5E88-AF30-413E-90F1-C54D6FB03A14}" type="slidenum">
              <a:rPr lang="nl-NL" smtClean="0"/>
              <a:t>28</a:t>
            </a:fld>
            <a:endParaRPr lang="nl-NL"/>
          </a:p>
        </p:txBody>
      </p:sp>
    </p:spTree>
    <p:extLst>
      <p:ext uri="{BB962C8B-B14F-4D97-AF65-F5344CB8AC3E}">
        <p14:creationId xmlns:p14="http://schemas.microsoft.com/office/powerpoint/2010/main" val="66448108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lvl="0">
              <a:buFontTx/>
              <a:buNone/>
            </a:pPr>
            <a:endParaRPr lang="nl-NL" sz="1200" dirty="0"/>
          </a:p>
          <a:p>
            <a:pPr lvl="0">
              <a:buFontTx/>
              <a:buNone/>
            </a:pPr>
            <a:endParaRPr lang="nl-NL" dirty="0"/>
          </a:p>
        </p:txBody>
      </p:sp>
      <p:sp>
        <p:nvSpPr>
          <p:cNvPr id="4" name="Tijdelijke aanduiding voor dianummer 3"/>
          <p:cNvSpPr>
            <a:spLocks noGrp="1"/>
          </p:cNvSpPr>
          <p:nvPr>
            <p:ph type="sldNum" sz="quarter" idx="5"/>
          </p:nvPr>
        </p:nvSpPr>
        <p:spPr/>
        <p:txBody>
          <a:bodyPr/>
          <a:lstStyle/>
          <a:p>
            <a:fld id="{986B5E88-AF30-413E-90F1-C54D6FB03A14}" type="slidenum">
              <a:rPr lang="nl-NL" smtClean="0"/>
              <a:t>29</a:t>
            </a:fld>
            <a:endParaRPr lang="nl-NL"/>
          </a:p>
        </p:txBody>
      </p:sp>
    </p:spTree>
    <p:extLst>
      <p:ext uri="{BB962C8B-B14F-4D97-AF65-F5344CB8AC3E}">
        <p14:creationId xmlns:p14="http://schemas.microsoft.com/office/powerpoint/2010/main" val="17412186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lvl="0" indent="0">
              <a:buFont typeface="+mj-lt"/>
              <a:buNone/>
            </a:pPr>
            <a:r>
              <a:rPr lang="nl-NL" dirty="0"/>
              <a:t>Dit is workshop 3 Websites en apps: WCAG (april/mei/juni)</a:t>
            </a:r>
          </a:p>
        </p:txBody>
      </p:sp>
      <p:sp>
        <p:nvSpPr>
          <p:cNvPr id="4" name="Tijdelijke aanduiding voor dianummer 3"/>
          <p:cNvSpPr>
            <a:spLocks noGrp="1"/>
          </p:cNvSpPr>
          <p:nvPr>
            <p:ph type="sldNum" sz="quarter" idx="5"/>
          </p:nvPr>
        </p:nvSpPr>
        <p:spPr/>
        <p:txBody>
          <a:bodyPr/>
          <a:lstStyle/>
          <a:p>
            <a:fld id="{986B5E88-AF30-413E-90F1-C54D6FB03A14}" type="slidenum">
              <a:rPr lang="nl-NL" smtClean="0"/>
              <a:t>3</a:t>
            </a:fld>
            <a:endParaRPr lang="nl-NL"/>
          </a:p>
        </p:txBody>
      </p:sp>
    </p:spTree>
    <p:extLst>
      <p:ext uri="{BB962C8B-B14F-4D97-AF65-F5344CB8AC3E}">
        <p14:creationId xmlns:p14="http://schemas.microsoft.com/office/powerpoint/2010/main" val="378242615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986B5E88-AF30-413E-90F1-C54D6FB03A14}" type="slidenum">
              <a:rPr lang="nl-NL" smtClean="0"/>
              <a:t>30</a:t>
            </a:fld>
            <a:endParaRPr lang="nl-NL"/>
          </a:p>
        </p:txBody>
      </p:sp>
    </p:spTree>
    <p:extLst>
      <p:ext uri="{BB962C8B-B14F-4D97-AF65-F5344CB8AC3E}">
        <p14:creationId xmlns:p14="http://schemas.microsoft.com/office/powerpoint/2010/main" val="2964190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800" u="none" dirty="0">
                <a:solidFill>
                  <a:srgbClr val="0563C1"/>
                </a:solidFill>
                <a:effectLst/>
                <a:latin typeface="Calibri" panose="020F0502020204030204" pitchFamily="34" charset="0"/>
                <a:ea typeface="Times New Roman" panose="02020603050405020304" pitchFamily="18" charset="0"/>
              </a:rPr>
              <a:t>link naar formulier krijg je van Aafje </a:t>
            </a:r>
            <a:r>
              <a:rPr lang="nl-NL" sz="1800" u="none" dirty="0" err="1">
                <a:solidFill>
                  <a:srgbClr val="0563C1"/>
                </a:solidFill>
                <a:effectLst/>
                <a:latin typeface="Calibri" panose="020F0502020204030204" pitchFamily="34" charset="0"/>
                <a:ea typeface="Times New Roman" panose="02020603050405020304" pitchFamily="18" charset="0"/>
              </a:rPr>
              <a:t>Baarslag</a:t>
            </a:r>
            <a:endParaRPr lang="nl-NL" sz="1800" u="none" dirty="0">
              <a:solidFill>
                <a:srgbClr val="0563C1"/>
              </a:solidFill>
              <a:effectLst/>
              <a:latin typeface="Calibri" panose="020F0502020204030204" pitchFamily="34" charset="0"/>
              <a:ea typeface="Times New Roman" panose="02020603050405020304" pitchFamily="18" charset="0"/>
            </a:endParaRPr>
          </a:p>
          <a:p>
            <a:r>
              <a:rPr lang="nl-NL" sz="1800" u="none" dirty="0">
                <a:solidFill>
                  <a:srgbClr val="0563C1"/>
                </a:solidFill>
                <a:effectLst/>
                <a:latin typeface="Calibri" panose="020F0502020204030204" pitchFamily="34" charset="0"/>
              </a:rPr>
              <a:t>Deze kun je koppelen aan de linktekst in de dia.</a:t>
            </a:r>
          </a:p>
          <a:p>
            <a:r>
              <a:rPr lang="nl-NL" sz="1800" u="none" dirty="0">
                <a:solidFill>
                  <a:srgbClr val="0563C1"/>
                </a:solidFill>
                <a:effectLst/>
                <a:latin typeface="Calibri" panose="020F0502020204030204" pitchFamily="34" charset="0"/>
              </a:rPr>
              <a:t>Eventueel het URL in de chat zetten</a:t>
            </a:r>
          </a:p>
          <a:p>
            <a:endParaRPr lang="nl-NL" sz="1800" u="sng" dirty="0">
              <a:solidFill>
                <a:srgbClr val="0563C1"/>
              </a:solidFill>
              <a:effectLst/>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NL" sz="1800" u="none" dirty="0">
                <a:solidFill>
                  <a:srgbClr val="0563C1"/>
                </a:solidFill>
                <a:effectLst/>
                <a:latin typeface="Calibri" panose="020F0502020204030204" pitchFamily="34" charset="0"/>
              </a:rPr>
              <a:t>“Klik nu op de link en hou de browser open”</a:t>
            </a:r>
          </a:p>
          <a:p>
            <a:endParaRPr lang="nl-NL" sz="1800" u="sng" dirty="0">
              <a:solidFill>
                <a:srgbClr val="0563C1"/>
              </a:solidFill>
              <a:effectLst/>
              <a:latin typeface="Calibri" panose="020F0502020204030204" pitchFamily="34" charset="0"/>
            </a:endParaRPr>
          </a:p>
          <a:p>
            <a:endParaRPr lang="nl-NL" sz="1800" u="none" dirty="0">
              <a:solidFill>
                <a:srgbClr val="0563C1"/>
              </a:solidFill>
              <a:effectLst/>
              <a:latin typeface="Calibri" panose="020F0502020204030204" pitchFamily="34" charset="0"/>
            </a:endParaRPr>
          </a:p>
        </p:txBody>
      </p:sp>
      <p:sp>
        <p:nvSpPr>
          <p:cNvPr id="4" name="Tijdelijke aanduiding voor dianummer 3"/>
          <p:cNvSpPr>
            <a:spLocks noGrp="1"/>
          </p:cNvSpPr>
          <p:nvPr>
            <p:ph type="sldNum" sz="quarter" idx="5"/>
          </p:nvPr>
        </p:nvSpPr>
        <p:spPr/>
        <p:txBody>
          <a:bodyPr/>
          <a:lstStyle/>
          <a:p>
            <a:fld id="{986B5E88-AF30-413E-90F1-C54D6FB03A14}" type="slidenum">
              <a:rPr lang="nl-NL" smtClean="0"/>
              <a:t>31</a:t>
            </a:fld>
            <a:endParaRPr lang="nl-NL"/>
          </a:p>
        </p:txBody>
      </p:sp>
    </p:spTree>
    <p:extLst>
      <p:ext uri="{BB962C8B-B14F-4D97-AF65-F5344CB8AC3E}">
        <p14:creationId xmlns:p14="http://schemas.microsoft.com/office/powerpoint/2010/main" val="98043715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Hier kun je naar verwijzen..</a:t>
            </a:r>
          </a:p>
          <a:p>
            <a:r>
              <a:rPr lang="nl-NL" dirty="0"/>
              <a:t>Eventueel andere bronnen toevoegen</a:t>
            </a:r>
          </a:p>
        </p:txBody>
      </p:sp>
      <p:sp>
        <p:nvSpPr>
          <p:cNvPr id="4" name="Tijdelijke aanduiding voor dianummer 3"/>
          <p:cNvSpPr>
            <a:spLocks noGrp="1"/>
          </p:cNvSpPr>
          <p:nvPr>
            <p:ph type="sldNum" sz="quarter" idx="5"/>
          </p:nvPr>
        </p:nvSpPr>
        <p:spPr/>
        <p:txBody>
          <a:bodyPr/>
          <a:lstStyle/>
          <a:p>
            <a:fld id="{986B5E88-AF30-413E-90F1-C54D6FB03A14}" type="slidenum">
              <a:rPr lang="nl-NL" smtClean="0"/>
              <a:t>32</a:t>
            </a:fld>
            <a:endParaRPr lang="nl-NL"/>
          </a:p>
        </p:txBody>
      </p:sp>
    </p:spTree>
    <p:extLst>
      <p:ext uri="{BB962C8B-B14F-4D97-AF65-F5344CB8AC3E}">
        <p14:creationId xmlns:p14="http://schemas.microsoft.com/office/powerpoint/2010/main" val="176680653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800" dirty="0">
                <a:effectLst/>
                <a:latin typeface="Arial" panose="020B0604020202020204" pitchFamily="34" charset="0"/>
                <a:ea typeface="Calibri" panose="020F0502020204030204" pitchFamily="34" charset="0"/>
                <a:cs typeface="Arial" panose="020B0604020202020204" pitchFamily="34" charset="0"/>
              </a:rPr>
              <a:t>Check dit! bestellen: </a:t>
            </a:r>
            <a:r>
              <a:rPr lang="nl-NL" sz="1800" u="sng" dirty="0">
                <a:solidFill>
                  <a:srgbClr val="0563C1"/>
                </a:solidFill>
                <a:effectLst/>
                <a:latin typeface="Arial" panose="020B0604020202020204" pitchFamily="34" charset="0"/>
                <a:ea typeface="Calibri" panose="020F0502020204030204" pitchFamily="34" charset="0"/>
                <a:cs typeface="Arial" panose="020B0604020202020204" pitchFamily="34" charset="0"/>
                <a:hlinkClick r:id="rId3"/>
              </a:rPr>
              <a:t>communicatie@inclusiefpubliceren.nl</a:t>
            </a:r>
            <a:endParaRPr lang="nl-NL" sz="1800" dirty="0">
              <a:effectLst/>
              <a:latin typeface="Arial" panose="020B0604020202020204" pitchFamily="34" charset="0"/>
              <a:ea typeface="Calibri" panose="020F0502020204030204" pitchFamily="34" charset="0"/>
              <a:cs typeface="Arial" panose="020B0604020202020204" pitchFamily="34" charset="0"/>
            </a:endParaRPr>
          </a:p>
          <a:p>
            <a:endParaRPr lang="nl-NL" dirty="0"/>
          </a:p>
          <a:p>
            <a:r>
              <a:rPr lang="nl-NL" dirty="0"/>
              <a:t>Gids #4 is in de maak</a:t>
            </a:r>
          </a:p>
        </p:txBody>
      </p:sp>
      <p:sp>
        <p:nvSpPr>
          <p:cNvPr id="4" name="Tijdelijke aanduiding voor dianummer 3"/>
          <p:cNvSpPr>
            <a:spLocks noGrp="1"/>
          </p:cNvSpPr>
          <p:nvPr>
            <p:ph type="sldNum" sz="quarter" idx="5"/>
          </p:nvPr>
        </p:nvSpPr>
        <p:spPr/>
        <p:txBody>
          <a:bodyPr/>
          <a:lstStyle/>
          <a:p>
            <a:fld id="{986B5E88-AF30-413E-90F1-C54D6FB03A14}" type="slidenum">
              <a:rPr lang="nl-NL" smtClean="0"/>
              <a:t>33</a:t>
            </a:fld>
            <a:endParaRPr lang="nl-NL"/>
          </a:p>
        </p:txBody>
      </p:sp>
    </p:spTree>
    <p:extLst>
      <p:ext uri="{BB962C8B-B14F-4D97-AF65-F5344CB8AC3E}">
        <p14:creationId xmlns:p14="http://schemas.microsoft.com/office/powerpoint/2010/main" val="194211087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986B5E88-AF30-413E-90F1-C54D6FB03A14}" type="slidenum">
              <a:rPr lang="nl-NL" smtClean="0"/>
              <a:t>34</a:t>
            </a:fld>
            <a:endParaRPr lang="nl-NL"/>
          </a:p>
        </p:txBody>
      </p:sp>
    </p:spTree>
    <p:extLst>
      <p:ext uri="{BB962C8B-B14F-4D97-AF65-F5344CB8AC3E}">
        <p14:creationId xmlns:p14="http://schemas.microsoft.com/office/powerpoint/2010/main" val="17926881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800" dirty="0"/>
              <a:t>NB</a:t>
            </a:r>
          </a:p>
          <a:p>
            <a:pPr marL="0" marR="0" lvl="0" indent="0" algn="l" defTabSz="914400" rtl="0" eaLnBrk="1" fontAlgn="auto" latinLnBrk="0" hangingPunct="1">
              <a:lnSpc>
                <a:spcPct val="100000"/>
              </a:lnSpc>
              <a:spcBef>
                <a:spcPts val="0"/>
              </a:spcBef>
              <a:spcAft>
                <a:spcPts val="0"/>
              </a:spcAft>
              <a:buClrTx/>
              <a:buSzTx/>
              <a:buFontTx/>
              <a:buNone/>
              <a:tabLst/>
              <a:defRPr/>
            </a:pPr>
            <a:r>
              <a:rPr lang="nl-NL" sz="1800" dirty="0"/>
              <a:t>Aanname: je hebt vorige workshops ook gevolgd</a:t>
            </a:r>
          </a:p>
          <a:p>
            <a:endParaRPr lang="nl-NL" sz="1800" dirty="0"/>
          </a:p>
          <a:p>
            <a:r>
              <a:rPr lang="nl-NL" sz="1800" dirty="0"/>
              <a:t>Er zullen verschillen onder deelnemers zijn in</a:t>
            </a:r>
          </a:p>
          <a:p>
            <a:pPr marL="171450" indent="-171450">
              <a:buFont typeface="Arial" panose="020B0604020202020204" pitchFamily="34" charset="0"/>
              <a:buChar char="•"/>
            </a:pPr>
            <a:r>
              <a:rPr lang="nl-NL" sz="1800" dirty="0"/>
              <a:t>voorkennis</a:t>
            </a:r>
          </a:p>
          <a:p>
            <a:pPr marL="171450" indent="-171450">
              <a:buFont typeface="Arial" panose="020B0604020202020204" pitchFamily="34" charset="0"/>
              <a:buChar char="•"/>
            </a:pPr>
            <a:r>
              <a:rPr lang="nl-NL" sz="1800" dirty="0"/>
              <a:t>werkwijze uitgeverij</a:t>
            </a:r>
          </a:p>
          <a:p>
            <a:pPr marL="171450" indent="-171450">
              <a:buFont typeface="Arial" panose="020B0604020202020204" pitchFamily="34" charset="0"/>
              <a:buChar char="•"/>
            </a:pPr>
            <a:r>
              <a:rPr lang="nl-NL" sz="1800" dirty="0"/>
              <a:t>rollen en functies in uitgeverij</a:t>
            </a:r>
          </a:p>
          <a:p>
            <a:pPr marL="171450" indent="-171450">
              <a:buFont typeface="Arial" panose="020B0604020202020204" pitchFamily="34" charset="0"/>
              <a:buChar char="•"/>
            </a:pPr>
            <a:r>
              <a:rPr lang="nl-NL" sz="1800" dirty="0"/>
              <a:t>Uitvoerend of beslissend</a:t>
            </a:r>
          </a:p>
          <a:p>
            <a:endParaRPr lang="nl-NL" sz="1800" dirty="0"/>
          </a:p>
          <a:p>
            <a:endParaRPr lang="nl-NL" sz="1800" dirty="0"/>
          </a:p>
        </p:txBody>
      </p:sp>
      <p:sp>
        <p:nvSpPr>
          <p:cNvPr id="4" name="Tijdelijke aanduiding voor dianummer 3"/>
          <p:cNvSpPr>
            <a:spLocks noGrp="1"/>
          </p:cNvSpPr>
          <p:nvPr>
            <p:ph type="sldNum" sz="quarter" idx="5"/>
          </p:nvPr>
        </p:nvSpPr>
        <p:spPr/>
        <p:txBody>
          <a:bodyPr/>
          <a:lstStyle/>
          <a:p>
            <a:fld id="{986B5E88-AF30-413E-90F1-C54D6FB03A14}" type="slidenum">
              <a:rPr lang="nl-NL" smtClean="0"/>
              <a:t>4</a:t>
            </a:fld>
            <a:endParaRPr lang="nl-NL"/>
          </a:p>
        </p:txBody>
      </p:sp>
    </p:spTree>
    <p:extLst>
      <p:ext uri="{BB962C8B-B14F-4D97-AF65-F5344CB8AC3E}">
        <p14:creationId xmlns:p14="http://schemas.microsoft.com/office/powerpoint/2010/main" val="4440868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800" b="0" dirty="0" err="1">
                <a:effectLst/>
                <a:latin typeface="Calibri" panose="020F0502020204030204" pitchFamily="34" charset="0"/>
                <a:ea typeface="Calibri" panose="020F0502020204030204" pitchFamily="34" charset="0"/>
                <a:cs typeface="Times New Roman" panose="02020603050405020304" pitchFamily="18" charset="0"/>
              </a:rPr>
              <a:t>Evt</a:t>
            </a:r>
            <a:r>
              <a:rPr lang="nl-NL" sz="1800" b="0" dirty="0">
                <a:effectLst/>
                <a:latin typeface="Calibri" panose="020F0502020204030204" pitchFamily="34" charset="0"/>
                <a:ea typeface="Calibri" panose="020F0502020204030204" pitchFamily="34" charset="0"/>
                <a:cs typeface="Times New Roman" panose="02020603050405020304" pitchFamily="18" charset="0"/>
              </a:rPr>
              <a:t> wat adviezen aan de deelnemers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1800" b="0" dirty="0">
                <a:effectLst/>
                <a:latin typeface="Calibri" panose="020F0502020204030204" pitchFamily="34" charset="0"/>
                <a:ea typeface="Calibri" panose="020F0502020204030204" pitchFamily="34" charset="0"/>
                <a:cs typeface="Times New Roman" panose="02020603050405020304" pitchFamily="18" charset="0"/>
              </a:rPr>
              <a:t>Probeer wat je in deze workshop leert direct te vertalen naar de eigen uitgeefpraktijk.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1800" b="0" dirty="0">
                <a:effectLst/>
                <a:latin typeface="Calibri" panose="020F0502020204030204" pitchFamily="34" charset="0"/>
                <a:ea typeface="Calibri" panose="020F0502020204030204" pitchFamily="34" charset="0"/>
                <a:cs typeface="Times New Roman" panose="02020603050405020304" pitchFamily="18" charset="0"/>
              </a:rPr>
              <a:t>Probeer door te begrijpen wat de toegankelijkheidseisen inhouden beter in staat te zijn hierover te communiceren met je leveranciers.</a:t>
            </a:r>
          </a:p>
          <a:p>
            <a:pPr marL="0" indent="0">
              <a:buFont typeface="Arial" panose="020B0604020202020204" pitchFamily="34" charset="0"/>
              <a:buNone/>
            </a:pPr>
            <a:endParaRPr lang="nl-NL" dirty="0"/>
          </a:p>
          <a:p>
            <a:pPr marL="0" indent="0">
              <a:buFont typeface="Arial" panose="020B0604020202020204" pitchFamily="34" charset="0"/>
              <a:buNone/>
            </a:pPr>
            <a:r>
              <a:rPr lang="nl-NL" dirty="0"/>
              <a:t>WCAG is relevant voor websites, apps, </a:t>
            </a:r>
            <a:r>
              <a:rPr lang="nl-NL" dirty="0" err="1"/>
              <a:t>ebooks</a:t>
            </a:r>
            <a:r>
              <a:rPr lang="nl-NL" dirty="0"/>
              <a:t>, maar bijvoorbeeld ook voor je nieuwsbrieven</a:t>
            </a:r>
          </a:p>
        </p:txBody>
      </p:sp>
      <p:sp>
        <p:nvSpPr>
          <p:cNvPr id="4" name="Tijdelijke aanduiding voor dianummer 3"/>
          <p:cNvSpPr>
            <a:spLocks noGrp="1"/>
          </p:cNvSpPr>
          <p:nvPr>
            <p:ph type="sldNum" sz="quarter" idx="5"/>
          </p:nvPr>
        </p:nvSpPr>
        <p:spPr/>
        <p:txBody>
          <a:bodyPr/>
          <a:lstStyle/>
          <a:p>
            <a:fld id="{986B5E88-AF30-413E-90F1-C54D6FB03A14}" type="slidenum">
              <a:rPr lang="nl-NL" smtClean="0"/>
              <a:t>5</a:t>
            </a:fld>
            <a:endParaRPr lang="nl-NL"/>
          </a:p>
        </p:txBody>
      </p:sp>
    </p:spTree>
    <p:extLst>
      <p:ext uri="{BB962C8B-B14F-4D97-AF65-F5344CB8AC3E}">
        <p14:creationId xmlns:p14="http://schemas.microsoft.com/office/powerpoint/2010/main" val="14823866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lvl="0">
              <a:buFontTx/>
              <a:buNone/>
            </a:pPr>
            <a:endParaRPr lang="nl-NL" sz="1200" dirty="0"/>
          </a:p>
          <a:p>
            <a:pPr lvl="0">
              <a:buFontTx/>
              <a:buNone/>
            </a:pPr>
            <a:endParaRPr lang="nl-NL" dirty="0"/>
          </a:p>
        </p:txBody>
      </p:sp>
      <p:sp>
        <p:nvSpPr>
          <p:cNvPr id="4" name="Tijdelijke aanduiding voor dianummer 3"/>
          <p:cNvSpPr>
            <a:spLocks noGrp="1"/>
          </p:cNvSpPr>
          <p:nvPr>
            <p:ph type="sldNum" sz="quarter" idx="5"/>
          </p:nvPr>
        </p:nvSpPr>
        <p:spPr/>
        <p:txBody>
          <a:bodyPr/>
          <a:lstStyle/>
          <a:p>
            <a:fld id="{986B5E88-AF30-413E-90F1-C54D6FB03A14}" type="slidenum">
              <a:rPr lang="nl-NL" smtClean="0"/>
              <a:t>6</a:t>
            </a:fld>
            <a:endParaRPr lang="nl-NL"/>
          </a:p>
        </p:txBody>
      </p:sp>
    </p:spTree>
    <p:extLst>
      <p:ext uri="{BB962C8B-B14F-4D97-AF65-F5344CB8AC3E}">
        <p14:creationId xmlns:p14="http://schemas.microsoft.com/office/powerpoint/2010/main" val="35720518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Font typeface="Arial" panose="020B0604020202020204" pitchFamily="34" charset="0"/>
              <a:buNone/>
            </a:pPr>
            <a:r>
              <a:rPr lang="nl-NL" dirty="0"/>
              <a:t>Tabelvormig schema dat de structuur van WCAG 2.1 visualiseert. </a:t>
            </a:r>
          </a:p>
          <a:p>
            <a:pPr marL="171450" indent="-171450">
              <a:buFontTx/>
              <a:buChar char="-"/>
            </a:pPr>
            <a:r>
              <a:rPr lang="nl-NL" dirty="0"/>
              <a:t>In de linker kolom de principes 1. Waarneembaar, 2. Bedienbaar, 3. Begrijpelijk en 4. Robuust. </a:t>
            </a:r>
          </a:p>
          <a:p>
            <a:pPr marL="171450" indent="-171450">
              <a:buFontTx/>
              <a:buChar char="-"/>
            </a:pPr>
            <a:r>
              <a:rPr lang="nl-NL" dirty="0"/>
              <a:t>In de tweede kolom de richtlijnen die bij het principe horen. </a:t>
            </a:r>
          </a:p>
          <a:p>
            <a:pPr marL="171450" indent="-171450">
              <a:buFontTx/>
              <a:buChar char="-"/>
            </a:pPr>
            <a:r>
              <a:rPr lang="nl-NL" dirty="0"/>
              <a:t>In kolommen 3, 4 en 5 staan de nummers van bijbehorende succescriteria onder respectievelijk niveau A, AA en AAA. </a:t>
            </a:r>
          </a:p>
          <a:p>
            <a:pPr marL="171450" indent="-171450">
              <a:buFontTx/>
              <a:buChar char="-"/>
            </a:pPr>
            <a:endParaRPr lang="nl-NL" dirty="0"/>
          </a:p>
        </p:txBody>
      </p:sp>
      <p:sp>
        <p:nvSpPr>
          <p:cNvPr id="4" name="Tijdelijke aanduiding voor dianummer 3"/>
          <p:cNvSpPr>
            <a:spLocks noGrp="1"/>
          </p:cNvSpPr>
          <p:nvPr>
            <p:ph type="sldNum" sz="quarter" idx="5"/>
          </p:nvPr>
        </p:nvSpPr>
        <p:spPr/>
        <p:txBody>
          <a:bodyPr/>
          <a:lstStyle/>
          <a:p>
            <a:fld id="{986B5E88-AF30-413E-90F1-C54D6FB03A14}" type="slidenum">
              <a:rPr lang="nl-NL" smtClean="0"/>
              <a:t>7</a:t>
            </a:fld>
            <a:endParaRPr lang="nl-NL"/>
          </a:p>
        </p:txBody>
      </p:sp>
    </p:spTree>
    <p:extLst>
      <p:ext uri="{BB962C8B-B14F-4D97-AF65-F5344CB8AC3E}">
        <p14:creationId xmlns:p14="http://schemas.microsoft.com/office/powerpoint/2010/main" val="20838836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https://vantrichtuitgeverij.nl/</a:t>
            </a:r>
          </a:p>
        </p:txBody>
      </p:sp>
      <p:sp>
        <p:nvSpPr>
          <p:cNvPr id="4" name="Tijdelijke aanduiding voor dianummer 3"/>
          <p:cNvSpPr>
            <a:spLocks noGrp="1"/>
          </p:cNvSpPr>
          <p:nvPr>
            <p:ph type="sldNum" sz="quarter" idx="5"/>
          </p:nvPr>
        </p:nvSpPr>
        <p:spPr/>
        <p:txBody>
          <a:bodyPr/>
          <a:lstStyle/>
          <a:p>
            <a:fld id="{986B5E88-AF30-413E-90F1-C54D6FB03A14}" type="slidenum">
              <a:rPr lang="nl-NL" smtClean="0"/>
              <a:t>8</a:t>
            </a:fld>
            <a:endParaRPr lang="nl-NL"/>
          </a:p>
        </p:txBody>
      </p:sp>
    </p:spTree>
    <p:extLst>
      <p:ext uri="{BB962C8B-B14F-4D97-AF65-F5344CB8AC3E}">
        <p14:creationId xmlns:p14="http://schemas.microsoft.com/office/powerpoint/2010/main" val="19677355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lvl="0">
              <a:buFontTx/>
              <a:buNone/>
            </a:pPr>
            <a:endParaRPr lang="nl-NL" sz="1200" dirty="0"/>
          </a:p>
          <a:p>
            <a:pPr lvl="0">
              <a:buFontTx/>
              <a:buNone/>
            </a:pPr>
            <a:endParaRPr lang="nl-NL" dirty="0"/>
          </a:p>
        </p:txBody>
      </p:sp>
      <p:sp>
        <p:nvSpPr>
          <p:cNvPr id="4" name="Tijdelijke aanduiding voor dianummer 3"/>
          <p:cNvSpPr>
            <a:spLocks noGrp="1"/>
          </p:cNvSpPr>
          <p:nvPr>
            <p:ph type="sldNum" sz="quarter" idx="5"/>
          </p:nvPr>
        </p:nvSpPr>
        <p:spPr/>
        <p:txBody>
          <a:bodyPr/>
          <a:lstStyle/>
          <a:p>
            <a:fld id="{986B5E88-AF30-413E-90F1-C54D6FB03A14}" type="slidenum">
              <a:rPr lang="nl-NL" smtClean="0"/>
              <a:t>9</a:t>
            </a:fld>
            <a:endParaRPr lang="nl-NL"/>
          </a:p>
        </p:txBody>
      </p:sp>
    </p:spTree>
    <p:extLst>
      <p:ext uri="{BB962C8B-B14F-4D97-AF65-F5344CB8AC3E}">
        <p14:creationId xmlns:p14="http://schemas.microsoft.com/office/powerpoint/2010/main" val="175243220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9" name="Rechthoek 8">
            <a:extLst>
              <a:ext uri="{FF2B5EF4-FFF2-40B4-BE49-F238E27FC236}">
                <a16:creationId xmlns:a16="http://schemas.microsoft.com/office/drawing/2014/main" id="{8F3BF6A9-711F-4DAF-A2C8-1F54D708379B}"/>
              </a:ext>
              <a:ext uri="{C183D7F6-B498-43B3-948B-1728B52AA6E4}">
                <adec:decorative xmlns:adec="http://schemas.microsoft.com/office/drawing/2017/decorative" val="1"/>
              </a:ext>
            </a:extLst>
          </p:cNvPr>
          <p:cNvSpPr/>
          <p:nvPr userDrawn="1"/>
        </p:nvSpPr>
        <p:spPr>
          <a:xfrm>
            <a:off x="4038600" y="0"/>
            <a:ext cx="81534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chemeClr val="bg1"/>
              </a:solidFill>
            </a:endParaRPr>
          </a:p>
        </p:txBody>
      </p:sp>
      <p:sp>
        <p:nvSpPr>
          <p:cNvPr id="2" name="Titel 1">
            <a:extLst>
              <a:ext uri="{FF2B5EF4-FFF2-40B4-BE49-F238E27FC236}">
                <a16:creationId xmlns:a16="http://schemas.microsoft.com/office/drawing/2014/main" id="{44573CFB-AB18-452C-9642-EE926A31F7EA}"/>
              </a:ext>
            </a:extLst>
          </p:cNvPr>
          <p:cNvSpPr>
            <a:spLocks noGrp="1"/>
          </p:cNvSpPr>
          <p:nvPr>
            <p:ph type="ctrTitle"/>
          </p:nvPr>
        </p:nvSpPr>
        <p:spPr>
          <a:xfrm>
            <a:off x="5246204" y="1098509"/>
            <a:ext cx="5738191" cy="2387600"/>
          </a:xfrm>
        </p:spPr>
        <p:txBody>
          <a:bodyPr anchor="b"/>
          <a:lstStyle>
            <a:lvl1pPr algn="ctr">
              <a:defRPr sz="6000">
                <a:solidFill>
                  <a:schemeClr val="bg1"/>
                </a:solidFill>
                <a:latin typeface="Arial Black" panose="020B0A04020102020204" pitchFamily="34" charset="0"/>
              </a:defRPr>
            </a:lvl1pPr>
          </a:lstStyle>
          <a:p>
            <a:r>
              <a:rPr lang="nl-NL"/>
              <a:t>Klik om stijl te bewerken</a:t>
            </a:r>
          </a:p>
        </p:txBody>
      </p:sp>
      <p:sp>
        <p:nvSpPr>
          <p:cNvPr id="3" name="Ondertitel 2">
            <a:extLst>
              <a:ext uri="{FF2B5EF4-FFF2-40B4-BE49-F238E27FC236}">
                <a16:creationId xmlns:a16="http://schemas.microsoft.com/office/drawing/2014/main" id="{8DFF7620-724D-4753-97AD-8F66B8039229}"/>
              </a:ext>
            </a:extLst>
          </p:cNvPr>
          <p:cNvSpPr>
            <a:spLocks noGrp="1"/>
          </p:cNvSpPr>
          <p:nvPr>
            <p:ph type="subTitle" idx="1"/>
          </p:nvPr>
        </p:nvSpPr>
        <p:spPr>
          <a:xfrm>
            <a:off x="5246203" y="3594087"/>
            <a:ext cx="5738192" cy="1655762"/>
          </a:xfrm>
        </p:spPr>
        <p:txBody>
          <a:bodyPr/>
          <a:lstStyle>
            <a:lvl1pPr marL="0" indent="0" algn="ctr">
              <a:buNone/>
              <a:defRPr sz="240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pic>
        <p:nvPicPr>
          <p:cNvPr id="8" name="Afbeelding 7" descr="Logo tpub">
            <a:extLst>
              <a:ext uri="{FF2B5EF4-FFF2-40B4-BE49-F238E27FC236}">
                <a16:creationId xmlns:a16="http://schemas.microsoft.com/office/drawing/2014/main" id="{CAA0FF76-49E9-4C1E-9187-420D348AAA87}"/>
              </a:ext>
              <a:ext uri="{C183D7F6-B498-43B3-948B-1728B52AA6E4}">
                <adec:decorative xmlns:adec="http://schemas.microsoft.com/office/drawing/2017/decorative" val="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67" y="3020"/>
            <a:ext cx="4030933" cy="2054535"/>
          </a:xfrm>
          <a:prstGeom prst="rect">
            <a:avLst/>
          </a:prstGeom>
        </p:spPr>
      </p:pic>
    </p:spTree>
    <p:extLst>
      <p:ext uri="{BB962C8B-B14F-4D97-AF65-F5344CB8AC3E}">
        <p14:creationId xmlns:p14="http://schemas.microsoft.com/office/powerpoint/2010/main" val="27163466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8496586-4517-43FC-82E2-75A837C87AFC}"/>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3B1D18F0-C6E5-416E-96E9-2E045743C0D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E6CF47FD-5E0F-4C2D-858F-3C7B27B869F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0FD97E72-5179-4DC9-93E7-616EB273CA1D}"/>
              </a:ext>
            </a:extLst>
          </p:cNvPr>
          <p:cNvSpPr>
            <a:spLocks noGrp="1"/>
          </p:cNvSpPr>
          <p:nvPr>
            <p:ph type="dt" sz="half" idx="10"/>
          </p:nvPr>
        </p:nvSpPr>
        <p:spPr/>
        <p:txBody>
          <a:bodyPr/>
          <a:lstStyle/>
          <a:p>
            <a:fld id="{98F3537F-2431-4FB0-87A9-3F1B512A9E98}" type="datetimeFigureOut">
              <a:rPr lang="nl-NL" smtClean="0"/>
              <a:t>15-11-2022</a:t>
            </a:fld>
            <a:endParaRPr lang="nl-NL"/>
          </a:p>
        </p:txBody>
      </p:sp>
      <p:sp>
        <p:nvSpPr>
          <p:cNvPr id="6" name="Tijdelijke aanduiding voor voettekst 5">
            <a:extLst>
              <a:ext uri="{FF2B5EF4-FFF2-40B4-BE49-F238E27FC236}">
                <a16:creationId xmlns:a16="http://schemas.microsoft.com/office/drawing/2014/main" id="{267BEE6B-C510-4BB4-9A99-531CAF74D8D7}"/>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3CDE5981-2223-48BA-82A4-288AAFBAFA30}"/>
              </a:ext>
            </a:extLst>
          </p:cNvPr>
          <p:cNvSpPr>
            <a:spLocks noGrp="1"/>
          </p:cNvSpPr>
          <p:nvPr>
            <p:ph type="sldNum" sz="quarter" idx="12"/>
          </p:nvPr>
        </p:nvSpPr>
        <p:spPr/>
        <p:txBody>
          <a:bodyPr/>
          <a:lstStyle/>
          <a:p>
            <a:fld id="{C4F83FD4-3540-4551-8A97-34B111C5EAB2}" type="slidenum">
              <a:rPr lang="nl-NL" smtClean="0"/>
              <a:t>‹nr.›</a:t>
            </a:fld>
            <a:endParaRPr lang="nl-NL"/>
          </a:p>
        </p:txBody>
      </p:sp>
    </p:spTree>
    <p:extLst>
      <p:ext uri="{BB962C8B-B14F-4D97-AF65-F5344CB8AC3E}">
        <p14:creationId xmlns:p14="http://schemas.microsoft.com/office/powerpoint/2010/main" val="38053145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097AA23-964A-4C94-8258-EA2B1473ED6C}"/>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A4CEB88A-A449-48EB-9284-05E7F91EFBA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CC1AB716-5180-4D82-ADD9-D7CDBB12840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AD38E62A-2770-47C2-A036-C96C2D14BAA2}"/>
              </a:ext>
            </a:extLst>
          </p:cNvPr>
          <p:cNvSpPr>
            <a:spLocks noGrp="1"/>
          </p:cNvSpPr>
          <p:nvPr>
            <p:ph type="dt" sz="half" idx="10"/>
          </p:nvPr>
        </p:nvSpPr>
        <p:spPr/>
        <p:txBody>
          <a:bodyPr/>
          <a:lstStyle/>
          <a:p>
            <a:fld id="{98F3537F-2431-4FB0-87A9-3F1B512A9E98}" type="datetimeFigureOut">
              <a:rPr lang="nl-NL" smtClean="0"/>
              <a:t>15-11-2022</a:t>
            </a:fld>
            <a:endParaRPr lang="nl-NL"/>
          </a:p>
        </p:txBody>
      </p:sp>
      <p:sp>
        <p:nvSpPr>
          <p:cNvPr id="6" name="Tijdelijke aanduiding voor voettekst 5">
            <a:extLst>
              <a:ext uri="{FF2B5EF4-FFF2-40B4-BE49-F238E27FC236}">
                <a16:creationId xmlns:a16="http://schemas.microsoft.com/office/drawing/2014/main" id="{9D3583D9-3107-4EDC-B765-5FA607635D6E}"/>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A1379938-1E03-4542-88DB-894553D55BDA}"/>
              </a:ext>
            </a:extLst>
          </p:cNvPr>
          <p:cNvSpPr>
            <a:spLocks noGrp="1"/>
          </p:cNvSpPr>
          <p:nvPr>
            <p:ph type="sldNum" sz="quarter" idx="12"/>
          </p:nvPr>
        </p:nvSpPr>
        <p:spPr/>
        <p:txBody>
          <a:bodyPr/>
          <a:lstStyle/>
          <a:p>
            <a:fld id="{C4F83FD4-3540-4551-8A97-34B111C5EAB2}" type="slidenum">
              <a:rPr lang="nl-NL" smtClean="0"/>
              <a:t>‹nr.›</a:t>
            </a:fld>
            <a:endParaRPr lang="nl-NL"/>
          </a:p>
        </p:txBody>
      </p:sp>
    </p:spTree>
    <p:extLst>
      <p:ext uri="{BB962C8B-B14F-4D97-AF65-F5344CB8AC3E}">
        <p14:creationId xmlns:p14="http://schemas.microsoft.com/office/powerpoint/2010/main" val="13895330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B31C050-D0A1-4F58-A13E-35CB1B8C6257}"/>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3E1FFDD8-0728-4309-AAF7-321A87BDA50F}"/>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AC504730-E662-40C8-A33E-5B0FA7D54598}"/>
              </a:ext>
            </a:extLst>
          </p:cNvPr>
          <p:cNvSpPr>
            <a:spLocks noGrp="1"/>
          </p:cNvSpPr>
          <p:nvPr>
            <p:ph type="dt" sz="half" idx="10"/>
          </p:nvPr>
        </p:nvSpPr>
        <p:spPr/>
        <p:txBody>
          <a:bodyPr/>
          <a:lstStyle/>
          <a:p>
            <a:fld id="{98F3537F-2431-4FB0-87A9-3F1B512A9E98}" type="datetimeFigureOut">
              <a:rPr lang="nl-NL" smtClean="0"/>
              <a:t>15-11-2022</a:t>
            </a:fld>
            <a:endParaRPr lang="nl-NL"/>
          </a:p>
        </p:txBody>
      </p:sp>
      <p:sp>
        <p:nvSpPr>
          <p:cNvPr id="5" name="Tijdelijke aanduiding voor voettekst 4">
            <a:extLst>
              <a:ext uri="{FF2B5EF4-FFF2-40B4-BE49-F238E27FC236}">
                <a16:creationId xmlns:a16="http://schemas.microsoft.com/office/drawing/2014/main" id="{646495B8-A063-462C-BFC0-B4449ED456F4}"/>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5D7EDEC5-9EC0-400C-BEE5-9C626DBE6D5E}"/>
              </a:ext>
            </a:extLst>
          </p:cNvPr>
          <p:cNvSpPr>
            <a:spLocks noGrp="1"/>
          </p:cNvSpPr>
          <p:nvPr>
            <p:ph type="sldNum" sz="quarter" idx="12"/>
          </p:nvPr>
        </p:nvSpPr>
        <p:spPr/>
        <p:txBody>
          <a:bodyPr/>
          <a:lstStyle/>
          <a:p>
            <a:fld id="{C4F83FD4-3540-4551-8A97-34B111C5EAB2}" type="slidenum">
              <a:rPr lang="nl-NL" smtClean="0"/>
              <a:t>‹nr.›</a:t>
            </a:fld>
            <a:endParaRPr lang="nl-NL"/>
          </a:p>
        </p:txBody>
      </p:sp>
    </p:spTree>
    <p:extLst>
      <p:ext uri="{BB962C8B-B14F-4D97-AF65-F5344CB8AC3E}">
        <p14:creationId xmlns:p14="http://schemas.microsoft.com/office/powerpoint/2010/main" val="29073148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ECB89CD2-8166-4A43-9B55-44D806590199}"/>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4D133E31-3403-46A9-8B1A-BB23EEE3169B}"/>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51FFB26E-ECDF-490D-ADC9-5D4CEA2D77CA}"/>
              </a:ext>
            </a:extLst>
          </p:cNvPr>
          <p:cNvSpPr>
            <a:spLocks noGrp="1"/>
          </p:cNvSpPr>
          <p:nvPr>
            <p:ph type="dt" sz="half" idx="10"/>
          </p:nvPr>
        </p:nvSpPr>
        <p:spPr/>
        <p:txBody>
          <a:bodyPr/>
          <a:lstStyle/>
          <a:p>
            <a:fld id="{98F3537F-2431-4FB0-87A9-3F1B512A9E98}" type="datetimeFigureOut">
              <a:rPr lang="nl-NL" smtClean="0"/>
              <a:t>15-11-2022</a:t>
            </a:fld>
            <a:endParaRPr lang="nl-NL"/>
          </a:p>
        </p:txBody>
      </p:sp>
      <p:sp>
        <p:nvSpPr>
          <p:cNvPr id="5" name="Tijdelijke aanduiding voor voettekst 4">
            <a:extLst>
              <a:ext uri="{FF2B5EF4-FFF2-40B4-BE49-F238E27FC236}">
                <a16:creationId xmlns:a16="http://schemas.microsoft.com/office/drawing/2014/main" id="{240F2905-8EE0-424B-A60C-6E90825A9609}"/>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156F24C2-EE24-437D-A9D1-A3321136C9E5}"/>
              </a:ext>
            </a:extLst>
          </p:cNvPr>
          <p:cNvSpPr>
            <a:spLocks noGrp="1"/>
          </p:cNvSpPr>
          <p:nvPr>
            <p:ph type="sldNum" sz="quarter" idx="12"/>
          </p:nvPr>
        </p:nvSpPr>
        <p:spPr/>
        <p:txBody>
          <a:bodyPr/>
          <a:lstStyle/>
          <a:p>
            <a:fld id="{C4F83FD4-3540-4551-8A97-34B111C5EAB2}" type="slidenum">
              <a:rPr lang="nl-NL" smtClean="0"/>
              <a:t>‹nr.›</a:t>
            </a:fld>
            <a:endParaRPr lang="nl-NL"/>
          </a:p>
        </p:txBody>
      </p:sp>
    </p:spTree>
    <p:extLst>
      <p:ext uri="{BB962C8B-B14F-4D97-AF65-F5344CB8AC3E}">
        <p14:creationId xmlns:p14="http://schemas.microsoft.com/office/powerpoint/2010/main" val="25606792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Standaard balk boven">
    <p:spTree>
      <p:nvGrpSpPr>
        <p:cNvPr id="1" name=""/>
        <p:cNvGrpSpPr/>
        <p:nvPr/>
      </p:nvGrpSpPr>
      <p:grpSpPr>
        <a:xfrm>
          <a:off x="0" y="0"/>
          <a:ext cx="0" cy="0"/>
          <a:chOff x="0" y="0"/>
          <a:chExt cx="0" cy="0"/>
        </a:xfrm>
      </p:grpSpPr>
      <p:sp>
        <p:nvSpPr>
          <p:cNvPr id="8" name="Rechthoek 7">
            <a:extLst>
              <a:ext uri="{FF2B5EF4-FFF2-40B4-BE49-F238E27FC236}">
                <a16:creationId xmlns:a16="http://schemas.microsoft.com/office/drawing/2014/main" id="{1521EA17-18B0-4C50-893D-6BEF86CB4881}"/>
              </a:ext>
              <a:ext uri="{C183D7F6-B498-43B3-948B-1728B52AA6E4}">
                <adec:decorative xmlns:adec="http://schemas.microsoft.com/office/drawing/2017/decorative" val="1"/>
              </a:ext>
            </a:extLst>
          </p:cNvPr>
          <p:cNvSpPr/>
          <p:nvPr userDrawn="1"/>
        </p:nvSpPr>
        <p:spPr>
          <a:xfrm>
            <a:off x="0" y="0"/>
            <a:ext cx="12192000" cy="1542553"/>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chemeClr val="bg1"/>
              </a:solidFill>
            </a:endParaRPr>
          </a:p>
        </p:txBody>
      </p:sp>
      <p:sp>
        <p:nvSpPr>
          <p:cNvPr id="2" name="Titel 1">
            <a:extLst>
              <a:ext uri="{FF2B5EF4-FFF2-40B4-BE49-F238E27FC236}">
                <a16:creationId xmlns:a16="http://schemas.microsoft.com/office/drawing/2014/main" id="{30CF258E-2394-4A53-AB73-6FBA762180FA}"/>
              </a:ext>
            </a:extLst>
          </p:cNvPr>
          <p:cNvSpPr>
            <a:spLocks noGrp="1"/>
          </p:cNvSpPr>
          <p:nvPr>
            <p:ph type="title"/>
          </p:nvPr>
        </p:nvSpPr>
        <p:spPr>
          <a:xfrm>
            <a:off x="249804" y="108494"/>
            <a:ext cx="11613542" cy="1325563"/>
          </a:xfrm>
        </p:spPr>
        <p:txBody>
          <a:bodyPr/>
          <a:lstStyle>
            <a:lvl1pPr>
              <a:defRPr>
                <a:solidFill>
                  <a:schemeClr val="bg1"/>
                </a:solidFill>
                <a:latin typeface="Arial Black" panose="020B0A04020102020204" pitchFamily="34" charset="0"/>
              </a:defRPr>
            </a:lvl1pPr>
          </a:lstStyle>
          <a:p>
            <a:r>
              <a:rPr lang="nl-NL"/>
              <a:t>Klik om stijl te bewerken</a:t>
            </a:r>
          </a:p>
        </p:txBody>
      </p:sp>
      <p:sp>
        <p:nvSpPr>
          <p:cNvPr id="3" name="Tijdelijke aanduiding voor inhoud 2">
            <a:extLst>
              <a:ext uri="{FF2B5EF4-FFF2-40B4-BE49-F238E27FC236}">
                <a16:creationId xmlns:a16="http://schemas.microsoft.com/office/drawing/2014/main" id="{1B92ECC4-4B65-448C-9422-30CA907BF54D}"/>
              </a:ext>
            </a:extLst>
          </p:cNvPr>
          <p:cNvSpPr>
            <a:spLocks noGrp="1"/>
          </p:cNvSpPr>
          <p:nvPr>
            <p:ph idx="1"/>
          </p:nvPr>
        </p:nvSpPr>
        <p:spPr>
          <a:xfrm>
            <a:off x="249804" y="1651047"/>
            <a:ext cx="11613542" cy="435133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pic>
        <p:nvPicPr>
          <p:cNvPr id="11" name="Afbeelding 10">
            <a:extLst>
              <a:ext uri="{FF2B5EF4-FFF2-40B4-BE49-F238E27FC236}">
                <a16:creationId xmlns:a16="http://schemas.microsoft.com/office/drawing/2014/main" id="{753BEEF7-663D-4DC1-AB2C-24B4303A80A4}"/>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614328" y="6053873"/>
            <a:ext cx="1577672" cy="804127"/>
          </a:xfrm>
          <a:prstGeom prst="rect">
            <a:avLst/>
          </a:prstGeom>
        </p:spPr>
      </p:pic>
    </p:spTree>
    <p:extLst>
      <p:ext uri="{BB962C8B-B14F-4D97-AF65-F5344CB8AC3E}">
        <p14:creationId xmlns:p14="http://schemas.microsoft.com/office/powerpoint/2010/main" val="34110060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tandaard balk links">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1FFEB41A-8F4C-4690-B4D4-414DB3C5CF3B}"/>
              </a:ext>
              <a:ext uri="{C183D7F6-B498-43B3-948B-1728B52AA6E4}">
                <adec:decorative xmlns:adec="http://schemas.microsoft.com/office/drawing/2017/decorative" val="1"/>
              </a:ext>
            </a:extLst>
          </p:cNvPr>
          <p:cNvSpPr/>
          <p:nvPr userDrawn="1"/>
        </p:nvSpPr>
        <p:spPr>
          <a:xfrm>
            <a:off x="-1" y="0"/>
            <a:ext cx="5820355"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chemeClr val="bg1"/>
              </a:solidFill>
            </a:endParaRPr>
          </a:p>
        </p:txBody>
      </p:sp>
      <p:pic>
        <p:nvPicPr>
          <p:cNvPr id="11" name="Afbeelding 10">
            <a:extLst>
              <a:ext uri="{FF2B5EF4-FFF2-40B4-BE49-F238E27FC236}">
                <a16:creationId xmlns:a16="http://schemas.microsoft.com/office/drawing/2014/main" id="{753BEEF7-663D-4DC1-AB2C-24B4303A80A4}"/>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614328" y="6053873"/>
            <a:ext cx="1577672" cy="804127"/>
          </a:xfrm>
          <a:prstGeom prst="rect">
            <a:avLst/>
          </a:prstGeom>
        </p:spPr>
      </p:pic>
      <p:sp>
        <p:nvSpPr>
          <p:cNvPr id="9" name="Tijdelijke aanduiding voor inhoud 2">
            <a:extLst>
              <a:ext uri="{FF2B5EF4-FFF2-40B4-BE49-F238E27FC236}">
                <a16:creationId xmlns:a16="http://schemas.microsoft.com/office/drawing/2014/main" id="{261B8C8F-4DFF-42F6-8FD9-5200D1CE6FDF}"/>
              </a:ext>
            </a:extLst>
          </p:cNvPr>
          <p:cNvSpPr>
            <a:spLocks noGrp="1"/>
          </p:cNvSpPr>
          <p:nvPr>
            <p:ph idx="10"/>
          </p:nvPr>
        </p:nvSpPr>
        <p:spPr>
          <a:xfrm>
            <a:off x="6121842" y="214684"/>
            <a:ext cx="5820354" cy="6345141"/>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10" name="Tijdelijke aanduiding voor tekst 9">
            <a:extLst>
              <a:ext uri="{FF2B5EF4-FFF2-40B4-BE49-F238E27FC236}">
                <a16:creationId xmlns:a16="http://schemas.microsoft.com/office/drawing/2014/main" id="{71B23C71-7383-4D8A-8C36-9B0DA5DCEBB3}"/>
              </a:ext>
            </a:extLst>
          </p:cNvPr>
          <p:cNvSpPr>
            <a:spLocks noGrp="1"/>
          </p:cNvSpPr>
          <p:nvPr>
            <p:ph type="body" sz="quarter" idx="11"/>
          </p:nvPr>
        </p:nvSpPr>
        <p:spPr>
          <a:xfrm>
            <a:off x="249237" y="2184400"/>
            <a:ext cx="5204791" cy="4375150"/>
          </a:xfrm>
        </p:spPr>
        <p:txBody>
          <a:bodyPr/>
          <a:lstStyle>
            <a:lvl1pPr marL="0" indent="0">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l-NL"/>
              <a:t>Klikken om de tekststijl van het model te bewerken</a:t>
            </a:r>
          </a:p>
          <a:p>
            <a:pPr lvl="1"/>
            <a:r>
              <a:rPr lang="nl-NL"/>
              <a:t>Eerste niveau</a:t>
            </a:r>
          </a:p>
          <a:p>
            <a:pPr lvl="2"/>
            <a:r>
              <a:rPr lang="nl-NL"/>
              <a:t>Tweede niveau</a:t>
            </a:r>
          </a:p>
          <a:p>
            <a:pPr lvl="3"/>
            <a:r>
              <a:rPr lang="nl-NL"/>
              <a:t>Derde niveau</a:t>
            </a:r>
          </a:p>
          <a:p>
            <a:pPr lvl="4"/>
            <a:r>
              <a:rPr lang="nl-NL"/>
              <a:t>Vierde niveau</a:t>
            </a:r>
          </a:p>
        </p:txBody>
      </p:sp>
      <p:sp>
        <p:nvSpPr>
          <p:cNvPr id="2" name="Titel 1">
            <a:extLst>
              <a:ext uri="{FF2B5EF4-FFF2-40B4-BE49-F238E27FC236}">
                <a16:creationId xmlns:a16="http://schemas.microsoft.com/office/drawing/2014/main" id="{30CF258E-2394-4A53-AB73-6FBA762180FA}"/>
              </a:ext>
            </a:extLst>
          </p:cNvPr>
          <p:cNvSpPr>
            <a:spLocks noGrp="1"/>
          </p:cNvSpPr>
          <p:nvPr>
            <p:ph type="title"/>
          </p:nvPr>
        </p:nvSpPr>
        <p:spPr>
          <a:xfrm>
            <a:off x="249804" y="214685"/>
            <a:ext cx="5204791" cy="1968948"/>
          </a:xfrm>
        </p:spPr>
        <p:txBody>
          <a:bodyPr anchor="t">
            <a:normAutofit/>
          </a:bodyPr>
          <a:lstStyle>
            <a:lvl1pPr>
              <a:defRPr sz="4000">
                <a:solidFill>
                  <a:schemeClr val="bg1"/>
                </a:solidFill>
                <a:latin typeface="Arial Black" panose="020B0A04020102020204" pitchFamily="34" charset="0"/>
              </a:defRPr>
            </a:lvl1pPr>
          </a:lstStyle>
          <a:p>
            <a:r>
              <a:rPr lang="nl-NL"/>
              <a:t>Klik om stijl te bewerken</a:t>
            </a:r>
          </a:p>
        </p:txBody>
      </p:sp>
    </p:spTree>
    <p:extLst>
      <p:ext uri="{BB962C8B-B14F-4D97-AF65-F5344CB8AC3E}">
        <p14:creationId xmlns:p14="http://schemas.microsoft.com/office/powerpoint/2010/main" val="24125190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Richtlijn-dia">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1FFEB41A-8F4C-4690-B4D4-414DB3C5CF3B}"/>
              </a:ext>
              <a:ext uri="{C183D7F6-B498-43B3-948B-1728B52AA6E4}">
                <adec:decorative xmlns:adec="http://schemas.microsoft.com/office/drawing/2017/decorative" val="1"/>
              </a:ext>
            </a:extLst>
          </p:cNvPr>
          <p:cNvSpPr/>
          <p:nvPr userDrawn="1"/>
        </p:nvSpPr>
        <p:spPr>
          <a:xfrm>
            <a:off x="141769" y="123824"/>
            <a:ext cx="5419725" cy="6519491"/>
          </a:xfrm>
          <a:prstGeom prst="rect">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chemeClr val="bg1"/>
              </a:solidFill>
            </a:endParaRPr>
          </a:p>
        </p:txBody>
      </p:sp>
      <p:pic>
        <p:nvPicPr>
          <p:cNvPr id="11" name="Afbeelding 10">
            <a:extLst>
              <a:ext uri="{FF2B5EF4-FFF2-40B4-BE49-F238E27FC236}">
                <a16:creationId xmlns:a16="http://schemas.microsoft.com/office/drawing/2014/main" id="{753BEEF7-663D-4DC1-AB2C-24B4303A80A4}"/>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614328" y="6053873"/>
            <a:ext cx="1577672" cy="804127"/>
          </a:xfrm>
          <a:prstGeom prst="rect">
            <a:avLst/>
          </a:prstGeom>
        </p:spPr>
      </p:pic>
      <p:sp>
        <p:nvSpPr>
          <p:cNvPr id="9" name="Tijdelijke aanduiding voor inhoud 2">
            <a:extLst>
              <a:ext uri="{FF2B5EF4-FFF2-40B4-BE49-F238E27FC236}">
                <a16:creationId xmlns:a16="http://schemas.microsoft.com/office/drawing/2014/main" id="{261B8C8F-4DFF-42F6-8FD9-5200D1CE6FDF}"/>
              </a:ext>
            </a:extLst>
          </p:cNvPr>
          <p:cNvSpPr>
            <a:spLocks noGrp="1"/>
          </p:cNvSpPr>
          <p:nvPr>
            <p:ph idx="10"/>
          </p:nvPr>
        </p:nvSpPr>
        <p:spPr>
          <a:xfrm>
            <a:off x="5798099" y="123824"/>
            <a:ext cx="6144663" cy="6519491"/>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10" name="Tijdelijke aanduiding voor tekst 9">
            <a:extLst>
              <a:ext uri="{FF2B5EF4-FFF2-40B4-BE49-F238E27FC236}">
                <a16:creationId xmlns:a16="http://schemas.microsoft.com/office/drawing/2014/main" id="{71B23C71-7383-4D8A-8C36-9B0DA5DCEBB3}"/>
              </a:ext>
            </a:extLst>
          </p:cNvPr>
          <p:cNvSpPr>
            <a:spLocks noGrp="1"/>
          </p:cNvSpPr>
          <p:nvPr>
            <p:ph type="body" sz="quarter" idx="11"/>
          </p:nvPr>
        </p:nvSpPr>
        <p:spPr>
          <a:xfrm>
            <a:off x="249237" y="2184400"/>
            <a:ext cx="5204791" cy="4375150"/>
          </a:xfrm>
        </p:spPr>
        <p:txBody>
          <a:bodyPr/>
          <a:lstStyle>
            <a:lvl1pPr marL="0" indent="0">
              <a:buNone/>
              <a:defRPr>
                <a:solidFill>
                  <a:schemeClr val="tx1"/>
                </a:solidFill>
                <a:latin typeface="Arial" panose="020B0604020202020204" pitchFamily="34" charset="0"/>
                <a:cs typeface="Arial" panose="020B0604020202020204" pitchFamily="34" charset="0"/>
              </a:defRPr>
            </a:lvl1pPr>
            <a:lvl2pPr>
              <a:defRPr>
                <a:solidFill>
                  <a:schemeClr val="tx1"/>
                </a:solidFill>
                <a:latin typeface="Arial" panose="020B0604020202020204" pitchFamily="34" charset="0"/>
                <a:cs typeface="Arial" panose="020B0604020202020204" pitchFamily="34" charset="0"/>
              </a:defRPr>
            </a:lvl2pPr>
            <a:lvl3pPr>
              <a:defRPr>
                <a:solidFill>
                  <a:schemeClr val="tx1"/>
                </a:solidFill>
                <a:latin typeface="Arial" panose="020B0604020202020204" pitchFamily="34" charset="0"/>
                <a:cs typeface="Arial" panose="020B0604020202020204" pitchFamily="34" charset="0"/>
              </a:defRPr>
            </a:lvl3pPr>
            <a:lvl4pPr>
              <a:defRPr>
                <a:solidFill>
                  <a:schemeClr val="tx1"/>
                </a:solidFill>
                <a:latin typeface="Arial" panose="020B0604020202020204" pitchFamily="34" charset="0"/>
                <a:cs typeface="Arial" panose="020B0604020202020204" pitchFamily="34" charset="0"/>
              </a:defRPr>
            </a:lvl4pPr>
            <a:lvl5pPr>
              <a:defRPr>
                <a:solidFill>
                  <a:schemeClr val="tx1"/>
                </a:solidFill>
                <a:latin typeface="Arial" panose="020B0604020202020204" pitchFamily="34" charset="0"/>
                <a:cs typeface="Arial" panose="020B0604020202020204" pitchFamily="34" charset="0"/>
              </a:defRPr>
            </a:lvl5pPr>
          </a:lstStyle>
          <a:p>
            <a:pPr lvl="0"/>
            <a:r>
              <a:rPr lang="nl-NL"/>
              <a:t>Klikken om de tekststijl van het model te bewerken</a:t>
            </a:r>
          </a:p>
          <a:p>
            <a:pPr lvl="1"/>
            <a:r>
              <a:rPr lang="nl-NL"/>
              <a:t>Eerste niveau</a:t>
            </a:r>
          </a:p>
          <a:p>
            <a:pPr lvl="2"/>
            <a:r>
              <a:rPr lang="nl-NL"/>
              <a:t>Tweede niveau</a:t>
            </a:r>
          </a:p>
          <a:p>
            <a:pPr lvl="3"/>
            <a:r>
              <a:rPr lang="nl-NL"/>
              <a:t>Derde niveau</a:t>
            </a:r>
          </a:p>
          <a:p>
            <a:pPr lvl="4"/>
            <a:r>
              <a:rPr lang="nl-NL"/>
              <a:t>Vierde niveau</a:t>
            </a:r>
          </a:p>
        </p:txBody>
      </p:sp>
      <p:sp>
        <p:nvSpPr>
          <p:cNvPr id="2" name="Titel 1">
            <a:extLst>
              <a:ext uri="{FF2B5EF4-FFF2-40B4-BE49-F238E27FC236}">
                <a16:creationId xmlns:a16="http://schemas.microsoft.com/office/drawing/2014/main" id="{30CF258E-2394-4A53-AB73-6FBA762180FA}"/>
              </a:ext>
            </a:extLst>
          </p:cNvPr>
          <p:cNvSpPr>
            <a:spLocks noGrp="1"/>
          </p:cNvSpPr>
          <p:nvPr>
            <p:ph type="title"/>
          </p:nvPr>
        </p:nvSpPr>
        <p:spPr>
          <a:xfrm>
            <a:off x="249804" y="214685"/>
            <a:ext cx="5204791" cy="1968948"/>
          </a:xfrm>
        </p:spPr>
        <p:txBody>
          <a:bodyPr anchor="t"/>
          <a:lstStyle>
            <a:lvl1pPr>
              <a:lnSpc>
                <a:spcPct val="120000"/>
              </a:lnSpc>
              <a:defRPr>
                <a:solidFill>
                  <a:schemeClr val="tx1"/>
                </a:solidFill>
                <a:latin typeface="Arial Black" panose="020B0A04020102020204" pitchFamily="34" charset="0"/>
              </a:defRPr>
            </a:lvl1pPr>
          </a:lstStyle>
          <a:p>
            <a:r>
              <a:rPr lang="nl-NL"/>
              <a:t>Klik om stijl te bewerken</a:t>
            </a:r>
          </a:p>
        </p:txBody>
      </p:sp>
    </p:spTree>
    <p:extLst>
      <p:ext uri="{BB962C8B-B14F-4D97-AF65-F5344CB8AC3E}">
        <p14:creationId xmlns:p14="http://schemas.microsoft.com/office/powerpoint/2010/main" val="21171565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8A0FC4A-79AB-49A0-8574-5E0125C42E01}"/>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7CC77C74-18E7-46DD-9F2A-E5A229C0173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790498CC-D042-4B3D-8069-BBE0E72E624D}"/>
              </a:ext>
            </a:extLst>
          </p:cNvPr>
          <p:cNvSpPr>
            <a:spLocks noGrp="1"/>
          </p:cNvSpPr>
          <p:nvPr>
            <p:ph type="dt" sz="half" idx="10"/>
          </p:nvPr>
        </p:nvSpPr>
        <p:spPr/>
        <p:txBody>
          <a:bodyPr/>
          <a:lstStyle/>
          <a:p>
            <a:fld id="{98F3537F-2431-4FB0-87A9-3F1B512A9E98}" type="datetimeFigureOut">
              <a:rPr lang="nl-NL" smtClean="0"/>
              <a:t>15-11-2022</a:t>
            </a:fld>
            <a:endParaRPr lang="nl-NL"/>
          </a:p>
        </p:txBody>
      </p:sp>
      <p:sp>
        <p:nvSpPr>
          <p:cNvPr id="5" name="Tijdelijke aanduiding voor voettekst 4">
            <a:extLst>
              <a:ext uri="{FF2B5EF4-FFF2-40B4-BE49-F238E27FC236}">
                <a16:creationId xmlns:a16="http://schemas.microsoft.com/office/drawing/2014/main" id="{07B30BC2-1AFE-46CD-A0C2-6869EB8798CC}"/>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431A16A-EBC9-4ACE-B45E-D1D4B140AF67}"/>
              </a:ext>
            </a:extLst>
          </p:cNvPr>
          <p:cNvSpPr>
            <a:spLocks noGrp="1"/>
          </p:cNvSpPr>
          <p:nvPr>
            <p:ph type="sldNum" sz="quarter" idx="12"/>
          </p:nvPr>
        </p:nvSpPr>
        <p:spPr/>
        <p:txBody>
          <a:bodyPr/>
          <a:lstStyle/>
          <a:p>
            <a:fld id="{C4F83FD4-3540-4551-8A97-34B111C5EAB2}" type="slidenum">
              <a:rPr lang="nl-NL" smtClean="0"/>
              <a:t>‹nr.›</a:t>
            </a:fld>
            <a:endParaRPr lang="nl-NL"/>
          </a:p>
        </p:txBody>
      </p:sp>
    </p:spTree>
    <p:extLst>
      <p:ext uri="{BB962C8B-B14F-4D97-AF65-F5344CB8AC3E}">
        <p14:creationId xmlns:p14="http://schemas.microsoft.com/office/powerpoint/2010/main" val="26743408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173EFC4-E139-478C-930C-5B52E8EB8B64}"/>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99809725-33CC-4BA6-824C-0DC5B8250E72}"/>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B5F74913-302D-453E-99F6-056C898E5F3F}"/>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ECB91487-C783-47C2-9803-C7102AD1AB0E}"/>
              </a:ext>
            </a:extLst>
          </p:cNvPr>
          <p:cNvSpPr>
            <a:spLocks noGrp="1"/>
          </p:cNvSpPr>
          <p:nvPr>
            <p:ph type="dt" sz="half" idx="10"/>
          </p:nvPr>
        </p:nvSpPr>
        <p:spPr/>
        <p:txBody>
          <a:bodyPr/>
          <a:lstStyle/>
          <a:p>
            <a:fld id="{98F3537F-2431-4FB0-87A9-3F1B512A9E98}" type="datetimeFigureOut">
              <a:rPr lang="nl-NL" smtClean="0"/>
              <a:t>15-11-2022</a:t>
            </a:fld>
            <a:endParaRPr lang="nl-NL"/>
          </a:p>
        </p:txBody>
      </p:sp>
      <p:sp>
        <p:nvSpPr>
          <p:cNvPr id="6" name="Tijdelijke aanduiding voor voettekst 5">
            <a:extLst>
              <a:ext uri="{FF2B5EF4-FFF2-40B4-BE49-F238E27FC236}">
                <a16:creationId xmlns:a16="http://schemas.microsoft.com/office/drawing/2014/main" id="{B3B5D4D8-29D7-414E-A65A-57BE402DE7F7}"/>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A18667DD-8BF2-427B-B301-D9643055DABD}"/>
              </a:ext>
            </a:extLst>
          </p:cNvPr>
          <p:cNvSpPr>
            <a:spLocks noGrp="1"/>
          </p:cNvSpPr>
          <p:nvPr>
            <p:ph type="sldNum" sz="quarter" idx="12"/>
          </p:nvPr>
        </p:nvSpPr>
        <p:spPr/>
        <p:txBody>
          <a:bodyPr/>
          <a:lstStyle/>
          <a:p>
            <a:fld id="{C4F83FD4-3540-4551-8A97-34B111C5EAB2}" type="slidenum">
              <a:rPr lang="nl-NL" smtClean="0"/>
              <a:t>‹nr.›</a:t>
            </a:fld>
            <a:endParaRPr lang="nl-NL"/>
          </a:p>
        </p:txBody>
      </p:sp>
    </p:spTree>
    <p:extLst>
      <p:ext uri="{BB962C8B-B14F-4D97-AF65-F5344CB8AC3E}">
        <p14:creationId xmlns:p14="http://schemas.microsoft.com/office/powerpoint/2010/main" val="3993531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0B3DA72-6F6A-4488-9019-E00640CFE5C7}"/>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61343FAA-2F18-49D4-BA09-33660B487DD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07BF0FE2-F0A4-4BBD-93DA-290494B60CD2}"/>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71275D33-3542-45E6-ABC5-A997ACBD84A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F7DD88A5-1E04-453D-8D1E-076D7A71969D}"/>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3072D119-913E-43D6-A424-4C649B69ADCF}"/>
              </a:ext>
            </a:extLst>
          </p:cNvPr>
          <p:cNvSpPr>
            <a:spLocks noGrp="1"/>
          </p:cNvSpPr>
          <p:nvPr>
            <p:ph type="dt" sz="half" idx="10"/>
          </p:nvPr>
        </p:nvSpPr>
        <p:spPr/>
        <p:txBody>
          <a:bodyPr/>
          <a:lstStyle/>
          <a:p>
            <a:fld id="{98F3537F-2431-4FB0-87A9-3F1B512A9E98}" type="datetimeFigureOut">
              <a:rPr lang="nl-NL" smtClean="0"/>
              <a:t>15-11-2022</a:t>
            </a:fld>
            <a:endParaRPr lang="nl-NL"/>
          </a:p>
        </p:txBody>
      </p:sp>
      <p:sp>
        <p:nvSpPr>
          <p:cNvPr id="8" name="Tijdelijke aanduiding voor voettekst 7">
            <a:extLst>
              <a:ext uri="{FF2B5EF4-FFF2-40B4-BE49-F238E27FC236}">
                <a16:creationId xmlns:a16="http://schemas.microsoft.com/office/drawing/2014/main" id="{5BE0B0D8-3EBF-4B06-9176-0EC0975586F5}"/>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AAB92182-C686-4211-805F-5D3974C67E17}"/>
              </a:ext>
            </a:extLst>
          </p:cNvPr>
          <p:cNvSpPr>
            <a:spLocks noGrp="1"/>
          </p:cNvSpPr>
          <p:nvPr>
            <p:ph type="sldNum" sz="quarter" idx="12"/>
          </p:nvPr>
        </p:nvSpPr>
        <p:spPr/>
        <p:txBody>
          <a:bodyPr/>
          <a:lstStyle/>
          <a:p>
            <a:fld id="{C4F83FD4-3540-4551-8A97-34B111C5EAB2}" type="slidenum">
              <a:rPr lang="nl-NL" smtClean="0"/>
              <a:t>‹nr.›</a:t>
            </a:fld>
            <a:endParaRPr lang="nl-NL"/>
          </a:p>
        </p:txBody>
      </p:sp>
    </p:spTree>
    <p:extLst>
      <p:ext uri="{BB962C8B-B14F-4D97-AF65-F5344CB8AC3E}">
        <p14:creationId xmlns:p14="http://schemas.microsoft.com/office/powerpoint/2010/main" val="38260699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D75B15D-68D5-4967-84CB-2AF427DCC38B}"/>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46E98470-CE20-4700-94CB-CB23441AE51B}"/>
              </a:ext>
            </a:extLst>
          </p:cNvPr>
          <p:cNvSpPr>
            <a:spLocks noGrp="1"/>
          </p:cNvSpPr>
          <p:nvPr>
            <p:ph type="dt" sz="half" idx="10"/>
          </p:nvPr>
        </p:nvSpPr>
        <p:spPr/>
        <p:txBody>
          <a:bodyPr/>
          <a:lstStyle/>
          <a:p>
            <a:fld id="{98F3537F-2431-4FB0-87A9-3F1B512A9E98}" type="datetimeFigureOut">
              <a:rPr lang="nl-NL" smtClean="0"/>
              <a:t>15-11-2022</a:t>
            </a:fld>
            <a:endParaRPr lang="nl-NL"/>
          </a:p>
        </p:txBody>
      </p:sp>
      <p:sp>
        <p:nvSpPr>
          <p:cNvPr id="4" name="Tijdelijke aanduiding voor voettekst 3">
            <a:extLst>
              <a:ext uri="{FF2B5EF4-FFF2-40B4-BE49-F238E27FC236}">
                <a16:creationId xmlns:a16="http://schemas.microsoft.com/office/drawing/2014/main" id="{890479E5-A75D-490F-8643-37D4C3FFA15A}"/>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C0FDB662-2D3B-46F5-9AF2-220039102DE3}"/>
              </a:ext>
            </a:extLst>
          </p:cNvPr>
          <p:cNvSpPr>
            <a:spLocks noGrp="1"/>
          </p:cNvSpPr>
          <p:nvPr>
            <p:ph type="sldNum" sz="quarter" idx="12"/>
          </p:nvPr>
        </p:nvSpPr>
        <p:spPr/>
        <p:txBody>
          <a:bodyPr/>
          <a:lstStyle/>
          <a:p>
            <a:fld id="{C4F83FD4-3540-4551-8A97-34B111C5EAB2}" type="slidenum">
              <a:rPr lang="nl-NL" smtClean="0"/>
              <a:t>‹nr.›</a:t>
            </a:fld>
            <a:endParaRPr lang="nl-NL"/>
          </a:p>
        </p:txBody>
      </p:sp>
    </p:spTree>
    <p:extLst>
      <p:ext uri="{BB962C8B-B14F-4D97-AF65-F5344CB8AC3E}">
        <p14:creationId xmlns:p14="http://schemas.microsoft.com/office/powerpoint/2010/main" val="20079106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A1CF8757-93B8-4C09-A896-9BA4A86370ED}"/>
              </a:ext>
            </a:extLst>
          </p:cNvPr>
          <p:cNvSpPr>
            <a:spLocks noGrp="1"/>
          </p:cNvSpPr>
          <p:nvPr>
            <p:ph type="dt" sz="half" idx="10"/>
          </p:nvPr>
        </p:nvSpPr>
        <p:spPr/>
        <p:txBody>
          <a:bodyPr/>
          <a:lstStyle/>
          <a:p>
            <a:fld id="{98F3537F-2431-4FB0-87A9-3F1B512A9E98}" type="datetimeFigureOut">
              <a:rPr lang="nl-NL" smtClean="0"/>
              <a:t>15-11-2022</a:t>
            </a:fld>
            <a:endParaRPr lang="nl-NL"/>
          </a:p>
        </p:txBody>
      </p:sp>
      <p:sp>
        <p:nvSpPr>
          <p:cNvPr id="3" name="Tijdelijke aanduiding voor voettekst 2">
            <a:extLst>
              <a:ext uri="{FF2B5EF4-FFF2-40B4-BE49-F238E27FC236}">
                <a16:creationId xmlns:a16="http://schemas.microsoft.com/office/drawing/2014/main" id="{AA2A8C46-E927-4BAB-A94B-211399F616B7}"/>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D91E956E-1D10-4E9A-B5B2-BD478D03F20A}"/>
              </a:ext>
            </a:extLst>
          </p:cNvPr>
          <p:cNvSpPr>
            <a:spLocks noGrp="1"/>
          </p:cNvSpPr>
          <p:nvPr>
            <p:ph type="sldNum" sz="quarter" idx="12"/>
          </p:nvPr>
        </p:nvSpPr>
        <p:spPr/>
        <p:txBody>
          <a:bodyPr/>
          <a:lstStyle/>
          <a:p>
            <a:fld id="{C4F83FD4-3540-4551-8A97-34B111C5EAB2}" type="slidenum">
              <a:rPr lang="nl-NL" smtClean="0"/>
              <a:t>‹nr.›</a:t>
            </a:fld>
            <a:endParaRPr lang="nl-NL"/>
          </a:p>
        </p:txBody>
      </p:sp>
    </p:spTree>
    <p:extLst>
      <p:ext uri="{BB962C8B-B14F-4D97-AF65-F5344CB8AC3E}">
        <p14:creationId xmlns:p14="http://schemas.microsoft.com/office/powerpoint/2010/main" val="37066742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5EDA30C8-468D-4268-8761-08BCF45BB08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50985B29-34A6-45E0-979B-402A4FE41B6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3F677520-554B-4952-8680-834B40EAFBC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8F3537F-2431-4FB0-87A9-3F1B512A9E98}" type="datetimeFigureOut">
              <a:rPr lang="nl-NL" smtClean="0"/>
              <a:t>15-11-2022</a:t>
            </a:fld>
            <a:endParaRPr lang="nl-NL"/>
          </a:p>
        </p:txBody>
      </p:sp>
      <p:sp>
        <p:nvSpPr>
          <p:cNvPr id="5" name="Tijdelijke aanduiding voor voettekst 4">
            <a:extLst>
              <a:ext uri="{FF2B5EF4-FFF2-40B4-BE49-F238E27FC236}">
                <a16:creationId xmlns:a16="http://schemas.microsoft.com/office/drawing/2014/main" id="{CAB6E925-045C-4429-BE91-55E73DA0498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0B5F2059-2781-42D7-A3B8-D941BF42D4A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4F83FD4-3540-4551-8A97-34B111C5EAB2}" type="slidenum">
              <a:rPr lang="nl-NL" smtClean="0"/>
              <a:t>‹nr.›</a:t>
            </a:fld>
            <a:endParaRPr lang="nl-NL"/>
          </a:p>
        </p:txBody>
      </p:sp>
    </p:spTree>
    <p:extLst>
      <p:ext uri="{BB962C8B-B14F-4D97-AF65-F5344CB8AC3E}">
        <p14:creationId xmlns:p14="http://schemas.microsoft.com/office/powerpoint/2010/main" val="26721479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1" r:id="rId3"/>
    <p:sldLayoutId id="2147483662"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hyperlink" Target="https://www.w3.org/Translations/WCAG21-nl/#input-purposes"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accessibility.18f.gov/keyboard/"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hyperlink" Target="http://aduggin.github.io/accessibility-fails/keyboardtrap.html"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video" Target="https://www.youtube.com/embed/XjR9jRh5Hpo?feature=oembed" TargetMode="External"/><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hyperlink" Target="https://validator.w3.org/"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hyperlink" Target="https://view.officeapps.live.com/op/view.aspx?src=https%3A%2F%2Fwww.inclusiefpubliceren.nl%2Fsites%2Fdefault%2Ffiles%2F2022-02%2FTPUB2_workshops_toegankelijkheidseisen_in_vogelvlucht_DEF_0.docx&amp;wdOrigin=BROWSELINK" TargetMode="External"/><Relationship Id="rId2" Type="http://schemas.openxmlformats.org/officeDocument/2006/relationships/notesSlide" Target="../notesSlides/notesSlide32.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3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hyperlink" Target="https://www.inclusiefpubliceren.nl/" TargetMode="External"/><Relationship Id="rId7" Type="http://schemas.openxmlformats.org/officeDocument/2006/relationships/hyperlink" Target="https://www.inclusiefpubliceren.nl/sites/default/files/2021-08/GIDS-3-Check-dit_PDF_A_2a_toegpdf.pdf" TargetMode="External"/><Relationship Id="rId2" Type="http://schemas.openxmlformats.org/officeDocument/2006/relationships/notesSlide" Target="../notesSlides/notesSlide33.xml"/><Relationship Id="rId1" Type="http://schemas.openxmlformats.org/officeDocument/2006/relationships/slideLayout" Target="../slideLayouts/slideLayout3.xml"/><Relationship Id="rId6" Type="http://schemas.openxmlformats.org/officeDocument/2006/relationships/hyperlink" Target="https://www.inclusiefpubliceren.nl/sites/default/files/2019-11/Doe_mee_10_tips_voor_toegankelijke_informatie_6.pdf" TargetMode="External"/><Relationship Id="rId11" Type="http://schemas.openxmlformats.org/officeDocument/2006/relationships/image" Target="../media/image13.png"/><Relationship Id="rId5" Type="http://schemas.openxmlformats.org/officeDocument/2006/relationships/hyperlink" Target="https://www.inclusiefpubliceren.nl/sites/default/files/2019-11/Maak_open_10_tips_voor_toegankelijke_informatie_6.pdf" TargetMode="External"/><Relationship Id="rId10" Type="http://schemas.openxmlformats.org/officeDocument/2006/relationships/image" Target="../media/image12.jpeg"/><Relationship Id="rId4" Type="http://schemas.openxmlformats.org/officeDocument/2006/relationships/hyperlink" Target="https://www.inclusiefpubliceren.nl/media/289" TargetMode="External"/><Relationship Id="rId9" Type="http://schemas.openxmlformats.org/officeDocument/2006/relationships/image" Target="../media/image11.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0CC6C31-58FF-4435-8B18-DCED6905B27C}"/>
              </a:ext>
            </a:extLst>
          </p:cNvPr>
          <p:cNvSpPr>
            <a:spLocks noGrp="1"/>
          </p:cNvSpPr>
          <p:nvPr>
            <p:ph type="ctrTitle"/>
          </p:nvPr>
        </p:nvSpPr>
        <p:spPr/>
        <p:txBody>
          <a:bodyPr/>
          <a:lstStyle/>
          <a:p>
            <a:r>
              <a:rPr lang="nl-NL" dirty="0">
                <a:latin typeface="Arial Black" panose="020B0A04020102020204" pitchFamily="34" charset="0"/>
              </a:rPr>
              <a:t>Welkom</a:t>
            </a:r>
            <a:br>
              <a:rPr lang="nl-NL" dirty="0">
                <a:latin typeface="Arial Black" panose="020B0A04020102020204" pitchFamily="34" charset="0"/>
              </a:rPr>
            </a:br>
            <a:endParaRPr lang="nl-NL" dirty="0">
              <a:latin typeface="Arial Black" panose="020B0A04020102020204" pitchFamily="34" charset="0"/>
            </a:endParaRPr>
          </a:p>
        </p:txBody>
      </p:sp>
      <p:sp>
        <p:nvSpPr>
          <p:cNvPr id="3" name="Ondertitel 2">
            <a:extLst>
              <a:ext uri="{FF2B5EF4-FFF2-40B4-BE49-F238E27FC236}">
                <a16:creationId xmlns:a16="http://schemas.microsoft.com/office/drawing/2014/main" id="{D5D72637-0350-4E7F-8C98-8C83E2F6C39D}"/>
              </a:ext>
            </a:extLst>
          </p:cNvPr>
          <p:cNvSpPr>
            <a:spLocks noGrp="1"/>
          </p:cNvSpPr>
          <p:nvPr>
            <p:ph type="subTitle" idx="1"/>
          </p:nvPr>
        </p:nvSpPr>
        <p:spPr>
          <a:xfrm>
            <a:off x="5246203" y="2790749"/>
            <a:ext cx="5738192" cy="1655762"/>
          </a:xfrm>
        </p:spPr>
        <p:txBody>
          <a:bodyPr>
            <a:normAutofit/>
          </a:bodyPr>
          <a:lstStyle/>
          <a:p>
            <a:r>
              <a:rPr lang="nl-NL" dirty="0">
                <a:latin typeface="Arial Black" panose="020B0A04020102020204" pitchFamily="34" charset="0"/>
              </a:rPr>
              <a:t>TPUB2 workshop 3</a:t>
            </a:r>
          </a:p>
          <a:p>
            <a:r>
              <a:rPr lang="nl-NL" dirty="0">
                <a:latin typeface="Arial Black" panose="020B0A04020102020204" pitchFamily="34" charset="0"/>
              </a:rPr>
              <a:t>websites en apps: WCAG</a:t>
            </a:r>
            <a:endParaRPr lang="nl-NL" dirty="0">
              <a:latin typeface="Arial" panose="020B0604020202020204" pitchFamily="34" charset="0"/>
              <a:cs typeface="Arial" panose="020B0604020202020204" pitchFamily="34" charset="0"/>
            </a:endParaRPr>
          </a:p>
          <a:p>
            <a:r>
              <a:rPr lang="nl-NL" dirty="0">
                <a:latin typeface="Arial" panose="020B0604020202020204" pitchFamily="34" charset="0"/>
                <a:cs typeface="Arial" panose="020B0604020202020204" pitchFamily="34" charset="0"/>
              </a:rPr>
              <a:t>De sessie begint om </a:t>
            </a:r>
            <a:r>
              <a:rPr lang="nl-NL" dirty="0"/>
              <a:t>13</a:t>
            </a:r>
            <a:r>
              <a:rPr lang="nl-NL" dirty="0">
                <a:latin typeface="Arial" panose="020B0604020202020204" pitchFamily="34" charset="0"/>
                <a:cs typeface="Arial" panose="020B0604020202020204" pitchFamily="34" charset="0"/>
              </a:rPr>
              <a:t>:00 uur</a:t>
            </a:r>
          </a:p>
        </p:txBody>
      </p:sp>
      <p:sp>
        <p:nvSpPr>
          <p:cNvPr id="4" name="Ondertitel 2">
            <a:extLst>
              <a:ext uri="{FF2B5EF4-FFF2-40B4-BE49-F238E27FC236}">
                <a16:creationId xmlns:a16="http://schemas.microsoft.com/office/drawing/2014/main" id="{9E1CA505-CC4F-4785-BE0D-230FAF849C29}"/>
              </a:ext>
            </a:extLst>
          </p:cNvPr>
          <p:cNvSpPr txBox="1">
            <a:spLocks/>
          </p:cNvSpPr>
          <p:nvPr/>
        </p:nvSpPr>
        <p:spPr>
          <a:xfrm>
            <a:off x="6453808" y="4780156"/>
            <a:ext cx="3366053"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bg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nl-NL" dirty="0"/>
              <a:t>Je hebt nodig:</a:t>
            </a:r>
          </a:p>
          <a:p>
            <a:pPr marL="342900" indent="-342900" algn="l">
              <a:buFont typeface="Arial" panose="020B0604020202020204" pitchFamily="34" charset="0"/>
              <a:buChar char="•"/>
            </a:pPr>
            <a:r>
              <a:rPr lang="nl-NL" dirty="0"/>
              <a:t>De website van je eigen uitgever</a:t>
            </a:r>
          </a:p>
        </p:txBody>
      </p:sp>
    </p:spTree>
    <p:extLst>
      <p:ext uri="{BB962C8B-B14F-4D97-AF65-F5344CB8AC3E}">
        <p14:creationId xmlns:p14="http://schemas.microsoft.com/office/powerpoint/2010/main" val="29271854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E1F049C1-F86C-47D7-B7A1-975C7BD5C288}"/>
              </a:ext>
            </a:extLst>
          </p:cNvPr>
          <p:cNvSpPr>
            <a:spLocks noGrp="1"/>
          </p:cNvSpPr>
          <p:nvPr>
            <p:ph type="title" idx="4294967295"/>
          </p:nvPr>
        </p:nvSpPr>
        <p:spPr>
          <a:xfrm>
            <a:off x="838200" y="-1325563"/>
            <a:ext cx="10515600" cy="1325563"/>
          </a:xfrm>
        </p:spPr>
        <p:txBody>
          <a:bodyPr vert="horz" lIns="91440" tIns="45720" rIns="91440" bIns="45720" rtlCol="0" anchor="b">
            <a:normAutofit/>
          </a:bodyPr>
          <a:lstStyle/>
          <a:p>
            <a:r>
              <a:rPr lang="nl-NL" dirty="0"/>
              <a:t>Screenshot website in zowel </a:t>
            </a:r>
            <a:r>
              <a:rPr lang="nl-NL" dirty="0" err="1"/>
              <a:t>portrait</a:t>
            </a:r>
            <a:r>
              <a:rPr lang="nl-NL" dirty="0"/>
              <a:t> als landscape modus</a:t>
            </a:r>
          </a:p>
        </p:txBody>
      </p:sp>
      <p:pic>
        <p:nvPicPr>
          <p:cNvPr id="7" name="Afbeelding 6">
            <a:extLst>
              <a:ext uri="{FF2B5EF4-FFF2-40B4-BE49-F238E27FC236}">
                <a16:creationId xmlns:a16="http://schemas.microsoft.com/office/drawing/2014/main" id="{6106BF28-EF7C-4210-B141-AD77BB9F0EDD}"/>
              </a:ext>
            </a:extLst>
          </p:cNvPr>
          <p:cNvPicPr>
            <a:picLocks noChangeAspect="1"/>
          </p:cNvPicPr>
          <p:nvPr/>
        </p:nvPicPr>
        <p:blipFill>
          <a:blip r:embed="rId3"/>
          <a:stretch>
            <a:fillRect/>
          </a:stretch>
        </p:blipFill>
        <p:spPr>
          <a:xfrm>
            <a:off x="1685925" y="842962"/>
            <a:ext cx="8820150" cy="5172075"/>
          </a:xfrm>
          <a:prstGeom prst="rect">
            <a:avLst/>
          </a:prstGeom>
        </p:spPr>
      </p:pic>
    </p:spTree>
    <p:extLst>
      <p:ext uri="{BB962C8B-B14F-4D97-AF65-F5344CB8AC3E}">
        <p14:creationId xmlns:p14="http://schemas.microsoft.com/office/powerpoint/2010/main" val="37058240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5DCFB5C-A634-45CE-AA22-45909C6A312D}"/>
              </a:ext>
            </a:extLst>
          </p:cNvPr>
          <p:cNvSpPr>
            <a:spLocks noGrp="1"/>
          </p:cNvSpPr>
          <p:nvPr>
            <p:ph type="title"/>
          </p:nvPr>
        </p:nvSpPr>
        <p:spPr/>
        <p:txBody>
          <a:bodyPr/>
          <a:lstStyle/>
          <a:p>
            <a:r>
              <a:rPr lang="nl-NL" dirty="0">
                <a:latin typeface="Arial Black" panose="020B0A04020102020204" pitchFamily="34" charset="0"/>
              </a:rPr>
              <a:t>Inzoomen (</a:t>
            </a:r>
            <a:r>
              <a:rPr lang="nl-NL" dirty="0" err="1">
                <a:latin typeface="Arial Black" panose="020B0A04020102020204" pitchFamily="34" charset="0"/>
              </a:rPr>
              <a:t>Reflow</a:t>
            </a:r>
            <a:r>
              <a:rPr lang="nl-NL" dirty="0">
                <a:latin typeface="Arial Black" panose="020B0A04020102020204" pitchFamily="34" charset="0"/>
              </a:rPr>
              <a:t>) (SC 1.4.10 AA)</a:t>
            </a:r>
          </a:p>
        </p:txBody>
      </p:sp>
      <p:sp>
        <p:nvSpPr>
          <p:cNvPr id="3" name="Tijdelijke aanduiding voor inhoud 2">
            <a:extLst>
              <a:ext uri="{FF2B5EF4-FFF2-40B4-BE49-F238E27FC236}">
                <a16:creationId xmlns:a16="http://schemas.microsoft.com/office/drawing/2014/main" id="{5327A1C6-86D5-411A-9CDA-4F7BAF296198}"/>
              </a:ext>
            </a:extLst>
          </p:cNvPr>
          <p:cNvSpPr>
            <a:spLocks noGrp="1"/>
          </p:cNvSpPr>
          <p:nvPr>
            <p:ph idx="1"/>
          </p:nvPr>
        </p:nvSpPr>
        <p:spPr>
          <a:xfrm>
            <a:off x="249804" y="1709124"/>
            <a:ext cx="11613542" cy="4691676"/>
          </a:xfrm>
        </p:spPr>
        <p:txBody>
          <a:bodyPr>
            <a:normAutofit/>
          </a:bodyPr>
          <a:lstStyle/>
          <a:p>
            <a:pPr>
              <a:buFontTx/>
              <a:buChar char="-"/>
            </a:pPr>
            <a:r>
              <a:rPr lang="nl-NL" dirty="0"/>
              <a:t>Vergelijkbaar met weergavestand. Alle informatie moet nog steeds beschikbaar zijn en alles moet nog steeds werken als de gebruiker een kleiner scherm gebruikt (of </a:t>
            </a:r>
            <a:r>
              <a:rPr lang="nl-NL" dirty="0" err="1"/>
              <a:t>inzoomed</a:t>
            </a:r>
            <a:r>
              <a:rPr lang="nl-NL" dirty="0"/>
              <a:t>).</a:t>
            </a:r>
          </a:p>
          <a:p>
            <a:pPr>
              <a:buFontTx/>
              <a:buChar char="-"/>
            </a:pPr>
            <a:r>
              <a:rPr lang="nl-NL" dirty="0"/>
              <a:t>“</a:t>
            </a:r>
            <a:r>
              <a:rPr lang="nl-NL" dirty="0" err="1"/>
              <a:t>Reflow</a:t>
            </a:r>
            <a:r>
              <a:rPr lang="nl-NL" dirty="0"/>
              <a:t>” verwijst naar het feit dat 2 kolommen bijvoorbeeld tot 1 kolom kunnen vloeien als de breedte van het scherm kleiner wordt.</a:t>
            </a:r>
          </a:p>
          <a:p>
            <a:pPr>
              <a:buFontTx/>
              <a:buChar char="-"/>
            </a:pPr>
            <a:r>
              <a:rPr lang="nl-NL" dirty="0"/>
              <a:t>Een extra eis is dat er slechts op 1 manier </a:t>
            </a:r>
            <a:r>
              <a:rPr lang="nl-NL" dirty="0" err="1"/>
              <a:t>gescrolled</a:t>
            </a:r>
            <a:r>
              <a:rPr lang="nl-NL" dirty="0"/>
              <a:t> mag worden (of horizontaal, of verticaal).</a:t>
            </a:r>
          </a:p>
          <a:p>
            <a:pPr>
              <a:buFontTx/>
              <a:buChar char="-"/>
            </a:pPr>
            <a:r>
              <a:rPr lang="nl-NL" dirty="0"/>
              <a:t>Bij apps is het belangrijk dat de gebruiker een groter font kan instellen.</a:t>
            </a:r>
          </a:p>
        </p:txBody>
      </p:sp>
    </p:spTree>
    <p:extLst>
      <p:ext uri="{BB962C8B-B14F-4D97-AF65-F5344CB8AC3E}">
        <p14:creationId xmlns:p14="http://schemas.microsoft.com/office/powerpoint/2010/main" val="36832424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C9E6DCAF-EF19-4280-8855-F93E063F56CD}"/>
              </a:ext>
            </a:extLst>
          </p:cNvPr>
          <p:cNvSpPr>
            <a:spLocks noGrp="1"/>
          </p:cNvSpPr>
          <p:nvPr>
            <p:ph type="title"/>
          </p:nvPr>
        </p:nvSpPr>
        <p:spPr>
          <a:xfrm>
            <a:off x="249804" y="214684"/>
            <a:ext cx="5204791" cy="6240979"/>
          </a:xfrm>
        </p:spPr>
        <p:txBody>
          <a:bodyPr>
            <a:normAutofit/>
          </a:bodyPr>
          <a:lstStyle/>
          <a:p>
            <a:r>
              <a:rPr lang="nl-NL" sz="4000" dirty="0"/>
              <a:t>Bookmark de tekstafstand </a:t>
            </a:r>
            <a:r>
              <a:rPr lang="nl-NL" sz="4000" dirty="0" err="1"/>
              <a:t>bookmarklet</a:t>
            </a:r>
            <a:br>
              <a:rPr lang="nl-NL" sz="4000" dirty="0"/>
            </a:br>
            <a:br>
              <a:rPr lang="nl-NL" sz="4000" dirty="0"/>
            </a:br>
            <a:r>
              <a:rPr lang="nl-NL" sz="2800" dirty="0"/>
              <a:t>opdracht</a:t>
            </a:r>
            <a:br>
              <a:rPr lang="nl-NL" sz="2800" dirty="0"/>
            </a:br>
            <a:br>
              <a:rPr lang="nl-NL" sz="2800" dirty="0"/>
            </a:br>
            <a:r>
              <a:rPr lang="nl-NL" sz="1800" dirty="0"/>
              <a:t>Ga naar https://codepen.io/stevef/full/YLMqbo</a:t>
            </a:r>
            <a:br>
              <a:rPr lang="nl-NL" sz="1800" dirty="0"/>
            </a:br>
            <a:r>
              <a:rPr lang="nl-NL" sz="1800" dirty="0"/>
              <a:t>en plaats de </a:t>
            </a:r>
            <a:r>
              <a:rPr lang="nl-NL" sz="1800" dirty="0" err="1"/>
              <a:t>bookmarklet</a:t>
            </a:r>
            <a:r>
              <a:rPr lang="nl-NL" sz="1800" dirty="0"/>
              <a:t> in je bookmarks. Bekijk dan een pagina met de </a:t>
            </a:r>
            <a:r>
              <a:rPr lang="nl-NL" sz="1800" dirty="0" err="1"/>
              <a:t>bookmarklet</a:t>
            </a:r>
            <a:r>
              <a:rPr lang="nl-NL" sz="1800" dirty="0"/>
              <a:t>.</a:t>
            </a:r>
            <a:br>
              <a:rPr lang="nl-NL" sz="1800" dirty="0"/>
            </a:br>
            <a:endParaRPr lang="nl-NL" sz="1800" dirty="0"/>
          </a:p>
        </p:txBody>
      </p:sp>
      <p:pic>
        <p:nvPicPr>
          <p:cNvPr id="6" name="Tijdelijke aanduiding voor inhoud 5">
            <a:extLst>
              <a:ext uri="{FF2B5EF4-FFF2-40B4-BE49-F238E27FC236}">
                <a16:creationId xmlns:a16="http://schemas.microsoft.com/office/drawing/2014/main" id="{1A6D3C61-C2CA-40A1-B7CE-CF72C2A902B8}"/>
              </a:ext>
              <a:ext uri="{C183D7F6-B498-43B3-948B-1728B52AA6E4}">
                <adec:decorative xmlns:adec="http://schemas.microsoft.com/office/drawing/2017/decorative" val="1"/>
              </a:ext>
            </a:extLst>
          </p:cNvPr>
          <p:cNvPicPr>
            <a:picLocks noGrp="1" noChangeAspect="1"/>
          </p:cNvPicPr>
          <p:nvPr>
            <p:ph idx="10"/>
          </p:nvPr>
        </p:nvPicPr>
        <p:blipFill rotWithShape="1">
          <a:blip r:embed="rId3">
            <a:extLst>
              <a:ext uri="{28A0092B-C50C-407E-A947-70E740481C1C}">
                <a14:useLocalDpi xmlns:a14="http://schemas.microsoft.com/office/drawing/2010/main" val="0"/>
              </a:ext>
            </a:extLst>
          </a:blip>
          <a:srcRect l="8568" r="7648" b="-2"/>
          <a:stretch/>
        </p:blipFill>
        <p:spPr>
          <a:xfrm>
            <a:off x="6121400" y="545564"/>
            <a:ext cx="5821363" cy="5682735"/>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p:spPr>
      </p:pic>
    </p:spTree>
    <p:extLst>
      <p:ext uri="{BB962C8B-B14F-4D97-AF65-F5344CB8AC3E}">
        <p14:creationId xmlns:p14="http://schemas.microsoft.com/office/powerpoint/2010/main" val="21770182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5DCFB5C-A634-45CE-AA22-45909C6A312D}"/>
              </a:ext>
            </a:extLst>
          </p:cNvPr>
          <p:cNvSpPr>
            <a:spLocks noGrp="1"/>
          </p:cNvSpPr>
          <p:nvPr>
            <p:ph type="title"/>
          </p:nvPr>
        </p:nvSpPr>
        <p:spPr/>
        <p:txBody>
          <a:bodyPr/>
          <a:lstStyle/>
          <a:p>
            <a:r>
              <a:rPr lang="nl-NL" dirty="0">
                <a:latin typeface="Arial Black" panose="020B0A04020102020204" pitchFamily="34" charset="0"/>
              </a:rPr>
              <a:t>Tekstafstand (SC 1.4.12 AA)</a:t>
            </a:r>
          </a:p>
        </p:txBody>
      </p:sp>
      <p:sp>
        <p:nvSpPr>
          <p:cNvPr id="3" name="Tijdelijke aanduiding voor inhoud 2">
            <a:extLst>
              <a:ext uri="{FF2B5EF4-FFF2-40B4-BE49-F238E27FC236}">
                <a16:creationId xmlns:a16="http://schemas.microsoft.com/office/drawing/2014/main" id="{5327A1C6-86D5-411A-9CDA-4F7BAF296198}"/>
              </a:ext>
            </a:extLst>
          </p:cNvPr>
          <p:cNvSpPr>
            <a:spLocks noGrp="1"/>
          </p:cNvSpPr>
          <p:nvPr>
            <p:ph idx="1"/>
          </p:nvPr>
        </p:nvSpPr>
        <p:spPr>
          <a:xfrm>
            <a:off x="249804" y="1709124"/>
            <a:ext cx="11613542" cy="4691676"/>
          </a:xfrm>
        </p:spPr>
        <p:txBody>
          <a:bodyPr>
            <a:normAutofit/>
          </a:bodyPr>
          <a:lstStyle/>
          <a:p>
            <a:pPr>
              <a:buFontTx/>
              <a:buChar char="-"/>
            </a:pPr>
            <a:r>
              <a:rPr lang="nl-NL" dirty="0"/>
              <a:t>Gebruikers kunnen de vormgeving van tekst op een website of binnen een app zelf aanpassen als ze weten hoe dit moet.</a:t>
            </a:r>
          </a:p>
          <a:p>
            <a:pPr>
              <a:buFontTx/>
              <a:buChar char="-"/>
            </a:pPr>
            <a:r>
              <a:rPr lang="nl-NL" dirty="0"/>
              <a:t>Als de gebruiker de tekst aanpast naar de volgende waardes moet alles nog steeds leesbaar zijn:</a:t>
            </a:r>
          </a:p>
          <a:p>
            <a:pPr lvl="1">
              <a:buFontTx/>
              <a:buChar char="-"/>
            </a:pPr>
            <a:r>
              <a:rPr lang="nl-NL" dirty="0"/>
              <a:t>De lijnhoogte naar 1.5 keer de fontgrootte</a:t>
            </a:r>
          </a:p>
          <a:p>
            <a:pPr lvl="1">
              <a:buFontTx/>
              <a:buChar char="-"/>
            </a:pPr>
            <a:r>
              <a:rPr lang="nl-NL" dirty="0"/>
              <a:t>De witruimte tussen paragrafen naar 2 keer de fontgrootte</a:t>
            </a:r>
          </a:p>
          <a:p>
            <a:pPr lvl="1">
              <a:buFontTx/>
              <a:buChar char="-"/>
            </a:pPr>
            <a:r>
              <a:rPr lang="nl-NL" dirty="0"/>
              <a:t>De witruimte tussen letter naar 0.12 keer de fontgrootte</a:t>
            </a:r>
          </a:p>
          <a:p>
            <a:pPr lvl="1">
              <a:buFontTx/>
              <a:buChar char="-"/>
            </a:pPr>
            <a:r>
              <a:rPr lang="nl-NL" dirty="0"/>
              <a:t>De witruimte tussen woorden naar 0.16 keer de fontgrootte</a:t>
            </a:r>
          </a:p>
          <a:p>
            <a:pPr>
              <a:buFontTx/>
              <a:buChar char="-"/>
            </a:pPr>
            <a:r>
              <a:rPr lang="nl-NL" dirty="0"/>
              <a:t>Als bovenstaande wordt ingesteld mogen er dus bijvoorbeeld geen teksten door elkaar lopen of teksten buiten beeld vallen.</a:t>
            </a:r>
          </a:p>
          <a:p>
            <a:pPr lvl="1">
              <a:buFontTx/>
              <a:buChar char="-"/>
            </a:pPr>
            <a:endParaRPr lang="nl-NL" dirty="0"/>
          </a:p>
        </p:txBody>
      </p:sp>
    </p:spTree>
    <p:extLst>
      <p:ext uri="{BB962C8B-B14F-4D97-AF65-F5344CB8AC3E}">
        <p14:creationId xmlns:p14="http://schemas.microsoft.com/office/powerpoint/2010/main" val="6444772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E1F049C1-F86C-47D7-B7A1-975C7BD5C288}"/>
              </a:ext>
            </a:extLst>
          </p:cNvPr>
          <p:cNvSpPr>
            <a:spLocks noGrp="1"/>
          </p:cNvSpPr>
          <p:nvPr>
            <p:ph type="title" idx="4294967295"/>
          </p:nvPr>
        </p:nvSpPr>
        <p:spPr>
          <a:xfrm>
            <a:off x="838200" y="-1325563"/>
            <a:ext cx="10515600" cy="1325563"/>
          </a:xfrm>
        </p:spPr>
        <p:txBody>
          <a:bodyPr vert="horz" lIns="91440" tIns="45720" rIns="91440" bIns="45720" rtlCol="0" anchor="b">
            <a:normAutofit/>
          </a:bodyPr>
          <a:lstStyle/>
          <a:p>
            <a:r>
              <a:rPr lang="nl-NL" dirty="0"/>
              <a:t>Overlappende tekst</a:t>
            </a:r>
          </a:p>
        </p:txBody>
      </p:sp>
      <p:pic>
        <p:nvPicPr>
          <p:cNvPr id="3" name="Afbeelding 2">
            <a:extLst>
              <a:ext uri="{FF2B5EF4-FFF2-40B4-BE49-F238E27FC236}">
                <a16:creationId xmlns:a16="http://schemas.microsoft.com/office/drawing/2014/main" id="{C95F8CD6-9D0A-4DF3-8A7F-ABBFDB07F8B5}"/>
              </a:ext>
            </a:extLst>
          </p:cNvPr>
          <p:cNvPicPr>
            <a:picLocks noChangeAspect="1"/>
          </p:cNvPicPr>
          <p:nvPr/>
        </p:nvPicPr>
        <p:blipFill>
          <a:blip r:embed="rId3"/>
          <a:stretch>
            <a:fillRect/>
          </a:stretch>
        </p:blipFill>
        <p:spPr>
          <a:xfrm>
            <a:off x="1218628" y="1560480"/>
            <a:ext cx="8569676" cy="3737039"/>
          </a:xfrm>
          <a:prstGeom prst="rect">
            <a:avLst/>
          </a:prstGeom>
        </p:spPr>
      </p:pic>
    </p:spTree>
    <p:extLst>
      <p:ext uri="{BB962C8B-B14F-4D97-AF65-F5344CB8AC3E}">
        <p14:creationId xmlns:p14="http://schemas.microsoft.com/office/powerpoint/2010/main" val="9109401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5DCFB5C-A634-45CE-AA22-45909C6A312D}"/>
              </a:ext>
            </a:extLst>
          </p:cNvPr>
          <p:cNvSpPr>
            <a:spLocks noGrp="1"/>
          </p:cNvSpPr>
          <p:nvPr>
            <p:ph type="title"/>
          </p:nvPr>
        </p:nvSpPr>
        <p:spPr/>
        <p:txBody>
          <a:bodyPr/>
          <a:lstStyle/>
          <a:p>
            <a:r>
              <a:rPr lang="nl-NL" dirty="0">
                <a:latin typeface="Arial Black" panose="020B0A04020102020204" pitchFamily="34" charset="0"/>
              </a:rPr>
              <a:t>Identificeer doel van de input</a:t>
            </a:r>
            <a:br>
              <a:rPr lang="nl-NL" dirty="0">
                <a:latin typeface="Arial Black" panose="020B0A04020102020204" pitchFamily="34" charset="0"/>
              </a:rPr>
            </a:br>
            <a:r>
              <a:rPr lang="nl-NL" dirty="0">
                <a:latin typeface="Arial Black" panose="020B0A04020102020204" pitchFamily="34" charset="0"/>
              </a:rPr>
              <a:t>(SC 1.3.5 AA)</a:t>
            </a:r>
          </a:p>
        </p:txBody>
      </p:sp>
      <p:sp>
        <p:nvSpPr>
          <p:cNvPr id="3" name="Tijdelijke aanduiding voor inhoud 2">
            <a:extLst>
              <a:ext uri="{FF2B5EF4-FFF2-40B4-BE49-F238E27FC236}">
                <a16:creationId xmlns:a16="http://schemas.microsoft.com/office/drawing/2014/main" id="{5327A1C6-86D5-411A-9CDA-4F7BAF296198}"/>
              </a:ext>
            </a:extLst>
          </p:cNvPr>
          <p:cNvSpPr>
            <a:spLocks noGrp="1"/>
          </p:cNvSpPr>
          <p:nvPr>
            <p:ph idx="1"/>
          </p:nvPr>
        </p:nvSpPr>
        <p:spPr>
          <a:xfrm>
            <a:off x="249804" y="1709124"/>
            <a:ext cx="11613542" cy="4691676"/>
          </a:xfrm>
        </p:spPr>
        <p:txBody>
          <a:bodyPr>
            <a:normAutofit/>
          </a:bodyPr>
          <a:lstStyle/>
          <a:p>
            <a:pPr>
              <a:buFontTx/>
              <a:buChar char="-"/>
            </a:pPr>
            <a:r>
              <a:rPr lang="nl-NL" dirty="0"/>
              <a:t>Als er in een formulier om persoonlijke informatie gevraagd wordt waar veel andere formulieren ook om vragen dan moet het mogelijk zijn om de informatie automatisch in te vullen.</a:t>
            </a:r>
          </a:p>
          <a:p>
            <a:pPr>
              <a:buFontTx/>
              <a:buChar char="-"/>
            </a:pPr>
            <a:r>
              <a:rPr lang="nl-NL" dirty="0"/>
              <a:t>Alle gebruikers hebben hier baat bij.</a:t>
            </a:r>
          </a:p>
          <a:p>
            <a:pPr>
              <a:buFontTx/>
              <a:buChar char="-"/>
            </a:pPr>
            <a:r>
              <a:rPr lang="nl-NL" dirty="0"/>
              <a:t>Er is een lijst van veel gestelde vragen bij formulieren (denk aan bijvoorbeeld “Voornaam” en “Email adres”). De volledige lijst staat hier:</a:t>
            </a:r>
            <a:br>
              <a:rPr lang="nl-NL" dirty="0"/>
            </a:br>
            <a:r>
              <a:rPr lang="nl-NL" dirty="0">
                <a:hlinkClick r:id="rId3"/>
              </a:rPr>
              <a:t>https://www.w3.org/Translations/WCAG21-nl/#input-purposes</a:t>
            </a:r>
            <a:r>
              <a:rPr lang="nl-NL" dirty="0"/>
              <a:t> </a:t>
            </a:r>
          </a:p>
        </p:txBody>
      </p:sp>
    </p:spTree>
    <p:extLst>
      <p:ext uri="{BB962C8B-B14F-4D97-AF65-F5344CB8AC3E}">
        <p14:creationId xmlns:p14="http://schemas.microsoft.com/office/powerpoint/2010/main" val="12275342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C9E6DCAF-EF19-4280-8855-F93E063F56CD}"/>
              </a:ext>
            </a:extLst>
          </p:cNvPr>
          <p:cNvSpPr>
            <a:spLocks noGrp="1"/>
          </p:cNvSpPr>
          <p:nvPr>
            <p:ph type="title"/>
          </p:nvPr>
        </p:nvSpPr>
        <p:spPr>
          <a:xfrm>
            <a:off x="249804" y="214684"/>
            <a:ext cx="5204791" cy="6643316"/>
          </a:xfrm>
        </p:spPr>
        <p:txBody>
          <a:bodyPr>
            <a:normAutofit/>
          </a:bodyPr>
          <a:lstStyle/>
          <a:p>
            <a:r>
              <a:rPr lang="nl-NL" sz="4000" dirty="0"/>
              <a:t>Bedien een website met het toetsenbord</a:t>
            </a:r>
            <a:br>
              <a:rPr lang="nl-NL" sz="4000" dirty="0"/>
            </a:br>
            <a:br>
              <a:rPr lang="nl-NL" sz="4000" dirty="0"/>
            </a:br>
            <a:r>
              <a:rPr lang="nl-NL" sz="2800" dirty="0"/>
              <a:t>opdracht</a:t>
            </a:r>
            <a:br>
              <a:rPr lang="nl-NL" sz="2800" dirty="0"/>
            </a:br>
            <a:br>
              <a:rPr lang="nl-NL" sz="2800" dirty="0"/>
            </a:br>
            <a:r>
              <a:rPr lang="nl-NL" sz="1800" dirty="0"/>
              <a:t>Ga naar de website van je uitgever en bedien deze met alleen de tab en enter toets. Met </a:t>
            </a:r>
            <a:r>
              <a:rPr lang="nl-NL" sz="1800" dirty="0" err="1"/>
              <a:t>shift+tab</a:t>
            </a:r>
            <a:r>
              <a:rPr lang="nl-NL" sz="1800" dirty="0"/>
              <a:t> ga je achteruit.</a:t>
            </a:r>
            <a:br>
              <a:rPr lang="nl-NL" sz="1800" dirty="0"/>
            </a:br>
            <a:r>
              <a:rPr lang="nl-NL" sz="1800" dirty="0"/>
              <a:t>Heel soms zijn de pijltjestoetsen en spatiebalk nodig (bij formulieren).</a:t>
            </a:r>
            <a:br>
              <a:rPr lang="nl-NL" sz="1800" dirty="0"/>
            </a:br>
            <a:br>
              <a:rPr lang="nl-NL" sz="1800" dirty="0"/>
            </a:br>
            <a:r>
              <a:rPr lang="nl-NL" sz="1800" dirty="0"/>
              <a:t>Probeer een product in een winkelwagentje te stoppen en je klantgegevens in te vullen.</a:t>
            </a:r>
            <a:br>
              <a:rPr lang="nl-NL" sz="1800" dirty="0"/>
            </a:br>
            <a:endParaRPr lang="nl-NL" sz="1800" dirty="0"/>
          </a:p>
        </p:txBody>
      </p:sp>
      <p:pic>
        <p:nvPicPr>
          <p:cNvPr id="6" name="Tijdelijke aanduiding voor inhoud 5">
            <a:extLst>
              <a:ext uri="{FF2B5EF4-FFF2-40B4-BE49-F238E27FC236}">
                <a16:creationId xmlns:a16="http://schemas.microsoft.com/office/drawing/2014/main" id="{1A6D3C61-C2CA-40A1-B7CE-CF72C2A902B8}"/>
              </a:ext>
              <a:ext uri="{C183D7F6-B498-43B3-948B-1728B52AA6E4}">
                <adec:decorative xmlns:adec="http://schemas.microsoft.com/office/drawing/2017/decorative" val="1"/>
              </a:ext>
            </a:extLst>
          </p:cNvPr>
          <p:cNvPicPr>
            <a:picLocks noGrp="1" noChangeAspect="1"/>
          </p:cNvPicPr>
          <p:nvPr>
            <p:ph idx="10"/>
          </p:nvPr>
        </p:nvPicPr>
        <p:blipFill rotWithShape="1">
          <a:blip r:embed="rId3">
            <a:extLst>
              <a:ext uri="{28A0092B-C50C-407E-A947-70E740481C1C}">
                <a14:useLocalDpi xmlns:a14="http://schemas.microsoft.com/office/drawing/2010/main" val="0"/>
              </a:ext>
            </a:extLst>
          </a:blip>
          <a:srcRect l="8568" r="7648" b="-2"/>
          <a:stretch/>
        </p:blipFill>
        <p:spPr>
          <a:xfrm>
            <a:off x="6121400" y="545564"/>
            <a:ext cx="5821363" cy="5682735"/>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p:spPr>
      </p:pic>
    </p:spTree>
    <p:extLst>
      <p:ext uri="{BB962C8B-B14F-4D97-AF65-F5344CB8AC3E}">
        <p14:creationId xmlns:p14="http://schemas.microsoft.com/office/powerpoint/2010/main" val="35876523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5DCFB5C-A634-45CE-AA22-45909C6A312D}"/>
              </a:ext>
            </a:extLst>
          </p:cNvPr>
          <p:cNvSpPr>
            <a:spLocks noGrp="1"/>
          </p:cNvSpPr>
          <p:nvPr>
            <p:ph type="title"/>
          </p:nvPr>
        </p:nvSpPr>
        <p:spPr/>
        <p:txBody>
          <a:bodyPr/>
          <a:lstStyle/>
          <a:p>
            <a:r>
              <a:rPr lang="nl-NL" dirty="0">
                <a:latin typeface="Arial Black" panose="020B0A04020102020204" pitchFamily="34" charset="0"/>
              </a:rPr>
              <a:t>Toetsenbordbediening (SC 2.1.1 A)</a:t>
            </a:r>
          </a:p>
        </p:txBody>
      </p:sp>
      <p:sp>
        <p:nvSpPr>
          <p:cNvPr id="3" name="Tijdelijke aanduiding voor inhoud 2">
            <a:extLst>
              <a:ext uri="{FF2B5EF4-FFF2-40B4-BE49-F238E27FC236}">
                <a16:creationId xmlns:a16="http://schemas.microsoft.com/office/drawing/2014/main" id="{5327A1C6-86D5-411A-9CDA-4F7BAF296198}"/>
              </a:ext>
            </a:extLst>
          </p:cNvPr>
          <p:cNvSpPr>
            <a:spLocks noGrp="1"/>
          </p:cNvSpPr>
          <p:nvPr>
            <p:ph idx="1"/>
          </p:nvPr>
        </p:nvSpPr>
        <p:spPr>
          <a:xfrm>
            <a:off x="249804" y="1709124"/>
            <a:ext cx="11613542" cy="4691676"/>
          </a:xfrm>
        </p:spPr>
        <p:txBody>
          <a:bodyPr>
            <a:normAutofit/>
          </a:bodyPr>
          <a:lstStyle/>
          <a:p>
            <a:pPr>
              <a:buFontTx/>
              <a:buChar char="-"/>
            </a:pPr>
            <a:r>
              <a:rPr lang="nl-NL" dirty="0"/>
              <a:t>Alle functionaliteit moet te bedienen zijn met het toetsenbord.</a:t>
            </a:r>
          </a:p>
          <a:p>
            <a:pPr>
              <a:buFontTx/>
              <a:buChar char="-"/>
            </a:pPr>
            <a:r>
              <a:rPr lang="nl-NL" dirty="0"/>
              <a:t>Meestal gebruiken gebruikers hier de tab en enter toets voor.</a:t>
            </a:r>
          </a:p>
          <a:p>
            <a:pPr>
              <a:buFontTx/>
              <a:buChar char="-"/>
            </a:pPr>
            <a:r>
              <a:rPr lang="nl-NL" dirty="0"/>
              <a:t>Soms zijn de pijltjestoetsen en de spatiebalk nodig.</a:t>
            </a:r>
          </a:p>
        </p:txBody>
      </p:sp>
    </p:spTree>
    <p:extLst>
      <p:ext uri="{BB962C8B-B14F-4D97-AF65-F5344CB8AC3E}">
        <p14:creationId xmlns:p14="http://schemas.microsoft.com/office/powerpoint/2010/main" val="35957627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5DCFB5C-A634-45CE-AA22-45909C6A312D}"/>
              </a:ext>
            </a:extLst>
          </p:cNvPr>
          <p:cNvSpPr>
            <a:spLocks noGrp="1"/>
          </p:cNvSpPr>
          <p:nvPr>
            <p:ph type="title"/>
          </p:nvPr>
        </p:nvSpPr>
        <p:spPr/>
        <p:txBody>
          <a:bodyPr/>
          <a:lstStyle/>
          <a:p>
            <a:r>
              <a:rPr lang="nl-NL" dirty="0">
                <a:latin typeface="Arial Black" panose="020B0A04020102020204" pitchFamily="34" charset="0"/>
              </a:rPr>
              <a:t>Geen toetsenbordval (SC 2.1.2 A)</a:t>
            </a:r>
          </a:p>
        </p:txBody>
      </p:sp>
      <p:sp>
        <p:nvSpPr>
          <p:cNvPr id="3" name="Tijdelijke aanduiding voor inhoud 2">
            <a:extLst>
              <a:ext uri="{FF2B5EF4-FFF2-40B4-BE49-F238E27FC236}">
                <a16:creationId xmlns:a16="http://schemas.microsoft.com/office/drawing/2014/main" id="{5327A1C6-86D5-411A-9CDA-4F7BAF296198}"/>
              </a:ext>
            </a:extLst>
          </p:cNvPr>
          <p:cNvSpPr>
            <a:spLocks noGrp="1"/>
          </p:cNvSpPr>
          <p:nvPr>
            <p:ph idx="1"/>
          </p:nvPr>
        </p:nvSpPr>
        <p:spPr>
          <a:xfrm>
            <a:off x="249804" y="1709124"/>
            <a:ext cx="11613542" cy="4691676"/>
          </a:xfrm>
        </p:spPr>
        <p:txBody>
          <a:bodyPr>
            <a:normAutofit/>
          </a:bodyPr>
          <a:lstStyle/>
          <a:p>
            <a:pPr>
              <a:buFontTx/>
              <a:buChar char="-"/>
            </a:pPr>
            <a:r>
              <a:rPr lang="nl-NL" dirty="0"/>
              <a:t>Als gebruikers van interactief element naar interactief element navigeren met de tab toets dan mag de gebruiker niet vast komen te zitten. Dit heet een toetsenbordval.</a:t>
            </a:r>
          </a:p>
          <a:p>
            <a:pPr>
              <a:buFontTx/>
              <a:buChar char="-"/>
            </a:pPr>
            <a:r>
              <a:rPr lang="nl-NL" dirty="0"/>
              <a:t>Hetzelfde geld voor apps met de </a:t>
            </a:r>
            <a:r>
              <a:rPr lang="nl-NL" dirty="0" err="1"/>
              <a:t>swipe</a:t>
            </a:r>
            <a:r>
              <a:rPr lang="nl-NL" dirty="0"/>
              <a:t> interface als voorleessoftware actief is.</a:t>
            </a:r>
          </a:p>
          <a:p>
            <a:pPr>
              <a:buFontTx/>
              <a:buChar char="-"/>
            </a:pPr>
            <a:r>
              <a:rPr lang="nl-NL" dirty="0"/>
              <a:t>Gelukkig zijn toetsenbordvallen relatief zeldzaam en worden ze snel opgelost. Hier twee bewaarde voorbeelden:</a:t>
            </a:r>
          </a:p>
          <a:p>
            <a:pPr>
              <a:buFontTx/>
              <a:buChar char="-"/>
            </a:pPr>
            <a:r>
              <a:rPr lang="nl-NL" dirty="0">
                <a:hlinkClick r:id="rId3"/>
              </a:rPr>
              <a:t>https://accessibility.18f.gov/keyboard/#</a:t>
            </a:r>
            <a:r>
              <a:rPr lang="nl-NL" dirty="0"/>
              <a:t> </a:t>
            </a:r>
          </a:p>
          <a:p>
            <a:pPr>
              <a:buFontTx/>
              <a:buChar char="-"/>
            </a:pPr>
            <a:r>
              <a:rPr lang="nl-NL" dirty="0">
                <a:hlinkClick r:id="rId4"/>
              </a:rPr>
              <a:t>http://aduggin.github.io/accessibility-fails/keyboardtrap.html</a:t>
            </a:r>
            <a:r>
              <a:rPr lang="nl-NL" dirty="0"/>
              <a:t> </a:t>
            </a:r>
          </a:p>
        </p:txBody>
      </p:sp>
    </p:spTree>
    <p:extLst>
      <p:ext uri="{BB962C8B-B14F-4D97-AF65-F5344CB8AC3E}">
        <p14:creationId xmlns:p14="http://schemas.microsoft.com/office/powerpoint/2010/main" val="31347382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C9E6DCAF-EF19-4280-8855-F93E063F56CD}"/>
              </a:ext>
            </a:extLst>
          </p:cNvPr>
          <p:cNvSpPr>
            <a:spLocks noGrp="1"/>
          </p:cNvSpPr>
          <p:nvPr>
            <p:ph type="title"/>
          </p:nvPr>
        </p:nvSpPr>
        <p:spPr>
          <a:xfrm>
            <a:off x="249804" y="214684"/>
            <a:ext cx="5204791" cy="6259268"/>
          </a:xfrm>
        </p:spPr>
        <p:txBody>
          <a:bodyPr>
            <a:normAutofit/>
          </a:bodyPr>
          <a:lstStyle/>
          <a:p>
            <a:r>
              <a:rPr lang="nl-NL" sz="4000" dirty="0"/>
              <a:t>Bedien een website met het toetsenbord</a:t>
            </a:r>
            <a:br>
              <a:rPr lang="nl-NL" sz="4000" dirty="0"/>
            </a:br>
            <a:br>
              <a:rPr lang="nl-NL" sz="4000" dirty="0"/>
            </a:br>
            <a:r>
              <a:rPr lang="nl-NL" sz="2800" dirty="0"/>
              <a:t>opdracht</a:t>
            </a:r>
            <a:br>
              <a:rPr lang="nl-NL" sz="2800" dirty="0"/>
            </a:br>
            <a:br>
              <a:rPr lang="nl-NL" sz="2800" dirty="0"/>
            </a:br>
            <a:r>
              <a:rPr lang="nl-NL" sz="1800" dirty="0"/>
              <a:t>Navigeer nogmaals met het toetsenbord.</a:t>
            </a:r>
            <a:br>
              <a:rPr lang="nl-NL" sz="1800" dirty="0"/>
            </a:br>
            <a:br>
              <a:rPr lang="nl-NL" sz="1800" dirty="0"/>
            </a:br>
            <a:r>
              <a:rPr lang="nl-NL" sz="1800" dirty="0"/>
              <a:t>Let deze keer vooral op hoe lang het duurt om bij de hoofdcontent van de pagina te komen op verschillende pagina’s.</a:t>
            </a:r>
            <a:br>
              <a:rPr lang="nl-NL" sz="1800" dirty="0"/>
            </a:br>
            <a:endParaRPr lang="nl-NL" sz="1800" dirty="0"/>
          </a:p>
        </p:txBody>
      </p:sp>
      <p:pic>
        <p:nvPicPr>
          <p:cNvPr id="6" name="Tijdelijke aanduiding voor inhoud 5">
            <a:extLst>
              <a:ext uri="{FF2B5EF4-FFF2-40B4-BE49-F238E27FC236}">
                <a16:creationId xmlns:a16="http://schemas.microsoft.com/office/drawing/2014/main" id="{1A6D3C61-C2CA-40A1-B7CE-CF72C2A902B8}"/>
              </a:ext>
              <a:ext uri="{C183D7F6-B498-43B3-948B-1728B52AA6E4}">
                <adec:decorative xmlns:adec="http://schemas.microsoft.com/office/drawing/2017/decorative" val="1"/>
              </a:ext>
            </a:extLst>
          </p:cNvPr>
          <p:cNvPicPr>
            <a:picLocks noGrp="1" noChangeAspect="1"/>
          </p:cNvPicPr>
          <p:nvPr>
            <p:ph idx="10"/>
          </p:nvPr>
        </p:nvPicPr>
        <p:blipFill rotWithShape="1">
          <a:blip r:embed="rId3">
            <a:extLst>
              <a:ext uri="{28A0092B-C50C-407E-A947-70E740481C1C}">
                <a14:useLocalDpi xmlns:a14="http://schemas.microsoft.com/office/drawing/2010/main" val="0"/>
              </a:ext>
            </a:extLst>
          </a:blip>
          <a:srcRect l="8568" r="7648" b="-2"/>
          <a:stretch/>
        </p:blipFill>
        <p:spPr>
          <a:xfrm>
            <a:off x="6121400" y="545564"/>
            <a:ext cx="5821363" cy="5682735"/>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p:spPr>
      </p:pic>
    </p:spTree>
    <p:extLst>
      <p:ext uri="{BB962C8B-B14F-4D97-AF65-F5344CB8AC3E}">
        <p14:creationId xmlns:p14="http://schemas.microsoft.com/office/powerpoint/2010/main" val="5898938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5DCFB5C-A634-45CE-AA22-45909C6A312D}"/>
              </a:ext>
            </a:extLst>
          </p:cNvPr>
          <p:cNvSpPr>
            <a:spLocks noGrp="1"/>
          </p:cNvSpPr>
          <p:nvPr>
            <p:ph type="title"/>
          </p:nvPr>
        </p:nvSpPr>
        <p:spPr/>
        <p:txBody>
          <a:bodyPr/>
          <a:lstStyle/>
          <a:p>
            <a:r>
              <a:rPr lang="nl-NL">
                <a:latin typeface="Arial Black" panose="020B0A04020102020204" pitchFamily="34" charset="0"/>
              </a:rPr>
              <a:t>Introductie</a:t>
            </a:r>
          </a:p>
        </p:txBody>
      </p:sp>
      <p:pic>
        <p:nvPicPr>
          <p:cNvPr id="4" name="Onlinemedia 3" title="Introductievideo Inclusief Publiceren">
            <a:hlinkClick r:id="" action="ppaction://media"/>
            <a:extLst>
              <a:ext uri="{FF2B5EF4-FFF2-40B4-BE49-F238E27FC236}">
                <a16:creationId xmlns:a16="http://schemas.microsoft.com/office/drawing/2014/main" id="{D862E459-7547-44E7-BFD8-9B286751A900}"/>
              </a:ext>
            </a:extLst>
          </p:cNvPr>
          <p:cNvPicPr>
            <a:picLocks noGrp="1" noRot="1" noChangeAspect="1"/>
          </p:cNvPicPr>
          <p:nvPr>
            <p:ph idx="1"/>
            <a:videoFile r:link="rId1"/>
          </p:nvPr>
        </p:nvPicPr>
        <p:blipFill>
          <a:blip r:embed="rId4"/>
          <a:stretch>
            <a:fillRect/>
          </a:stretch>
        </p:blipFill>
        <p:spPr>
          <a:xfrm>
            <a:off x="0" y="0"/>
            <a:ext cx="12192000" cy="6888945"/>
          </a:xfrm>
          <a:prstGeom prst="rect">
            <a:avLst/>
          </a:prstGeom>
        </p:spPr>
      </p:pic>
    </p:spTree>
    <p:extLst>
      <p:ext uri="{BB962C8B-B14F-4D97-AF65-F5344CB8AC3E}">
        <p14:creationId xmlns:p14="http://schemas.microsoft.com/office/powerpoint/2010/main" val="3248914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5DCFB5C-A634-45CE-AA22-45909C6A312D}"/>
              </a:ext>
            </a:extLst>
          </p:cNvPr>
          <p:cNvSpPr>
            <a:spLocks noGrp="1"/>
          </p:cNvSpPr>
          <p:nvPr>
            <p:ph type="title"/>
          </p:nvPr>
        </p:nvSpPr>
        <p:spPr/>
        <p:txBody>
          <a:bodyPr/>
          <a:lstStyle/>
          <a:p>
            <a:r>
              <a:rPr lang="nl-NL" dirty="0">
                <a:latin typeface="Arial Black" panose="020B0A04020102020204" pitchFamily="34" charset="0"/>
              </a:rPr>
              <a:t>Skiplinks (SC 2.4.1 A)</a:t>
            </a:r>
          </a:p>
        </p:txBody>
      </p:sp>
      <p:sp>
        <p:nvSpPr>
          <p:cNvPr id="3" name="Tijdelijke aanduiding voor inhoud 2">
            <a:extLst>
              <a:ext uri="{FF2B5EF4-FFF2-40B4-BE49-F238E27FC236}">
                <a16:creationId xmlns:a16="http://schemas.microsoft.com/office/drawing/2014/main" id="{5327A1C6-86D5-411A-9CDA-4F7BAF296198}"/>
              </a:ext>
            </a:extLst>
          </p:cNvPr>
          <p:cNvSpPr>
            <a:spLocks noGrp="1"/>
          </p:cNvSpPr>
          <p:nvPr>
            <p:ph idx="1"/>
          </p:nvPr>
        </p:nvSpPr>
        <p:spPr>
          <a:xfrm>
            <a:off x="249804" y="1709124"/>
            <a:ext cx="11613542" cy="4691676"/>
          </a:xfrm>
        </p:spPr>
        <p:txBody>
          <a:bodyPr>
            <a:normAutofit/>
          </a:bodyPr>
          <a:lstStyle/>
          <a:p>
            <a:pPr>
              <a:buFontTx/>
              <a:buChar char="-"/>
            </a:pPr>
            <a:r>
              <a:rPr lang="nl-NL" dirty="0"/>
              <a:t>Herhalende content (meestal bovenaan de pagina) moet overgeslagen kunnen worden tijdens het navigeren met het toetsenbord.</a:t>
            </a:r>
          </a:p>
        </p:txBody>
      </p:sp>
    </p:spTree>
    <p:extLst>
      <p:ext uri="{BB962C8B-B14F-4D97-AF65-F5344CB8AC3E}">
        <p14:creationId xmlns:p14="http://schemas.microsoft.com/office/powerpoint/2010/main" val="12196849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4282F67-EB1F-4AA6-8B41-091D7F1F61B0}"/>
              </a:ext>
            </a:extLst>
          </p:cNvPr>
          <p:cNvSpPr>
            <a:spLocks noGrp="1"/>
          </p:cNvSpPr>
          <p:nvPr>
            <p:ph type="ctrTitle"/>
          </p:nvPr>
        </p:nvSpPr>
        <p:spPr/>
        <p:txBody>
          <a:bodyPr/>
          <a:lstStyle/>
          <a:p>
            <a:r>
              <a:rPr lang="nl-NL"/>
              <a:t>Pauze</a:t>
            </a:r>
          </a:p>
        </p:txBody>
      </p:sp>
      <p:sp>
        <p:nvSpPr>
          <p:cNvPr id="3" name="Tijdelijke aanduiding voor inhoud 2">
            <a:extLst>
              <a:ext uri="{FF2B5EF4-FFF2-40B4-BE49-F238E27FC236}">
                <a16:creationId xmlns:a16="http://schemas.microsoft.com/office/drawing/2014/main" id="{9F14B4E6-247E-430C-96AD-62C0318561C0}"/>
              </a:ext>
            </a:extLst>
          </p:cNvPr>
          <p:cNvSpPr>
            <a:spLocks noGrp="1"/>
          </p:cNvSpPr>
          <p:nvPr>
            <p:ph type="subTitle" idx="1"/>
          </p:nvPr>
        </p:nvSpPr>
        <p:spPr>
          <a:xfrm>
            <a:off x="5246203" y="3906908"/>
            <a:ext cx="5738192" cy="1655762"/>
          </a:xfrm>
        </p:spPr>
        <p:txBody>
          <a:bodyPr>
            <a:normAutofit/>
          </a:bodyPr>
          <a:lstStyle/>
          <a:p>
            <a:pPr algn="l"/>
            <a:endParaRPr lang="nl-NL"/>
          </a:p>
        </p:txBody>
      </p:sp>
    </p:spTree>
    <p:extLst>
      <p:ext uri="{BB962C8B-B14F-4D97-AF65-F5344CB8AC3E}">
        <p14:creationId xmlns:p14="http://schemas.microsoft.com/office/powerpoint/2010/main" val="14083285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5DCFB5C-A634-45CE-AA22-45909C6A312D}"/>
              </a:ext>
            </a:extLst>
          </p:cNvPr>
          <p:cNvSpPr>
            <a:spLocks noGrp="1"/>
          </p:cNvSpPr>
          <p:nvPr>
            <p:ph type="title"/>
          </p:nvPr>
        </p:nvSpPr>
        <p:spPr/>
        <p:txBody>
          <a:bodyPr/>
          <a:lstStyle/>
          <a:p>
            <a:r>
              <a:rPr lang="nl-NL" dirty="0">
                <a:latin typeface="Arial Black" panose="020B0A04020102020204" pitchFamily="34" charset="0"/>
              </a:rPr>
              <a:t>Uitklapbare hoofdmenu (SC 4.1.2 AA)</a:t>
            </a:r>
          </a:p>
        </p:txBody>
      </p:sp>
      <p:sp>
        <p:nvSpPr>
          <p:cNvPr id="3" name="Tijdelijke aanduiding voor inhoud 2">
            <a:extLst>
              <a:ext uri="{FF2B5EF4-FFF2-40B4-BE49-F238E27FC236}">
                <a16:creationId xmlns:a16="http://schemas.microsoft.com/office/drawing/2014/main" id="{5327A1C6-86D5-411A-9CDA-4F7BAF296198}"/>
              </a:ext>
            </a:extLst>
          </p:cNvPr>
          <p:cNvSpPr>
            <a:spLocks noGrp="1"/>
          </p:cNvSpPr>
          <p:nvPr>
            <p:ph idx="1"/>
          </p:nvPr>
        </p:nvSpPr>
        <p:spPr>
          <a:xfrm>
            <a:off x="249804" y="1709124"/>
            <a:ext cx="11613542" cy="4691676"/>
          </a:xfrm>
        </p:spPr>
        <p:txBody>
          <a:bodyPr>
            <a:normAutofit/>
          </a:bodyPr>
          <a:lstStyle/>
          <a:p>
            <a:pPr>
              <a:buFontTx/>
              <a:buChar char="-"/>
            </a:pPr>
            <a:r>
              <a:rPr lang="nl-NL" dirty="0"/>
              <a:t>Uitklapbare elementen (zoals het hoofdmenu, maar ook bijvoorbeeld FAQ) moeten aankondigen of ze op dat moment zijn in of uitgeklapt. Dit kan in de code gedaan worden met een aria attribuut.</a:t>
            </a:r>
          </a:p>
          <a:p>
            <a:pPr>
              <a:buFontTx/>
              <a:buChar char="-"/>
            </a:pPr>
            <a:r>
              <a:rPr lang="nl-NL" dirty="0"/>
              <a:t>Let op dat de andere eisen van knoppen bij iconen (goed aangegeven rol in de code en goed tekst alternatief voor het icoon) ook nog steeds gelden en hier relatief vaak fout gaan.</a:t>
            </a:r>
          </a:p>
        </p:txBody>
      </p:sp>
    </p:spTree>
    <p:extLst>
      <p:ext uri="{BB962C8B-B14F-4D97-AF65-F5344CB8AC3E}">
        <p14:creationId xmlns:p14="http://schemas.microsoft.com/office/powerpoint/2010/main" val="35278039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5DCFB5C-A634-45CE-AA22-45909C6A312D}"/>
              </a:ext>
            </a:extLst>
          </p:cNvPr>
          <p:cNvSpPr>
            <a:spLocks noGrp="1"/>
          </p:cNvSpPr>
          <p:nvPr>
            <p:ph type="title"/>
          </p:nvPr>
        </p:nvSpPr>
        <p:spPr/>
        <p:txBody>
          <a:bodyPr/>
          <a:lstStyle/>
          <a:p>
            <a:r>
              <a:rPr lang="nl-NL" dirty="0"/>
              <a:t>Label in naam (SC 2.5.3 A)</a:t>
            </a:r>
            <a:endParaRPr lang="nl-NL" dirty="0">
              <a:latin typeface="Arial Black" panose="020B0A04020102020204" pitchFamily="34" charset="0"/>
            </a:endParaRPr>
          </a:p>
        </p:txBody>
      </p:sp>
      <p:sp>
        <p:nvSpPr>
          <p:cNvPr id="3" name="Tijdelijke aanduiding voor inhoud 2">
            <a:extLst>
              <a:ext uri="{FF2B5EF4-FFF2-40B4-BE49-F238E27FC236}">
                <a16:creationId xmlns:a16="http://schemas.microsoft.com/office/drawing/2014/main" id="{5327A1C6-86D5-411A-9CDA-4F7BAF296198}"/>
              </a:ext>
            </a:extLst>
          </p:cNvPr>
          <p:cNvSpPr>
            <a:spLocks noGrp="1"/>
          </p:cNvSpPr>
          <p:nvPr>
            <p:ph idx="1"/>
          </p:nvPr>
        </p:nvSpPr>
        <p:spPr>
          <a:xfrm>
            <a:off x="249804" y="1709124"/>
            <a:ext cx="11613542" cy="4691676"/>
          </a:xfrm>
        </p:spPr>
        <p:txBody>
          <a:bodyPr>
            <a:normAutofit/>
          </a:bodyPr>
          <a:lstStyle/>
          <a:p>
            <a:pPr>
              <a:buFontTx/>
              <a:buChar char="-"/>
            </a:pPr>
            <a:r>
              <a:rPr lang="nl-NL" dirty="0"/>
              <a:t>De zichtbare tekst die een knop of ander interactief element identificeert moet ook in de “</a:t>
            </a:r>
            <a:r>
              <a:rPr lang="nl-NL" dirty="0" err="1"/>
              <a:t>code-naam</a:t>
            </a:r>
            <a:r>
              <a:rPr lang="nl-NL" dirty="0"/>
              <a:t>” terugkomen.</a:t>
            </a:r>
          </a:p>
          <a:p>
            <a:pPr>
              <a:buFontTx/>
              <a:buChar char="-"/>
            </a:pPr>
            <a:r>
              <a:rPr lang="nl-NL" dirty="0"/>
              <a:t>Dit helpt spraakherkenning software gebruikers aangezien die de zichtbare naam gaan noemen tegen hun computer. </a:t>
            </a:r>
          </a:p>
          <a:p>
            <a:pPr>
              <a:buFontTx/>
              <a:buChar char="-"/>
            </a:pPr>
            <a:r>
              <a:rPr lang="nl-NL" dirty="0"/>
              <a:t>Dus als een gebruiker zegt “klik op zoeken” omdat de tekst “zoeken” zichtbaar is op de knop terwijl de knop in de code bijvoorbeeld “</a:t>
            </a:r>
            <a:r>
              <a:rPr lang="nl-NL" dirty="0" err="1"/>
              <a:t>submit</a:t>
            </a:r>
            <a:r>
              <a:rPr lang="nl-NL" dirty="0"/>
              <a:t> search form” heet dan werkt de spraakherkenning niet.</a:t>
            </a:r>
          </a:p>
        </p:txBody>
      </p:sp>
    </p:spTree>
    <p:extLst>
      <p:ext uri="{BB962C8B-B14F-4D97-AF65-F5344CB8AC3E}">
        <p14:creationId xmlns:p14="http://schemas.microsoft.com/office/powerpoint/2010/main" val="31069024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5DCFB5C-A634-45CE-AA22-45909C6A312D}"/>
              </a:ext>
            </a:extLst>
          </p:cNvPr>
          <p:cNvSpPr>
            <a:spLocks noGrp="1"/>
          </p:cNvSpPr>
          <p:nvPr>
            <p:ph type="title"/>
          </p:nvPr>
        </p:nvSpPr>
        <p:spPr/>
        <p:txBody>
          <a:bodyPr/>
          <a:lstStyle/>
          <a:p>
            <a:r>
              <a:rPr lang="nl-NL" dirty="0"/>
              <a:t>Extra informatie “I” iconen</a:t>
            </a:r>
            <a:endParaRPr lang="nl-NL" dirty="0">
              <a:latin typeface="Arial Black" panose="020B0A04020102020204" pitchFamily="34" charset="0"/>
            </a:endParaRPr>
          </a:p>
        </p:txBody>
      </p:sp>
      <p:sp>
        <p:nvSpPr>
          <p:cNvPr id="3" name="Tijdelijke aanduiding voor inhoud 2">
            <a:extLst>
              <a:ext uri="{FF2B5EF4-FFF2-40B4-BE49-F238E27FC236}">
                <a16:creationId xmlns:a16="http://schemas.microsoft.com/office/drawing/2014/main" id="{5327A1C6-86D5-411A-9CDA-4F7BAF296198}"/>
              </a:ext>
            </a:extLst>
          </p:cNvPr>
          <p:cNvSpPr>
            <a:spLocks noGrp="1"/>
          </p:cNvSpPr>
          <p:nvPr>
            <p:ph idx="1"/>
          </p:nvPr>
        </p:nvSpPr>
        <p:spPr>
          <a:xfrm>
            <a:off x="249804" y="1709124"/>
            <a:ext cx="11613542" cy="4691676"/>
          </a:xfrm>
        </p:spPr>
        <p:txBody>
          <a:bodyPr>
            <a:normAutofit/>
          </a:bodyPr>
          <a:lstStyle/>
          <a:p>
            <a:pPr>
              <a:buFontTx/>
              <a:buChar char="-"/>
            </a:pPr>
            <a:r>
              <a:rPr lang="nl-NL" dirty="0"/>
              <a:t>Deze iconen gaan vaak op drie punten fout:</a:t>
            </a:r>
          </a:p>
          <a:p>
            <a:pPr lvl="1">
              <a:buFontTx/>
              <a:buChar char="-"/>
            </a:pPr>
            <a:r>
              <a:rPr lang="nl-NL" dirty="0"/>
              <a:t>Ze moeten met het toetsenbord bediend kunnen worden. (SC 2.1.1 A)</a:t>
            </a:r>
          </a:p>
          <a:p>
            <a:pPr lvl="1">
              <a:buFontTx/>
              <a:buChar char="-"/>
            </a:pPr>
            <a:r>
              <a:rPr lang="nl-NL" dirty="0"/>
              <a:t>Als je per ongeluk over zo een icoon </a:t>
            </a:r>
            <a:r>
              <a:rPr lang="nl-NL" dirty="0" err="1"/>
              <a:t>hovert</a:t>
            </a:r>
            <a:r>
              <a:rPr lang="nl-NL" dirty="0"/>
              <a:t> met de muis en er komt daardoor extra informatie beschikbaar dan moet dit weg te halen zijn met het toetsenbord. (SC 1.4.13 AA)</a:t>
            </a:r>
          </a:p>
          <a:p>
            <a:pPr lvl="1">
              <a:buFontTx/>
              <a:buChar char="-"/>
            </a:pPr>
            <a:r>
              <a:rPr lang="nl-NL" dirty="0"/>
              <a:t>Met de muis moet je ook naar de nieuwe informatie kunnen gaan zonder dat deze nieuwe informatie ineens verdwijnt. (SC 1.4.13 AA)</a:t>
            </a:r>
          </a:p>
        </p:txBody>
      </p:sp>
    </p:spTree>
    <p:extLst>
      <p:ext uri="{BB962C8B-B14F-4D97-AF65-F5344CB8AC3E}">
        <p14:creationId xmlns:p14="http://schemas.microsoft.com/office/powerpoint/2010/main" val="6682316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C9E6DCAF-EF19-4280-8855-F93E063F56CD}"/>
              </a:ext>
            </a:extLst>
          </p:cNvPr>
          <p:cNvSpPr>
            <a:spLocks noGrp="1"/>
          </p:cNvSpPr>
          <p:nvPr>
            <p:ph type="title"/>
          </p:nvPr>
        </p:nvSpPr>
        <p:spPr>
          <a:xfrm>
            <a:off x="249804" y="214684"/>
            <a:ext cx="5204791" cy="6240979"/>
          </a:xfrm>
        </p:spPr>
        <p:txBody>
          <a:bodyPr>
            <a:normAutofit/>
          </a:bodyPr>
          <a:lstStyle/>
          <a:p>
            <a:r>
              <a:rPr lang="nl-NL" sz="4000" dirty="0"/>
              <a:t>W3C </a:t>
            </a:r>
            <a:r>
              <a:rPr lang="nl-NL" sz="4000" dirty="0" err="1"/>
              <a:t>validator</a:t>
            </a:r>
            <a:br>
              <a:rPr lang="nl-NL" sz="4000" dirty="0"/>
            </a:br>
            <a:br>
              <a:rPr lang="nl-NL" sz="4000" dirty="0"/>
            </a:br>
            <a:r>
              <a:rPr lang="nl-NL" sz="2800" dirty="0"/>
              <a:t>opdracht</a:t>
            </a:r>
            <a:br>
              <a:rPr lang="nl-NL" sz="2800" dirty="0"/>
            </a:br>
            <a:br>
              <a:rPr lang="nl-NL" sz="2800" dirty="0"/>
            </a:br>
            <a:r>
              <a:rPr lang="en-US" sz="1800" dirty="0"/>
              <a:t>Ga </a:t>
            </a:r>
            <a:r>
              <a:rPr lang="en-US" sz="1800" dirty="0" err="1"/>
              <a:t>naar</a:t>
            </a:r>
            <a:r>
              <a:rPr lang="en-US" sz="1800" dirty="0"/>
              <a:t> “The W3C Markup Validation Service”:</a:t>
            </a:r>
            <a:br>
              <a:rPr lang="en-US" sz="1800" dirty="0"/>
            </a:br>
            <a:r>
              <a:rPr lang="en-US" sz="1800" dirty="0"/>
              <a:t>https://validator.w3.org/</a:t>
            </a:r>
            <a:br>
              <a:rPr lang="en-US" sz="1800" dirty="0"/>
            </a:br>
            <a:br>
              <a:rPr lang="en-US" sz="1800" dirty="0"/>
            </a:br>
            <a:r>
              <a:rPr lang="en-US" sz="1800" dirty="0" err="1"/>
              <a:t>Vul</a:t>
            </a:r>
            <a:r>
              <a:rPr lang="en-US" sz="1800" dirty="0"/>
              <a:t> de website van je </a:t>
            </a:r>
            <a:r>
              <a:rPr lang="en-US" sz="1800" dirty="0" err="1"/>
              <a:t>uitgever</a:t>
            </a:r>
            <a:r>
              <a:rPr lang="en-US" sz="1800" dirty="0"/>
              <a:t> in. Wat </a:t>
            </a:r>
            <a:r>
              <a:rPr lang="en-US" sz="1800" dirty="0" err="1"/>
              <a:t>zijn</a:t>
            </a:r>
            <a:r>
              <a:rPr lang="en-US" sz="1800" dirty="0"/>
              <a:t> de </a:t>
            </a:r>
            <a:r>
              <a:rPr lang="en-US" sz="1800" dirty="0" err="1"/>
              <a:t>bevindingen</a:t>
            </a:r>
            <a:r>
              <a:rPr lang="en-US" sz="1800" dirty="0"/>
              <a:t>?</a:t>
            </a:r>
            <a:br>
              <a:rPr lang="nl-NL" sz="1800" dirty="0"/>
            </a:br>
            <a:endParaRPr lang="nl-NL" sz="1800" dirty="0"/>
          </a:p>
        </p:txBody>
      </p:sp>
      <p:pic>
        <p:nvPicPr>
          <p:cNvPr id="6" name="Tijdelijke aanduiding voor inhoud 5">
            <a:extLst>
              <a:ext uri="{FF2B5EF4-FFF2-40B4-BE49-F238E27FC236}">
                <a16:creationId xmlns:a16="http://schemas.microsoft.com/office/drawing/2014/main" id="{1A6D3C61-C2CA-40A1-B7CE-CF72C2A902B8}"/>
              </a:ext>
              <a:ext uri="{C183D7F6-B498-43B3-948B-1728B52AA6E4}">
                <adec:decorative xmlns:adec="http://schemas.microsoft.com/office/drawing/2017/decorative" val="1"/>
              </a:ext>
            </a:extLst>
          </p:cNvPr>
          <p:cNvPicPr>
            <a:picLocks noGrp="1" noChangeAspect="1"/>
          </p:cNvPicPr>
          <p:nvPr>
            <p:ph idx="10"/>
          </p:nvPr>
        </p:nvPicPr>
        <p:blipFill rotWithShape="1">
          <a:blip r:embed="rId3">
            <a:extLst>
              <a:ext uri="{28A0092B-C50C-407E-A947-70E740481C1C}">
                <a14:useLocalDpi xmlns:a14="http://schemas.microsoft.com/office/drawing/2010/main" val="0"/>
              </a:ext>
            </a:extLst>
          </a:blip>
          <a:srcRect l="8568" r="7648" b="-2"/>
          <a:stretch/>
        </p:blipFill>
        <p:spPr>
          <a:xfrm>
            <a:off x="6121400" y="545564"/>
            <a:ext cx="5821363" cy="5682735"/>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p:spPr>
      </p:pic>
    </p:spTree>
    <p:extLst>
      <p:ext uri="{BB962C8B-B14F-4D97-AF65-F5344CB8AC3E}">
        <p14:creationId xmlns:p14="http://schemas.microsoft.com/office/powerpoint/2010/main" val="26756659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5DCFB5C-A634-45CE-AA22-45909C6A312D}"/>
              </a:ext>
            </a:extLst>
          </p:cNvPr>
          <p:cNvSpPr>
            <a:spLocks noGrp="1"/>
          </p:cNvSpPr>
          <p:nvPr>
            <p:ph type="title"/>
          </p:nvPr>
        </p:nvSpPr>
        <p:spPr/>
        <p:txBody>
          <a:bodyPr/>
          <a:lstStyle/>
          <a:p>
            <a:r>
              <a:rPr lang="nl-NL" dirty="0" err="1"/>
              <a:t>Parsing</a:t>
            </a:r>
            <a:r>
              <a:rPr lang="nl-NL" dirty="0"/>
              <a:t> fouten (SC 4.1.1 A)</a:t>
            </a:r>
            <a:endParaRPr lang="nl-NL" dirty="0">
              <a:latin typeface="Arial Black" panose="020B0A04020102020204" pitchFamily="34" charset="0"/>
            </a:endParaRPr>
          </a:p>
        </p:txBody>
      </p:sp>
      <p:sp>
        <p:nvSpPr>
          <p:cNvPr id="3" name="Tijdelijke aanduiding voor inhoud 2">
            <a:extLst>
              <a:ext uri="{FF2B5EF4-FFF2-40B4-BE49-F238E27FC236}">
                <a16:creationId xmlns:a16="http://schemas.microsoft.com/office/drawing/2014/main" id="{5327A1C6-86D5-411A-9CDA-4F7BAF296198}"/>
              </a:ext>
            </a:extLst>
          </p:cNvPr>
          <p:cNvSpPr>
            <a:spLocks noGrp="1"/>
          </p:cNvSpPr>
          <p:nvPr>
            <p:ph idx="1"/>
          </p:nvPr>
        </p:nvSpPr>
        <p:spPr>
          <a:xfrm>
            <a:off x="249804" y="1709124"/>
            <a:ext cx="11613542" cy="4691676"/>
          </a:xfrm>
        </p:spPr>
        <p:txBody>
          <a:bodyPr>
            <a:normAutofit/>
          </a:bodyPr>
          <a:lstStyle/>
          <a:p>
            <a:pPr>
              <a:buFontTx/>
              <a:buChar char="-"/>
            </a:pPr>
            <a:r>
              <a:rPr lang="nl-NL" dirty="0"/>
              <a:t>De code moet de juiste grammatica regels volgen. Dit kan getest worden met “</a:t>
            </a:r>
            <a:r>
              <a:rPr lang="nl-NL" dirty="0" err="1"/>
              <a:t>validators</a:t>
            </a:r>
            <a:r>
              <a:rPr lang="nl-NL" dirty="0"/>
              <a:t>” die deze grammatica regels controleren. Zie bijvoorbeeld:</a:t>
            </a:r>
            <a:br>
              <a:rPr lang="nl-NL" dirty="0"/>
            </a:br>
            <a:r>
              <a:rPr lang="nl-NL" dirty="0">
                <a:hlinkClick r:id="rId3"/>
              </a:rPr>
              <a:t>https://validator.w3.org/</a:t>
            </a:r>
            <a:r>
              <a:rPr lang="nl-NL" dirty="0"/>
              <a:t>  </a:t>
            </a:r>
          </a:p>
          <a:p>
            <a:pPr>
              <a:buFontTx/>
              <a:buChar char="-"/>
            </a:pPr>
            <a:r>
              <a:rPr lang="nl-NL" dirty="0"/>
              <a:t>Dit is belangrijk voor mensen die gebruik maken van relatief oude hulpsoftware die niet goed om weten te gaan met dergelijke fouten in de grammatica van de code. Hierdoor kan het bijvoorbeeld voorkomen dat niet alleen de kop maar ook de paragraaf er onder opgelezen wordt alsof het een kop is.</a:t>
            </a:r>
          </a:p>
          <a:p>
            <a:pPr>
              <a:buFontTx/>
              <a:buChar char="-"/>
            </a:pPr>
            <a:r>
              <a:rPr lang="nl-NL" dirty="0"/>
              <a:t>De </a:t>
            </a:r>
            <a:r>
              <a:rPr lang="nl-NL" dirty="0" err="1"/>
              <a:t>errors</a:t>
            </a:r>
            <a:r>
              <a:rPr lang="nl-NL" dirty="0"/>
              <a:t> die makkelijk te vinden zijn </a:t>
            </a:r>
            <a:r>
              <a:rPr lang="nl-NL" dirty="0" err="1"/>
              <a:t>zijn</a:t>
            </a:r>
            <a:r>
              <a:rPr lang="nl-NL" dirty="0"/>
              <a:t> “</a:t>
            </a:r>
            <a:r>
              <a:rPr lang="nl-NL" dirty="0" err="1"/>
              <a:t>duplicate</a:t>
            </a:r>
            <a:r>
              <a:rPr lang="nl-NL" dirty="0"/>
              <a:t> ID” en “</a:t>
            </a:r>
            <a:r>
              <a:rPr lang="nl-NL" dirty="0" err="1"/>
              <a:t>duplicate</a:t>
            </a:r>
            <a:r>
              <a:rPr lang="nl-NL" dirty="0"/>
              <a:t> </a:t>
            </a:r>
            <a:r>
              <a:rPr lang="nl-NL" dirty="0" err="1"/>
              <a:t>attribute</a:t>
            </a:r>
            <a:r>
              <a:rPr lang="nl-NL" dirty="0"/>
              <a:t>”, maar het beste is uiteindelijk geen </a:t>
            </a:r>
            <a:r>
              <a:rPr lang="nl-NL" dirty="0" err="1"/>
              <a:t>gramatica</a:t>
            </a:r>
            <a:r>
              <a:rPr lang="nl-NL" dirty="0"/>
              <a:t> fouten.</a:t>
            </a:r>
          </a:p>
        </p:txBody>
      </p:sp>
    </p:spTree>
    <p:extLst>
      <p:ext uri="{BB962C8B-B14F-4D97-AF65-F5344CB8AC3E}">
        <p14:creationId xmlns:p14="http://schemas.microsoft.com/office/powerpoint/2010/main" val="3212171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5DCFB5C-A634-45CE-AA22-45909C6A312D}"/>
              </a:ext>
            </a:extLst>
          </p:cNvPr>
          <p:cNvSpPr>
            <a:spLocks noGrp="1"/>
          </p:cNvSpPr>
          <p:nvPr>
            <p:ph type="title"/>
          </p:nvPr>
        </p:nvSpPr>
        <p:spPr/>
        <p:txBody>
          <a:bodyPr/>
          <a:lstStyle/>
          <a:p>
            <a:r>
              <a:rPr lang="nl-NL" dirty="0"/>
              <a:t>Naam rol en waarde van interactieve elementen (SC 4.1.2 A)</a:t>
            </a:r>
            <a:endParaRPr lang="nl-NL" dirty="0">
              <a:latin typeface="Arial Black" panose="020B0A04020102020204" pitchFamily="34" charset="0"/>
            </a:endParaRPr>
          </a:p>
        </p:txBody>
      </p:sp>
      <p:sp>
        <p:nvSpPr>
          <p:cNvPr id="3" name="Tijdelijke aanduiding voor inhoud 2">
            <a:extLst>
              <a:ext uri="{FF2B5EF4-FFF2-40B4-BE49-F238E27FC236}">
                <a16:creationId xmlns:a16="http://schemas.microsoft.com/office/drawing/2014/main" id="{5327A1C6-86D5-411A-9CDA-4F7BAF296198}"/>
              </a:ext>
            </a:extLst>
          </p:cNvPr>
          <p:cNvSpPr>
            <a:spLocks noGrp="1"/>
          </p:cNvSpPr>
          <p:nvPr>
            <p:ph idx="1"/>
          </p:nvPr>
        </p:nvSpPr>
        <p:spPr>
          <a:xfrm>
            <a:off x="249804" y="1709124"/>
            <a:ext cx="11613542" cy="4691676"/>
          </a:xfrm>
        </p:spPr>
        <p:txBody>
          <a:bodyPr>
            <a:normAutofit/>
          </a:bodyPr>
          <a:lstStyle/>
          <a:p>
            <a:pPr>
              <a:buFontTx/>
              <a:buChar char="-"/>
            </a:pPr>
            <a:r>
              <a:rPr lang="nl-NL" dirty="0"/>
              <a:t>Alle interactieve elementen moeten </a:t>
            </a:r>
          </a:p>
          <a:p>
            <a:pPr lvl="1">
              <a:buFontTx/>
              <a:buChar char="-"/>
            </a:pPr>
            <a:r>
              <a:rPr lang="nl-NL" dirty="0"/>
              <a:t>een goed aangegeven rol hebben (bijvoorbeeld “knop” of “link” of “slider”)</a:t>
            </a:r>
          </a:p>
          <a:p>
            <a:pPr lvl="1">
              <a:buFontTx/>
              <a:buChar char="-"/>
            </a:pPr>
            <a:r>
              <a:rPr lang="nl-NL" dirty="0"/>
              <a:t>een goed aangegeven naam hebben (bijvoorbeeld “zoeken” of “volume”)</a:t>
            </a:r>
          </a:p>
          <a:p>
            <a:pPr lvl="1">
              <a:buFontTx/>
              <a:buChar char="-"/>
            </a:pPr>
            <a:r>
              <a:rPr lang="nl-NL" dirty="0"/>
              <a:t>een goed aangegeven “status” hebben als dit ingesteld kan worden door de gebruiker (bijvoorbeeld “ingeklapt/uitgeklapt” of “50%”)</a:t>
            </a:r>
          </a:p>
          <a:p>
            <a:pPr>
              <a:buFontTx/>
              <a:buChar char="-"/>
            </a:pPr>
            <a:r>
              <a:rPr lang="nl-NL" dirty="0"/>
              <a:t>Al deze informatie is nodig om een interactief element goed voor te laten lezen.</a:t>
            </a:r>
          </a:p>
        </p:txBody>
      </p:sp>
    </p:spTree>
    <p:extLst>
      <p:ext uri="{BB962C8B-B14F-4D97-AF65-F5344CB8AC3E}">
        <p14:creationId xmlns:p14="http://schemas.microsoft.com/office/powerpoint/2010/main" val="387453197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5DCFB5C-A634-45CE-AA22-45909C6A312D}"/>
              </a:ext>
            </a:extLst>
          </p:cNvPr>
          <p:cNvSpPr>
            <a:spLocks noGrp="1"/>
          </p:cNvSpPr>
          <p:nvPr>
            <p:ph type="title"/>
          </p:nvPr>
        </p:nvSpPr>
        <p:spPr/>
        <p:txBody>
          <a:bodyPr/>
          <a:lstStyle/>
          <a:p>
            <a:r>
              <a:rPr lang="nl-NL" dirty="0"/>
              <a:t>Status berichten (SC 4.1.3 AA)</a:t>
            </a:r>
            <a:endParaRPr lang="nl-NL" dirty="0">
              <a:latin typeface="Arial Black" panose="020B0A04020102020204" pitchFamily="34" charset="0"/>
            </a:endParaRPr>
          </a:p>
        </p:txBody>
      </p:sp>
      <p:sp>
        <p:nvSpPr>
          <p:cNvPr id="3" name="Tijdelijke aanduiding voor inhoud 2">
            <a:extLst>
              <a:ext uri="{FF2B5EF4-FFF2-40B4-BE49-F238E27FC236}">
                <a16:creationId xmlns:a16="http://schemas.microsoft.com/office/drawing/2014/main" id="{5327A1C6-86D5-411A-9CDA-4F7BAF296198}"/>
              </a:ext>
            </a:extLst>
          </p:cNvPr>
          <p:cNvSpPr>
            <a:spLocks noGrp="1"/>
          </p:cNvSpPr>
          <p:nvPr>
            <p:ph idx="1"/>
          </p:nvPr>
        </p:nvSpPr>
        <p:spPr>
          <a:xfrm>
            <a:off x="249804" y="1709124"/>
            <a:ext cx="11613542" cy="4691676"/>
          </a:xfrm>
        </p:spPr>
        <p:txBody>
          <a:bodyPr>
            <a:normAutofit/>
          </a:bodyPr>
          <a:lstStyle/>
          <a:p>
            <a:pPr>
              <a:buFontTx/>
              <a:buChar char="-"/>
            </a:pPr>
            <a:r>
              <a:rPr lang="nl-NL" dirty="0"/>
              <a:t>Als er dynamisch berichten tevoorschijn komen voor de gebruiker dan is het belangrijk dat deze berichten gelijk opgelezen kunnen worden door de voorleessoftware zonder dat de gebruiker hier naartoe moet bewegen.</a:t>
            </a:r>
          </a:p>
        </p:txBody>
      </p:sp>
    </p:spTree>
    <p:extLst>
      <p:ext uri="{BB962C8B-B14F-4D97-AF65-F5344CB8AC3E}">
        <p14:creationId xmlns:p14="http://schemas.microsoft.com/office/powerpoint/2010/main" val="34393326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5DCFB5C-A634-45CE-AA22-45909C6A312D}"/>
              </a:ext>
            </a:extLst>
          </p:cNvPr>
          <p:cNvSpPr>
            <a:spLocks noGrp="1"/>
          </p:cNvSpPr>
          <p:nvPr>
            <p:ph type="title"/>
          </p:nvPr>
        </p:nvSpPr>
        <p:spPr/>
        <p:txBody>
          <a:bodyPr/>
          <a:lstStyle/>
          <a:p>
            <a:r>
              <a:rPr lang="nl-NL" dirty="0"/>
              <a:t>Overige (waarschijnlijk niet relevant)</a:t>
            </a:r>
            <a:endParaRPr lang="nl-NL" dirty="0">
              <a:latin typeface="Arial Black" panose="020B0A04020102020204" pitchFamily="34" charset="0"/>
            </a:endParaRPr>
          </a:p>
        </p:txBody>
      </p:sp>
      <p:sp>
        <p:nvSpPr>
          <p:cNvPr id="3" name="Tijdelijke aanduiding voor inhoud 2">
            <a:extLst>
              <a:ext uri="{FF2B5EF4-FFF2-40B4-BE49-F238E27FC236}">
                <a16:creationId xmlns:a16="http://schemas.microsoft.com/office/drawing/2014/main" id="{5327A1C6-86D5-411A-9CDA-4F7BAF296198}"/>
              </a:ext>
            </a:extLst>
          </p:cNvPr>
          <p:cNvSpPr>
            <a:spLocks noGrp="1"/>
          </p:cNvSpPr>
          <p:nvPr>
            <p:ph idx="1"/>
          </p:nvPr>
        </p:nvSpPr>
        <p:spPr>
          <a:xfrm>
            <a:off x="249804" y="1709124"/>
            <a:ext cx="11613542" cy="4691676"/>
          </a:xfrm>
        </p:spPr>
        <p:txBody>
          <a:bodyPr>
            <a:normAutofit/>
          </a:bodyPr>
          <a:lstStyle/>
          <a:p>
            <a:pPr>
              <a:buFontTx/>
              <a:buChar char="-"/>
            </a:pPr>
            <a:r>
              <a:rPr lang="nl-NL" dirty="0"/>
              <a:t>Geluidsbediening (SC 1.4.2 A)</a:t>
            </a:r>
          </a:p>
          <a:p>
            <a:pPr>
              <a:buFontTx/>
              <a:buChar char="-"/>
            </a:pPr>
            <a:r>
              <a:rPr lang="nl-NL" dirty="0"/>
              <a:t>Enkel teken Sneltoetsen (SC 2.1.4 A)</a:t>
            </a:r>
          </a:p>
          <a:p>
            <a:pPr>
              <a:buFontTx/>
              <a:buChar char="-"/>
            </a:pPr>
            <a:r>
              <a:rPr lang="nl-NL" dirty="0"/>
              <a:t>Foutpreventie (Bij formulieren met wettelijke of financiële gevolgen, of bij formulieren waarbij persoonsgegevens worden opgeslagen) (SC </a:t>
            </a:r>
            <a:r>
              <a:rPr lang="nl-NL" dirty="0" err="1"/>
              <a:t>SC</a:t>
            </a:r>
            <a:r>
              <a:rPr lang="nl-NL" dirty="0"/>
              <a:t> 3.3.4 AA)</a:t>
            </a:r>
          </a:p>
        </p:txBody>
      </p:sp>
    </p:spTree>
    <p:extLst>
      <p:ext uri="{BB962C8B-B14F-4D97-AF65-F5344CB8AC3E}">
        <p14:creationId xmlns:p14="http://schemas.microsoft.com/office/powerpoint/2010/main" val="41406973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2B70007-0722-4F2D-A647-597478F63E69}"/>
              </a:ext>
            </a:extLst>
          </p:cNvPr>
          <p:cNvSpPr>
            <a:spLocks noGrp="1"/>
          </p:cNvSpPr>
          <p:nvPr>
            <p:ph type="title"/>
          </p:nvPr>
        </p:nvSpPr>
        <p:spPr/>
        <p:txBody>
          <a:bodyPr/>
          <a:lstStyle/>
          <a:p>
            <a:r>
              <a:rPr lang="nl-NL"/>
              <a:t>Programma</a:t>
            </a:r>
          </a:p>
        </p:txBody>
      </p:sp>
      <p:sp>
        <p:nvSpPr>
          <p:cNvPr id="4" name="Tijdelijke aanduiding voor inhoud 2">
            <a:extLst>
              <a:ext uri="{FF2B5EF4-FFF2-40B4-BE49-F238E27FC236}">
                <a16:creationId xmlns:a16="http://schemas.microsoft.com/office/drawing/2014/main" id="{E131FF18-D593-4D54-B4E8-8244CB7D609D}"/>
              </a:ext>
            </a:extLst>
          </p:cNvPr>
          <p:cNvSpPr>
            <a:spLocks noGrp="1"/>
          </p:cNvSpPr>
          <p:nvPr>
            <p:ph idx="1"/>
          </p:nvPr>
        </p:nvSpPr>
        <p:spPr>
          <a:xfrm>
            <a:off x="249238" y="1651000"/>
            <a:ext cx="11614150" cy="4351338"/>
          </a:xfrm>
        </p:spPr>
        <p:txBody>
          <a:bodyPr>
            <a:normAutofit fontScale="85000" lnSpcReduction="20000"/>
          </a:bodyPr>
          <a:lstStyle/>
          <a:p>
            <a:pPr marL="0" lvl="2" indent="0">
              <a:spcBef>
                <a:spcPts val="600"/>
              </a:spcBef>
              <a:spcAft>
                <a:spcPts val="600"/>
              </a:spcAft>
              <a:buNone/>
            </a:pPr>
            <a:endParaRPr lang="nl-NL" sz="2600" b="1" dirty="0">
              <a:latin typeface="Arial" panose="020B0604020202020204" pitchFamily="34" charset="0"/>
              <a:cs typeface="Arial" panose="020B0604020202020204" pitchFamily="34" charset="0"/>
            </a:endParaRPr>
          </a:p>
          <a:p>
            <a:pPr marL="0" lvl="2" indent="0">
              <a:spcBef>
                <a:spcPts val="600"/>
              </a:spcBef>
              <a:spcAft>
                <a:spcPts val="600"/>
              </a:spcAft>
              <a:buNone/>
            </a:pPr>
            <a:r>
              <a:rPr lang="nl-NL" sz="2600" b="1" dirty="0">
                <a:latin typeface="Arial" panose="020B0604020202020204" pitchFamily="34" charset="0"/>
                <a:cs typeface="Arial" panose="020B0604020202020204" pitchFamily="34" charset="0"/>
              </a:rPr>
              <a:t>zomer 2021		</a:t>
            </a:r>
            <a:r>
              <a:rPr lang="nl-NL" sz="2600" dirty="0">
                <a:latin typeface="Arial" panose="020B0604020202020204" pitchFamily="34" charset="0"/>
                <a:cs typeface="Arial" panose="020B0604020202020204" pitchFamily="34" charset="0"/>
                <a:sym typeface="Wingdings" panose="05000000000000000000" pitchFamily="2" charset="2"/>
              </a:rPr>
              <a:t>workshop 1 		bewustwording</a:t>
            </a:r>
            <a:endParaRPr lang="nl-NL" sz="2600" dirty="0">
              <a:latin typeface="Arial" panose="020B0604020202020204" pitchFamily="34" charset="0"/>
              <a:cs typeface="Arial" panose="020B0604020202020204" pitchFamily="34" charset="0"/>
            </a:endParaRPr>
          </a:p>
          <a:p>
            <a:pPr marL="0" lvl="2" indent="0">
              <a:spcBef>
                <a:spcPts val="600"/>
              </a:spcBef>
              <a:spcAft>
                <a:spcPts val="600"/>
              </a:spcAft>
              <a:buNone/>
            </a:pPr>
            <a:r>
              <a:rPr lang="nl-NL" sz="2600" b="1" dirty="0">
                <a:latin typeface="Arial" panose="020B0604020202020204" pitchFamily="34" charset="0"/>
                <a:cs typeface="Arial" panose="020B0604020202020204" pitchFamily="34" charset="0"/>
              </a:rPr>
              <a:t>najaar 2021</a:t>
            </a:r>
            <a:r>
              <a:rPr lang="nl-NL" sz="2600" dirty="0">
                <a:latin typeface="Arial" panose="020B0604020202020204" pitchFamily="34" charset="0"/>
                <a:cs typeface="Arial" panose="020B0604020202020204" pitchFamily="34" charset="0"/>
              </a:rPr>
              <a:t>		</a:t>
            </a:r>
            <a:r>
              <a:rPr lang="nl-NL" sz="2600" dirty="0">
                <a:latin typeface="Arial" panose="020B0604020202020204" pitchFamily="34" charset="0"/>
                <a:cs typeface="Arial" panose="020B0604020202020204" pitchFamily="34" charset="0"/>
                <a:sym typeface="Wingdings" panose="05000000000000000000" pitchFamily="2" charset="2"/>
              </a:rPr>
              <a:t>workshop 2		introductie: basale kennis en vaardigheden</a:t>
            </a:r>
          </a:p>
          <a:p>
            <a:pPr marL="0" lvl="2" indent="0">
              <a:spcBef>
                <a:spcPts val="600"/>
              </a:spcBef>
              <a:spcAft>
                <a:spcPts val="600"/>
              </a:spcAft>
              <a:buNone/>
            </a:pPr>
            <a:r>
              <a:rPr lang="nl-NL" sz="2600" dirty="0">
                <a:latin typeface="Arial" panose="020B0604020202020204" pitchFamily="34" charset="0"/>
                <a:cs typeface="Arial" panose="020B0604020202020204" pitchFamily="34" charset="0"/>
                <a:sym typeface="Wingdings" panose="05000000000000000000" pitchFamily="2" charset="2"/>
              </a:rPr>
              <a:t>			workshop 2 		websites en apps: WCAG (eenvoudig)</a:t>
            </a:r>
          </a:p>
          <a:p>
            <a:pPr marL="0" lvl="2" indent="0">
              <a:spcBef>
                <a:spcPts val="600"/>
              </a:spcBef>
              <a:spcAft>
                <a:spcPts val="600"/>
              </a:spcAft>
              <a:buNone/>
            </a:pPr>
            <a:r>
              <a:rPr lang="nl-NL" sz="2600" dirty="0">
                <a:latin typeface="Arial" panose="020B0604020202020204" pitchFamily="34" charset="0"/>
                <a:cs typeface="Arial" panose="020B0604020202020204" pitchFamily="34" charset="0"/>
                <a:sym typeface="Wingdings" panose="05000000000000000000" pitchFamily="2" charset="2"/>
              </a:rPr>
              <a:t>			workshop 2		e-books: EPUB (inleiding)</a:t>
            </a:r>
          </a:p>
          <a:p>
            <a:pPr marL="0" lvl="2" indent="0">
              <a:spcBef>
                <a:spcPts val="600"/>
              </a:spcBef>
              <a:spcAft>
                <a:spcPts val="600"/>
              </a:spcAft>
              <a:buNone/>
            </a:pPr>
            <a:endParaRPr lang="nl-NL" sz="2600" dirty="0">
              <a:latin typeface="Arial" panose="020B0604020202020204" pitchFamily="34" charset="0"/>
              <a:cs typeface="Arial" panose="020B0604020202020204" pitchFamily="34" charset="0"/>
            </a:endParaRPr>
          </a:p>
          <a:p>
            <a:pPr marL="0" lvl="2" indent="0">
              <a:spcBef>
                <a:spcPts val="600"/>
              </a:spcBef>
              <a:spcAft>
                <a:spcPts val="600"/>
              </a:spcAft>
              <a:buNone/>
            </a:pPr>
            <a:r>
              <a:rPr lang="nl-NL" sz="2600" b="1" dirty="0">
                <a:latin typeface="Arial" panose="020B0604020202020204" pitchFamily="34" charset="0"/>
                <a:cs typeface="Arial" panose="020B0604020202020204" pitchFamily="34" charset="0"/>
              </a:rPr>
              <a:t>begin 2022</a:t>
            </a:r>
            <a:r>
              <a:rPr lang="nl-NL" sz="2600" dirty="0">
                <a:latin typeface="Arial" panose="020B0604020202020204" pitchFamily="34" charset="0"/>
                <a:cs typeface="Arial" panose="020B0604020202020204" pitchFamily="34" charset="0"/>
              </a:rPr>
              <a:t>		</a:t>
            </a:r>
            <a:r>
              <a:rPr lang="nl-NL" sz="2600" dirty="0">
                <a:latin typeface="Arial" panose="020B0604020202020204" pitchFamily="34" charset="0"/>
                <a:cs typeface="Arial" panose="020B0604020202020204" pitchFamily="34" charset="0"/>
                <a:sym typeface="Wingdings" panose="05000000000000000000" pitchFamily="2" charset="2"/>
              </a:rPr>
              <a:t>workshop 3	 	introductie: verdiepende kennis</a:t>
            </a:r>
          </a:p>
          <a:p>
            <a:pPr marL="0" lvl="2" indent="0">
              <a:spcBef>
                <a:spcPts val="600"/>
              </a:spcBef>
              <a:spcAft>
                <a:spcPts val="600"/>
              </a:spcAft>
              <a:buNone/>
            </a:pPr>
            <a:r>
              <a:rPr lang="nl-NL" sz="2600" dirty="0">
                <a:latin typeface="Arial" panose="020B0604020202020204" pitchFamily="34" charset="0"/>
                <a:cs typeface="Arial" panose="020B0604020202020204" pitchFamily="34" charset="0"/>
                <a:sym typeface="Wingdings" panose="05000000000000000000" pitchFamily="2" charset="2"/>
              </a:rPr>
              <a:t>			workshop 3 		websites en apps: WCAG (april/mei/juni)</a:t>
            </a:r>
          </a:p>
          <a:p>
            <a:pPr marL="0" lvl="2" indent="0">
              <a:spcBef>
                <a:spcPts val="600"/>
              </a:spcBef>
              <a:spcAft>
                <a:spcPts val="600"/>
              </a:spcAft>
              <a:buNone/>
            </a:pPr>
            <a:r>
              <a:rPr lang="nl-NL" sz="2600" dirty="0">
                <a:latin typeface="Arial" panose="020B0604020202020204" pitchFamily="34" charset="0"/>
                <a:cs typeface="Arial" panose="020B0604020202020204" pitchFamily="34" charset="0"/>
                <a:sym typeface="Wingdings" panose="05000000000000000000" pitchFamily="2" charset="2"/>
              </a:rPr>
              <a:t>			workshop 3		e-books: EPUB (april/mei/juni)</a:t>
            </a:r>
          </a:p>
          <a:p>
            <a:pPr marL="0" lvl="2" indent="0">
              <a:spcBef>
                <a:spcPts val="600"/>
              </a:spcBef>
              <a:spcAft>
                <a:spcPts val="600"/>
              </a:spcAft>
              <a:buNone/>
            </a:pPr>
            <a:r>
              <a:rPr lang="nl-NL" sz="2600" dirty="0">
                <a:latin typeface="Arial" panose="020B0604020202020204" pitchFamily="34" charset="0"/>
                <a:cs typeface="Arial" panose="020B0604020202020204" pitchFamily="34" charset="0"/>
                <a:sym typeface="Wingdings" panose="05000000000000000000" pitchFamily="2" charset="2"/>
              </a:rPr>
              <a:t>						</a:t>
            </a:r>
            <a:endParaRPr lang="nl-NL" sz="2600" dirty="0">
              <a:latin typeface="Arial" panose="020B0604020202020204" pitchFamily="34" charset="0"/>
              <a:cs typeface="Arial" panose="020B0604020202020204" pitchFamily="34" charset="0"/>
            </a:endParaRPr>
          </a:p>
          <a:p>
            <a:pPr marL="0" lvl="2" indent="0">
              <a:spcBef>
                <a:spcPts val="600"/>
              </a:spcBef>
              <a:spcAft>
                <a:spcPts val="600"/>
              </a:spcAft>
              <a:buNone/>
            </a:pPr>
            <a:r>
              <a:rPr lang="nl-NL" sz="2600" b="1" dirty="0">
                <a:latin typeface="Arial" panose="020B0604020202020204" pitchFamily="34" charset="0"/>
                <a:cs typeface="Arial" panose="020B0604020202020204" pitchFamily="34" charset="0"/>
              </a:rPr>
              <a:t>najaar 2022</a:t>
            </a:r>
            <a:r>
              <a:rPr lang="nl-NL" sz="2600" dirty="0">
                <a:latin typeface="Arial" panose="020B0604020202020204" pitchFamily="34" charset="0"/>
                <a:cs typeface="Arial" panose="020B0604020202020204" pitchFamily="34" charset="0"/>
              </a:rPr>
              <a:t>		workshop 4 		verankering in organisatie (sept/okt)</a:t>
            </a:r>
          </a:p>
          <a:p>
            <a:pPr>
              <a:spcAft>
                <a:spcPts val="800"/>
              </a:spcAft>
            </a:pPr>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7358629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inhoud 4">
            <a:extLst>
              <a:ext uri="{FF2B5EF4-FFF2-40B4-BE49-F238E27FC236}">
                <a16:creationId xmlns:a16="http://schemas.microsoft.com/office/drawing/2014/main" id="{4A58B9E8-FA9B-4369-A2C1-BA7E355CB68B}"/>
              </a:ext>
            </a:extLst>
          </p:cNvPr>
          <p:cNvSpPr>
            <a:spLocks noGrp="1"/>
          </p:cNvSpPr>
          <p:nvPr>
            <p:ph idx="10"/>
          </p:nvPr>
        </p:nvSpPr>
        <p:spPr/>
        <p:txBody>
          <a:bodyPr>
            <a:normAutofit/>
          </a:bodyPr>
          <a:lstStyle/>
          <a:p>
            <a:r>
              <a:rPr lang="nl-NL" dirty="0"/>
              <a:t>We hebben het kort gehad over de code problemen die </a:t>
            </a:r>
            <a:r>
              <a:rPr lang="nl-NL" dirty="0" err="1"/>
              <a:t>CMS’en</a:t>
            </a:r>
            <a:r>
              <a:rPr lang="nl-NL" dirty="0"/>
              <a:t> kunnen veroorzaken.</a:t>
            </a:r>
          </a:p>
          <a:p>
            <a:r>
              <a:rPr lang="nl-NL" dirty="0"/>
              <a:t>We hebben de meer ingewikkelde SC behandeld en soms zelf kunnen ervaren hoe vervelend het kan zijn als een website zich hier niet aan houd.</a:t>
            </a:r>
          </a:p>
          <a:p>
            <a:endParaRPr lang="nl-NL" dirty="0"/>
          </a:p>
        </p:txBody>
      </p:sp>
      <p:sp>
        <p:nvSpPr>
          <p:cNvPr id="6" name="Tijdelijke aanduiding voor tekst 5">
            <a:extLst>
              <a:ext uri="{FF2B5EF4-FFF2-40B4-BE49-F238E27FC236}">
                <a16:creationId xmlns:a16="http://schemas.microsoft.com/office/drawing/2014/main" id="{12FFCAAF-E5FC-461A-851B-2175CA8F7239}"/>
              </a:ext>
            </a:extLst>
          </p:cNvPr>
          <p:cNvSpPr>
            <a:spLocks noGrp="1"/>
          </p:cNvSpPr>
          <p:nvPr>
            <p:ph type="body" sz="quarter" idx="11"/>
          </p:nvPr>
        </p:nvSpPr>
        <p:spPr/>
        <p:txBody>
          <a:bodyPr/>
          <a:lstStyle/>
          <a:p>
            <a:r>
              <a:rPr lang="nl-NL"/>
              <a:t>Wat hebben we besproken?</a:t>
            </a:r>
          </a:p>
          <a:p>
            <a:endParaRPr lang="nl-NL"/>
          </a:p>
        </p:txBody>
      </p:sp>
      <p:sp>
        <p:nvSpPr>
          <p:cNvPr id="4" name="Titel 3">
            <a:extLst>
              <a:ext uri="{FF2B5EF4-FFF2-40B4-BE49-F238E27FC236}">
                <a16:creationId xmlns:a16="http://schemas.microsoft.com/office/drawing/2014/main" id="{4BD48369-8F90-4CAF-A125-B65BF56B6222}"/>
              </a:ext>
            </a:extLst>
          </p:cNvPr>
          <p:cNvSpPr>
            <a:spLocks noGrp="1"/>
          </p:cNvSpPr>
          <p:nvPr>
            <p:ph type="title"/>
          </p:nvPr>
        </p:nvSpPr>
        <p:spPr/>
        <p:txBody>
          <a:bodyPr/>
          <a:lstStyle/>
          <a:p>
            <a:r>
              <a:rPr lang="nl-NL"/>
              <a:t>Samenvatting</a:t>
            </a:r>
          </a:p>
        </p:txBody>
      </p:sp>
    </p:spTree>
    <p:extLst>
      <p:ext uri="{BB962C8B-B14F-4D97-AF65-F5344CB8AC3E}">
        <p14:creationId xmlns:p14="http://schemas.microsoft.com/office/powerpoint/2010/main" val="62106305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jdelijke aanduiding voor tekst 5">
            <a:extLst>
              <a:ext uri="{FF2B5EF4-FFF2-40B4-BE49-F238E27FC236}">
                <a16:creationId xmlns:a16="http://schemas.microsoft.com/office/drawing/2014/main" id="{12FFCAAF-E5FC-461A-851B-2175CA8F7239}"/>
              </a:ext>
            </a:extLst>
          </p:cNvPr>
          <p:cNvSpPr>
            <a:spLocks noGrp="1"/>
          </p:cNvSpPr>
          <p:nvPr>
            <p:ph type="body" sz="quarter" idx="11"/>
          </p:nvPr>
        </p:nvSpPr>
        <p:spPr/>
        <p:txBody>
          <a:bodyPr/>
          <a:lstStyle/>
          <a:p>
            <a:r>
              <a:rPr lang="nl-NL" sz="4000" u="sng" dirty="0">
                <a:effectLst/>
                <a:latin typeface="Calibri" panose="020F0502020204030204" pitchFamily="34" charset="0"/>
                <a:ea typeface="Calibri" panose="020F0502020204030204" pitchFamily="34" charset="0"/>
                <a:cs typeface="Times New Roman" panose="02020603050405020304" pitchFamily="18" charset="0"/>
              </a:rPr>
              <a:t>Evaluatieformulier </a:t>
            </a:r>
          </a:p>
          <a:p>
            <a:endParaRPr lang="nl-NL" sz="4000" u="sng" dirty="0">
              <a:latin typeface="Calibri" panose="020F0502020204030204" pitchFamily="34" charset="0"/>
              <a:ea typeface="Calibri" panose="020F0502020204030204" pitchFamily="34" charset="0"/>
              <a:cs typeface="Times New Roman" panose="02020603050405020304" pitchFamily="18" charset="0"/>
            </a:endParaRPr>
          </a:p>
          <a:p>
            <a:r>
              <a:rPr lang="nl-NL" sz="2400" u="sng" dirty="0">
                <a:effectLst/>
                <a:latin typeface="Calibri" panose="020F0502020204030204" pitchFamily="34" charset="0"/>
                <a:ea typeface="Calibri" panose="020F0502020204030204" pitchFamily="34" charset="0"/>
                <a:cs typeface="Times New Roman" panose="02020603050405020304" pitchFamily="18" charset="0"/>
              </a:rPr>
              <a:t>https://forms.office.com/r/XXgjigztcL</a:t>
            </a:r>
            <a:endParaRPr lang="nl-NL" sz="2400" dirty="0">
              <a:effectLst/>
              <a:latin typeface="Calibri" panose="020F0502020204030204" pitchFamily="34" charset="0"/>
              <a:ea typeface="Calibri" panose="020F0502020204030204" pitchFamily="34" charset="0"/>
              <a:cs typeface="Times New Roman" panose="02020603050405020304" pitchFamily="18" charset="0"/>
            </a:endParaRPr>
          </a:p>
          <a:p>
            <a:endParaRPr lang="nl-NL" dirty="0"/>
          </a:p>
        </p:txBody>
      </p:sp>
      <p:sp>
        <p:nvSpPr>
          <p:cNvPr id="4" name="Titel 3">
            <a:extLst>
              <a:ext uri="{FF2B5EF4-FFF2-40B4-BE49-F238E27FC236}">
                <a16:creationId xmlns:a16="http://schemas.microsoft.com/office/drawing/2014/main" id="{4BD48369-8F90-4CAF-A125-B65BF56B6222}"/>
              </a:ext>
            </a:extLst>
          </p:cNvPr>
          <p:cNvSpPr>
            <a:spLocks noGrp="1"/>
          </p:cNvSpPr>
          <p:nvPr>
            <p:ph type="title"/>
          </p:nvPr>
        </p:nvSpPr>
        <p:spPr/>
        <p:txBody>
          <a:bodyPr/>
          <a:lstStyle/>
          <a:p>
            <a:r>
              <a:rPr lang="nl-NL"/>
              <a:t>Evaluatie</a:t>
            </a:r>
          </a:p>
        </p:txBody>
      </p:sp>
      <p:pic>
        <p:nvPicPr>
          <p:cNvPr id="7" name="Tijdelijke aanduiding voor inhoud 6" descr="Afbeelding met tekst, lucht, buiten, teken&#10;&#10;Automatisch gegenereerde beschrijving">
            <a:extLst>
              <a:ext uri="{FF2B5EF4-FFF2-40B4-BE49-F238E27FC236}">
                <a16:creationId xmlns:a16="http://schemas.microsoft.com/office/drawing/2014/main" id="{78DF351A-AD4F-49EF-AC27-67A7E90ECA20}"/>
              </a:ext>
            </a:extLst>
          </p:cNvPr>
          <p:cNvPicPr>
            <a:picLocks noGrp="1" noChangeAspect="1"/>
          </p:cNvPicPr>
          <p:nvPr>
            <p:ph idx="10"/>
          </p:nvPr>
        </p:nvPicPr>
        <p:blipFill rotWithShape="1">
          <a:blip r:embed="rId3">
            <a:extLst>
              <a:ext uri="{28A0092B-C50C-407E-A947-70E740481C1C}">
                <a14:useLocalDpi xmlns:a14="http://schemas.microsoft.com/office/drawing/2010/main" val="0"/>
              </a:ext>
            </a:extLst>
          </a:blip>
          <a:srcRect t="24360" r="1" b="27459"/>
          <a:stretch/>
        </p:blipFill>
        <p:spPr>
          <a:xfrm>
            <a:off x="6120833" y="1248693"/>
            <a:ext cx="5821363" cy="1869879"/>
          </a:xfrm>
          <a:prstGeom prst="rect">
            <a:avLst/>
          </a:prstGeom>
        </p:spPr>
      </p:pic>
    </p:spTree>
    <p:extLst>
      <p:ext uri="{BB962C8B-B14F-4D97-AF65-F5344CB8AC3E}">
        <p14:creationId xmlns:p14="http://schemas.microsoft.com/office/powerpoint/2010/main" val="48766813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jdelijke aanduiding voor tekst 5">
            <a:extLst>
              <a:ext uri="{FF2B5EF4-FFF2-40B4-BE49-F238E27FC236}">
                <a16:creationId xmlns:a16="http://schemas.microsoft.com/office/drawing/2014/main" id="{12FFCAAF-E5FC-461A-851B-2175CA8F7239}"/>
              </a:ext>
            </a:extLst>
          </p:cNvPr>
          <p:cNvSpPr>
            <a:spLocks noGrp="1"/>
          </p:cNvSpPr>
          <p:nvPr>
            <p:ph type="body" sz="quarter" idx="11"/>
          </p:nvPr>
        </p:nvSpPr>
        <p:spPr>
          <a:xfrm>
            <a:off x="249237" y="2197100"/>
            <a:ext cx="5204791" cy="4375150"/>
          </a:xfrm>
        </p:spPr>
        <p:txBody>
          <a:bodyPr>
            <a:normAutofit/>
          </a:bodyPr>
          <a:lstStyle/>
          <a:p>
            <a:pPr>
              <a:lnSpc>
                <a:spcPct val="107000"/>
              </a:lnSpc>
              <a:spcAft>
                <a:spcPts val="800"/>
              </a:spcAft>
            </a:pPr>
            <a:r>
              <a:rPr lang="nl-NL" sz="3600" u="sng">
                <a:effectLst/>
                <a:latin typeface="Arial" panose="020B0604020202020204" pitchFamily="34" charset="0"/>
                <a:ea typeface="Calibri" panose="020F050202020403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Toegankelijkheidseisen in vogelvlucht (Word, 404 kB)</a:t>
            </a:r>
            <a:endParaRPr lang="nl-NL" sz="3600">
              <a:effectLst/>
              <a:latin typeface="Arial" panose="020B0604020202020204" pitchFamily="34" charset="0"/>
              <a:ea typeface="Calibri" panose="020F0502020204030204" pitchFamily="34" charset="0"/>
              <a:cs typeface="Arial" panose="020B0604020202020204" pitchFamily="34" charset="0"/>
            </a:endParaRPr>
          </a:p>
          <a:p>
            <a:pPr>
              <a:spcAft>
                <a:spcPts val="800"/>
              </a:spcAft>
            </a:pPr>
            <a:endParaRPr lang="en-US" sz="3600">
              <a:effectLst/>
              <a:latin typeface="Arial" panose="020B0604020202020204" pitchFamily="34" charset="0"/>
              <a:cs typeface="Arial" panose="020B0604020202020204" pitchFamily="34" charset="0"/>
            </a:endParaRPr>
          </a:p>
        </p:txBody>
      </p:sp>
      <p:sp>
        <p:nvSpPr>
          <p:cNvPr id="4" name="Titel 3">
            <a:extLst>
              <a:ext uri="{FF2B5EF4-FFF2-40B4-BE49-F238E27FC236}">
                <a16:creationId xmlns:a16="http://schemas.microsoft.com/office/drawing/2014/main" id="{4BD48369-8F90-4CAF-A125-B65BF56B6222}"/>
              </a:ext>
            </a:extLst>
          </p:cNvPr>
          <p:cNvSpPr>
            <a:spLocks noGrp="1"/>
          </p:cNvSpPr>
          <p:nvPr>
            <p:ph type="title"/>
          </p:nvPr>
        </p:nvSpPr>
        <p:spPr/>
        <p:txBody>
          <a:bodyPr/>
          <a:lstStyle/>
          <a:p>
            <a:r>
              <a:rPr lang="nl-NL"/>
              <a:t>Bronnen</a:t>
            </a:r>
          </a:p>
        </p:txBody>
      </p:sp>
      <p:pic>
        <p:nvPicPr>
          <p:cNvPr id="11" name="Afbeelding 10">
            <a:extLst>
              <a:ext uri="{FF2B5EF4-FFF2-40B4-BE49-F238E27FC236}">
                <a16:creationId xmlns:a16="http://schemas.microsoft.com/office/drawing/2014/main" id="{31903EAB-35FA-4BD6-9655-F2E5E585923C}"/>
              </a:ext>
            </a:extLst>
          </p:cNvPr>
          <p:cNvPicPr>
            <a:picLocks noChangeAspect="1"/>
          </p:cNvPicPr>
          <p:nvPr/>
        </p:nvPicPr>
        <p:blipFill>
          <a:blip r:embed="rId4"/>
          <a:stretch>
            <a:fillRect/>
          </a:stretch>
        </p:blipFill>
        <p:spPr>
          <a:xfrm>
            <a:off x="6096000" y="986658"/>
            <a:ext cx="5445579" cy="2393950"/>
          </a:xfrm>
          <a:prstGeom prst="rect">
            <a:avLst/>
          </a:prstGeom>
        </p:spPr>
      </p:pic>
    </p:spTree>
    <p:extLst>
      <p:ext uri="{BB962C8B-B14F-4D97-AF65-F5344CB8AC3E}">
        <p14:creationId xmlns:p14="http://schemas.microsoft.com/office/powerpoint/2010/main" val="130847034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jdelijke aanduiding voor tekst 5">
            <a:extLst>
              <a:ext uri="{FF2B5EF4-FFF2-40B4-BE49-F238E27FC236}">
                <a16:creationId xmlns:a16="http://schemas.microsoft.com/office/drawing/2014/main" id="{12FFCAAF-E5FC-461A-851B-2175CA8F7239}"/>
              </a:ext>
            </a:extLst>
          </p:cNvPr>
          <p:cNvSpPr>
            <a:spLocks noGrp="1"/>
          </p:cNvSpPr>
          <p:nvPr>
            <p:ph type="body" sz="quarter" idx="11"/>
          </p:nvPr>
        </p:nvSpPr>
        <p:spPr>
          <a:xfrm>
            <a:off x="249237" y="2184400"/>
            <a:ext cx="5412224" cy="4375150"/>
          </a:xfrm>
        </p:spPr>
        <p:txBody>
          <a:bodyPr>
            <a:normAutofit/>
          </a:bodyPr>
          <a:lstStyle/>
          <a:p>
            <a:pPr>
              <a:spcAft>
                <a:spcPts val="800"/>
              </a:spcAft>
            </a:pPr>
            <a:r>
              <a:rPr lang="en-US" sz="3600" u="sng">
                <a:effectLst/>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Inclusiefpubliceren.nl</a:t>
            </a:r>
            <a:endParaRPr lang="nl-NL" sz="3600" u="sng">
              <a:effectLst/>
              <a:latin typeface="Arial" panose="020B0604020202020204" pitchFamily="34" charset="0"/>
              <a:ea typeface="Calibri" panose="020F0502020204030204" pitchFamily="34" charset="0"/>
              <a:cs typeface="Times New Roman" panose="02020603050405020304" pitchFamily="18" charset="0"/>
              <a:hlinkClick r:id="rId4">
                <a:extLst>
                  <a:ext uri="{A12FA001-AC4F-418D-AE19-62706E023703}">
                    <ahyp:hlinkClr xmlns:ahyp="http://schemas.microsoft.com/office/drawing/2018/hyperlinkcolor" val="tx"/>
                  </a:ext>
                </a:extLst>
              </a:hlinkClick>
            </a:endParaRPr>
          </a:p>
          <a:p>
            <a:pPr>
              <a:spcAft>
                <a:spcPts val="800"/>
              </a:spcAft>
            </a:pPr>
            <a:endParaRPr lang="en-US" sz="3600" u="sng">
              <a:effectLst/>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endParaRPr>
          </a:p>
          <a:p>
            <a:pPr>
              <a:spcAft>
                <a:spcPts val="800"/>
              </a:spcAft>
            </a:pPr>
            <a:r>
              <a:rPr lang="en-US" sz="3600" u="sng">
                <a:effectLst/>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Maak open! (pdf, 190 kB)</a:t>
            </a:r>
            <a:endParaRPr lang="en-US" sz="3600">
              <a:effectLst/>
              <a:latin typeface="Arial" panose="020B0604020202020204" pitchFamily="34" charset="0"/>
              <a:cs typeface="Arial" panose="020B0604020202020204" pitchFamily="34" charset="0"/>
            </a:endParaRPr>
          </a:p>
          <a:p>
            <a:pPr>
              <a:spcAft>
                <a:spcPts val="800"/>
              </a:spcAft>
            </a:pPr>
            <a:r>
              <a:rPr lang="en-US" sz="3600" u="sng">
                <a:effectLst/>
                <a:latin typeface="Arial" panose="020B0604020202020204" pitchFamily="34" charset="0"/>
                <a:cs typeface="Arial" panose="020B0604020202020204" pitchFamily="34" charset="0"/>
                <a:hlinkClick r:id="rId6">
                  <a:extLst>
                    <a:ext uri="{A12FA001-AC4F-418D-AE19-62706E023703}">
                      <ahyp:hlinkClr xmlns:ahyp="http://schemas.microsoft.com/office/drawing/2018/hyperlinkcolor" val="tx"/>
                    </a:ext>
                  </a:extLst>
                </a:hlinkClick>
              </a:rPr>
              <a:t>Doe mee! (pdf, 1,05 MB)</a:t>
            </a:r>
            <a:endParaRPr lang="en-US" sz="3600">
              <a:effectLst/>
              <a:latin typeface="Arial" panose="020B0604020202020204" pitchFamily="34" charset="0"/>
              <a:cs typeface="Arial" panose="020B0604020202020204" pitchFamily="34" charset="0"/>
            </a:endParaRPr>
          </a:p>
          <a:p>
            <a:pPr>
              <a:spcAft>
                <a:spcPts val="800"/>
              </a:spcAft>
            </a:pPr>
            <a:r>
              <a:rPr lang="en-US" sz="3600" u="sng">
                <a:effectLst/>
                <a:latin typeface="Arial" panose="020B0604020202020204" pitchFamily="34" charset="0"/>
                <a:cs typeface="Arial" panose="020B0604020202020204" pitchFamily="34" charset="0"/>
                <a:hlinkClick r:id="rId7">
                  <a:extLst>
                    <a:ext uri="{A12FA001-AC4F-418D-AE19-62706E023703}">
                      <ahyp:hlinkClr xmlns:ahyp="http://schemas.microsoft.com/office/drawing/2018/hyperlinkcolor" val="tx"/>
                    </a:ext>
                  </a:extLst>
                </a:hlinkClick>
              </a:rPr>
              <a:t>Check </a:t>
            </a:r>
            <a:r>
              <a:rPr lang="en-US" sz="3600" u="sng" err="1">
                <a:effectLst/>
                <a:latin typeface="Arial" panose="020B0604020202020204" pitchFamily="34" charset="0"/>
                <a:cs typeface="Arial" panose="020B0604020202020204" pitchFamily="34" charset="0"/>
                <a:hlinkClick r:id="rId7">
                  <a:extLst>
                    <a:ext uri="{A12FA001-AC4F-418D-AE19-62706E023703}">
                      <ahyp:hlinkClr xmlns:ahyp="http://schemas.microsoft.com/office/drawing/2018/hyperlinkcolor" val="tx"/>
                    </a:ext>
                  </a:extLst>
                </a:hlinkClick>
              </a:rPr>
              <a:t>dit</a:t>
            </a:r>
            <a:r>
              <a:rPr lang="en-US" sz="3600" u="sng">
                <a:effectLst/>
                <a:latin typeface="Arial" panose="020B0604020202020204" pitchFamily="34" charset="0"/>
                <a:cs typeface="Arial" panose="020B0604020202020204" pitchFamily="34" charset="0"/>
                <a:hlinkClick r:id="rId7">
                  <a:extLst>
                    <a:ext uri="{A12FA001-AC4F-418D-AE19-62706E023703}">
                      <ahyp:hlinkClr xmlns:ahyp="http://schemas.microsoft.com/office/drawing/2018/hyperlinkcolor" val="tx"/>
                    </a:ext>
                  </a:extLst>
                </a:hlinkClick>
              </a:rPr>
              <a:t>! (pdf, 750 kB) </a:t>
            </a:r>
            <a:endParaRPr lang="en-US" sz="3600">
              <a:effectLst/>
              <a:latin typeface="Arial" panose="020B0604020202020204" pitchFamily="34" charset="0"/>
              <a:cs typeface="Arial" panose="020B0604020202020204" pitchFamily="34" charset="0"/>
            </a:endParaRPr>
          </a:p>
        </p:txBody>
      </p:sp>
      <p:sp>
        <p:nvSpPr>
          <p:cNvPr id="4" name="Titel 3">
            <a:extLst>
              <a:ext uri="{FF2B5EF4-FFF2-40B4-BE49-F238E27FC236}">
                <a16:creationId xmlns:a16="http://schemas.microsoft.com/office/drawing/2014/main" id="{4BD48369-8F90-4CAF-A125-B65BF56B6222}"/>
              </a:ext>
            </a:extLst>
          </p:cNvPr>
          <p:cNvSpPr>
            <a:spLocks noGrp="1"/>
          </p:cNvSpPr>
          <p:nvPr>
            <p:ph type="title"/>
          </p:nvPr>
        </p:nvSpPr>
        <p:spPr/>
        <p:txBody>
          <a:bodyPr/>
          <a:lstStyle/>
          <a:p>
            <a:r>
              <a:rPr lang="nl-NL"/>
              <a:t>Bronnen</a:t>
            </a:r>
          </a:p>
        </p:txBody>
      </p:sp>
      <p:pic>
        <p:nvPicPr>
          <p:cNvPr id="7" name="Afbeelding 6" descr="Doe mee! staat met met grote zwarte letters en een uitroepteken op de gele cover van deze gids. &#10;Centraal daaronder is een open rechterhand afgebeeld met gespreide, omhoog gestoken vingers en met de duim rechts. De vier V-vormige plekken waar de vingers samenkomen zijn vervangen door een handje. De vingers van deze handjes zijn daarbij naar beneden gericht. Onderliggende gedachte is dat één goedbedoelde handreiking door vele handen kan worden aangenomen.”">
            <a:extLst>
              <a:ext uri="{FF2B5EF4-FFF2-40B4-BE49-F238E27FC236}">
                <a16:creationId xmlns:a16="http://schemas.microsoft.com/office/drawing/2014/main" id="{5489C47A-D30B-4C44-A4A6-E24E93B08DA4}"/>
              </a:ext>
            </a:extLst>
          </p:cNvPr>
          <p:cNvPicPr>
            <a:picLocks noChangeAspect="1"/>
          </p:cNvPicPr>
          <p:nvPr/>
        </p:nvPicPr>
        <p:blipFill>
          <a:blip r:embed="rId8"/>
          <a:stretch>
            <a:fillRect/>
          </a:stretch>
        </p:blipFill>
        <p:spPr>
          <a:xfrm>
            <a:off x="8206498" y="1125902"/>
            <a:ext cx="1727641" cy="2459274"/>
          </a:xfrm>
          <a:prstGeom prst="rect">
            <a:avLst/>
          </a:prstGeom>
        </p:spPr>
      </p:pic>
      <p:pic>
        <p:nvPicPr>
          <p:cNvPr id="8" name="Afbeelding 7" descr="‘Maak open!’ staat met grote zwarte letters en een uitroepteken op de gele cover van deze gids. Centraal daaronder is een zwarte cilindersleutel afgebeeld met de ronde kop bovenaan. In de baard van de sleutel zitten alleen links inkepingen die samen het silhouet van een mensengezicht vormen.&#10;">
            <a:extLst>
              <a:ext uri="{FF2B5EF4-FFF2-40B4-BE49-F238E27FC236}">
                <a16:creationId xmlns:a16="http://schemas.microsoft.com/office/drawing/2014/main" id="{BACF5AC0-8CB7-4689-9EDB-81BE73DA3AFC}"/>
              </a:ext>
            </a:extLst>
          </p:cNvPr>
          <p:cNvPicPr>
            <a:picLocks noChangeAspect="1"/>
          </p:cNvPicPr>
          <p:nvPr/>
        </p:nvPicPr>
        <p:blipFill>
          <a:blip r:embed="rId9"/>
          <a:stretch>
            <a:fillRect/>
          </a:stretch>
        </p:blipFill>
        <p:spPr>
          <a:xfrm>
            <a:off x="6070159" y="1117183"/>
            <a:ext cx="1727641" cy="2450556"/>
          </a:xfrm>
          <a:prstGeom prst="rect">
            <a:avLst/>
          </a:prstGeom>
        </p:spPr>
      </p:pic>
      <p:pic>
        <p:nvPicPr>
          <p:cNvPr id="9" name="Afbeelding 8" descr="logo Inclusiefpubliceren.nl">
            <a:extLst>
              <a:ext uri="{FF2B5EF4-FFF2-40B4-BE49-F238E27FC236}">
                <a16:creationId xmlns:a16="http://schemas.microsoft.com/office/drawing/2014/main" id="{2DC573EE-8586-4A0A-970A-DFDBCC09F991}"/>
              </a:ext>
              <a:ext uri="{C183D7F6-B498-43B3-948B-1728B52AA6E4}">
                <adec:decorative xmlns:adec="http://schemas.microsoft.com/office/drawing/2017/decorative" val="0"/>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254747" y="3926605"/>
            <a:ext cx="4451353" cy="1669256"/>
          </a:xfrm>
          <a:prstGeom prst="rect">
            <a:avLst/>
          </a:prstGeom>
        </p:spPr>
      </p:pic>
      <p:pic>
        <p:nvPicPr>
          <p:cNvPr id="10" name="Afbeelding 9" descr="De hele pagina is felgeel. In het midden staat een tekening van een Atari joystick. De tekening is zwart en geel gekleurd.&#10;De joystick ziet eruit als een vierkant, zwart kastje met in het midden een rechtopstaand cilindervormig handvat. Rond de onderkant van de cilinder staan cirkelvormige lijnen. Dit is het rubberen gedeelte dat kan meebewegen als het handvat wordt bewogen.&#10;Op de hoek linksvoor zit een ronde knop met een vinkje erop.&#10;Vlak voor de joystick staat een handje dat is getekend alsof het is opgebouwd uit pixels. De wijsvinger is uitgestoken en beweegt richting de knop. De andere vingers zijn gebogen.">
            <a:extLst>
              <a:ext uri="{FF2B5EF4-FFF2-40B4-BE49-F238E27FC236}">
                <a16:creationId xmlns:a16="http://schemas.microsoft.com/office/drawing/2014/main" id="{F80521CC-FE61-4338-9629-76820729BF27}"/>
              </a:ext>
            </a:extLst>
          </p:cNvPr>
          <p:cNvPicPr>
            <a:picLocks noChangeAspect="1"/>
          </p:cNvPicPr>
          <p:nvPr/>
        </p:nvPicPr>
        <p:blipFill>
          <a:blip r:embed="rId11"/>
          <a:stretch>
            <a:fillRect/>
          </a:stretch>
        </p:blipFill>
        <p:spPr>
          <a:xfrm>
            <a:off x="10214555" y="1108743"/>
            <a:ext cx="1727641" cy="2467436"/>
          </a:xfrm>
          <a:prstGeom prst="rect">
            <a:avLst/>
          </a:prstGeom>
        </p:spPr>
      </p:pic>
    </p:spTree>
    <p:extLst>
      <p:ext uri="{BB962C8B-B14F-4D97-AF65-F5344CB8AC3E}">
        <p14:creationId xmlns:p14="http://schemas.microsoft.com/office/powerpoint/2010/main" val="232149722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216ADFCB-A271-477C-A88F-EF002ACE6167}"/>
              </a:ext>
            </a:extLst>
          </p:cNvPr>
          <p:cNvSpPr>
            <a:spLocks noGrp="1"/>
          </p:cNvSpPr>
          <p:nvPr>
            <p:ph type="ctrTitle"/>
          </p:nvPr>
        </p:nvSpPr>
        <p:spPr/>
        <p:txBody>
          <a:bodyPr/>
          <a:lstStyle/>
          <a:p>
            <a:r>
              <a:rPr lang="nl-NL"/>
              <a:t>Vragen?</a:t>
            </a:r>
          </a:p>
        </p:txBody>
      </p:sp>
      <p:sp>
        <p:nvSpPr>
          <p:cNvPr id="4" name="Ondertitel 5">
            <a:extLst>
              <a:ext uri="{FF2B5EF4-FFF2-40B4-BE49-F238E27FC236}">
                <a16:creationId xmlns:a16="http://schemas.microsoft.com/office/drawing/2014/main" id="{BCD792B4-9BF4-451B-8564-F237B80634EF}"/>
              </a:ext>
            </a:extLst>
          </p:cNvPr>
          <p:cNvSpPr>
            <a:spLocks noGrp="1"/>
          </p:cNvSpPr>
          <p:nvPr>
            <p:ph type="subTitle" idx="1"/>
          </p:nvPr>
        </p:nvSpPr>
        <p:spPr>
          <a:xfrm>
            <a:off x="5246203" y="3594087"/>
            <a:ext cx="5738192" cy="2165404"/>
          </a:xfrm>
        </p:spPr>
        <p:txBody>
          <a:bodyPr>
            <a:normAutofit/>
          </a:bodyPr>
          <a:lstStyle/>
          <a:p>
            <a:pPr algn="l"/>
            <a:r>
              <a:rPr lang="nl-NL" b="1" dirty="0"/>
              <a:t>Project: </a:t>
            </a:r>
            <a:br>
              <a:rPr lang="nl-NL" dirty="0"/>
            </a:br>
            <a:r>
              <a:rPr lang="nl-NL" u="sng" dirty="0"/>
              <a:t>a.baarslag@algemene-uitgevers.nl</a:t>
            </a:r>
          </a:p>
          <a:p>
            <a:pPr algn="l"/>
            <a:endParaRPr lang="nl-NL" b="1" dirty="0"/>
          </a:p>
          <a:p>
            <a:pPr algn="l"/>
            <a:r>
              <a:rPr lang="nl-NL" b="1" dirty="0"/>
              <a:t>Inhoud: </a:t>
            </a:r>
            <a:br>
              <a:rPr lang="nl-NL" dirty="0"/>
            </a:br>
            <a:r>
              <a:rPr lang="nl-NL" dirty="0"/>
              <a:t>Brian Bors (bbors@accessibility.nl)</a:t>
            </a:r>
            <a:endParaRPr lang="nl-NL" u="sng" dirty="0"/>
          </a:p>
        </p:txBody>
      </p:sp>
    </p:spTree>
    <p:extLst>
      <p:ext uri="{BB962C8B-B14F-4D97-AF65-F5344CB8AC3E}">
        <p14:creationId xmlns:p14="http://schemas.microsoft.com/office/powerpoint/2010/main" val="3044175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ED0B258-379E-422F-BFD6-C09949A161C5}"/>
              </a:ext>
            </a:extLst>
          </p:cNvPr>
          <p:cNvSpPr>
            <a:spLocks noGrp="1"/>
          </p:cNvSpPr>
          <p:nvPr>
            <p:ph type="title"/>
          </p:nvPr>
        </p:nvSpPr>
        <p:spPr/>
        <p:txBody>
          <a:bodyPr/>
          <a:lstStyle/>
          <a:p>
            <a:r>
              <a:rPr lang="nl-NL" dirty="0"/>
              <a:t>Leerdoelen</a:t>
            </a:r>
          </a:p>
        </p:txBody>
      </p:sp>
      <p:sp>
        <p:nvSpPr>
          <p:cNvPr id="3" name="Tijdelijke aanduiding voor inhoud 2">
            <a:extLst>
              <a:ext uri="{FF2B5EF4-FFF2-40B4-BE49-F238E27FC236}">
                <a16:creationId xmlns:a16="http://schemas.microsoft.com/office/drawing/2014/main" id="{B94204D3-7F03-4781-B72C-D0CE2C2673A9}"/>
              </a:ext>
            </a:extLst>
          </p:cNvPr>
          <p:cNvSpPr>
            <a:spLocks noGrp="1"/>
          </p:cNvSpPr>
          <p:nvPr>
            <p:ph idx="1"/>
          </p:nvPr>
        </p:nvSpPr>
        <p:spPr>
          <a:xfrm>
            <a:off x="249804" y="1651047"/>
            <a:ext cx="11613542" cy="4869496"/>
          </a:xfrm>
        </p:spPr>
        <p:txBody>
          <a:bodyPr>
            <a:normAutofit/>
          </a:bodyPr>
          <a:lstStyle/>
          <a:p>
            <a:endParaRPr lang="nl-NL" dirty="0"/>
          </a:p>
          <a:p>
            <a:endParaRPr lang="nl-NL" dirty="0"/>
          </a:p>
          <a:p>
            <a:r>
              <a:rPr lang="nl-NL" dirty="0"/>
              <a:t>De aanname is dat je de vorige workshops hebt gevolgd.</a:t>
            </a:r>
          </a:p>
          <a:p>
            <a:pPr lvl="1"/>
            <a:r>
              <a:rPr lang="nl-NL" dirty="0"/>
              <a:t>Ook als je deze niet gevolgd hebt kun je veel opsteken van deze workshop.</a:t>
            </a:r>
          </a:p>
          <a:p>
            <a:r>
              <a:rPr lang="nl-NL" dirty="0"/>
              <a:t>Enkele wat meer geavanceerde richtlijnen (laten) toepassen.</a:t>
            </a:r>
          </a:p>
          <a:p>
            <a:r>
              <a:rPr lang="nl-NL" dirty="0"/>
              <a:t>Deze richtlijnen raadplegen in de WCAG standaard.</a:t>
            </a:r>
          </a:p>
          <a:p>
            <a:r>
              <a:rPr lang="nl-NL" dirty="0"/>
              <a:t>Enkele eenvoudige onderzoeksmethodes uitvoeren op deze richtlijnen.</a:t>
            </a:r>
          </a:p>
          <a:p>
            <a:endParaRPr lang="nl-NL" dirty="0"/>
          </a:p>
          <a:p>
            <a:endParaRPr lang="nl-NL" dirty="0"/>
          </a:p>
        </p:txBody>
      </p:sp>
    </p:spTree>
    <p:extLst>
      <p:ext uri="{BB962C8B-B14F-4D97-AF65-F5344CB8AC3E}">
        <p14:creationId xmlns:p14="http://schemas.microsoft.com/office/powerpoint/2010/main" val="26708146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ED0B258-379E-422F-BFD6-C09949A161C5}"/>
              </a:ext>
            </a:extLst>
          </p:cNvPr>
          <p:cNvSpPr>
            <a:spLocks noGrp="1"/>
          </p:cNvSpPr>
          <p:nvPr>
            <p:ph type="title"/>
          </p:nvPr>
        </p:nvSpPr>
        <p:spPr/>
        <p:txBody>
          <a:bodyPr/>
          <a:lstStyle/>
          <a:p>
            <a:r>
              <a:rPr lang="nl-NL"/>
              <a:t>Inhoud</a:t>
            </a:r>
          </a:p>
        </p:txBody>
      </p:sp>
      <p:sp>
        <p:nvSpPr>
          <p:cNvPr id="3" name="Tijdelijke aanduiding voor inhoud 2">
            <a:extLst>
              <a:ext uri="{FF2B5EF4-FFF2-40B4-BE49-F238E27FC236}">
                <a16:creationId xmlns:a16="http://schemas.microsoft.com/office/drawing/2014/main" id="{B94204D3-7F03-4781-B72C-D0CE2C2673A9}"/>
              </a:ext>
            </a:extLst>
          </p:cNvPr>
          <p:cNvSpPr>
            <a:spLocks noGrp="1"/>
          </p:cNvSpPr>
          <p:nvPr>
            <p:ph idx="1"/>
          </p:nvPr>
        </p:nvSpPr>
        <p:spPr>
          <a:xfrm>
            <a:off x="249804" y="1651047"/>
            <a:ext cx="11613542" cy="4869496"/>
          </a:xfrm>
        </p:spPr>
        <p:txBody>
          <a:bodyPr>
            <a:normAutofit/>
          </a:bodyPr>
          <a:lstStyle/>
          <a:p>
            <a:endParaRPr lang="nl-NL" dirty="0"/>
          </a:p>
          <a:p>
            <a:r>
              <a:rPr lang="nl-NL" dirty="0"/>
              <a:t>Korte introductie over wat voor invloed een CMS kan hebben op de toegankelijkheid van een website.</a:t>
            </a:r>
          </a:p>
          <a:p>
            <a:r>
              <a:rPr lang="nl-NL" dirty="0"/>
              <a:t>De theorie omtrent enkele van de wat meer geavanceerde SC.</a:t>
            </a:r>
          </a:p>
          <a:p>
            <a:r>
              <a:rPr lang="nl-NL" dirty="0"/>
              <a:t>Opdrachten om zelf te ervaren wat voor invloed deze SC kunnen hebben op een website app of </a:t>
            </a:r>
            <a:r>
              <a:rPr lang="nl-NL" dirty="0" err="1"/>
              <a:t>ebook</a:t>
            </a:r>
            <a:r>
              <a:rPr lang="nl-NL" dirty="0"/>
              <a:t>.</a:t>
            </a:r>
          </a:p>
          <a:p>
            <a:r>
              <a:rPr lang="nl-NL" dirty="0"/>
              <a:t>Heel kort aan het einde nog langs enkele SC die zeer waarschijnlijk niet relevant zijn maar waarvan het weten van het bestaan de moeite waard is.</a:t>
            </a:r>
          </a:p>
          <a:p>
            <a:endParaRPr lang="nl-NL" dirty="0"/>
          </a:p>
        </p:txBody>
      </p:sp>
    </p:spTree>
    <p:extLst>
      <p:ext uri="{BB962C8B-B14F-4D97-AF65-F5344CB8AC3E}">
        <p14:creationId xmlns:p14="http://schemas.microsoft.com/office/powerpoint/2010/main" val="21104652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5DCFB5C-A634-45CE-AA22-45909C6A312D}"/>
              </a:ext>
            </a:extLst>
          </p:cNvPr>
          <p:cNvSpPr>
            <a:spLocks noGrp="1"/>
          </p:cNvSpPr>
          <p:nvPr>
            <p:ph type="title"/>
          </p:nvPr>
        </p:nvSpPr>
        <p:spPr/>
        <p:txBody>
          <a:bodyPr/>
          <a:lstStyle/>
          <a:p>
            <a:r>
              <a:rPr lang="nl-NL" dirty="0">
                <a:latin typeface="Arial Black" panose="020B0A04020102020204" pitchFamily="34" charset="0"/>
              </a:rPr>
              <a:t>Korte introductie CMS invloed</a:t>
            </a:r>
          </a:p>
        </p:txBody>
      </p:sp>
      <p:sp>
        <p:nvSpPr>
          <p:cNvPr id="3" name="Tijdelijke aanduiding voor inhoud 2">
            <a:extLst>
              <a:ext uri="{FF2B5EF4-FFF2-40B4-BE49-F238E27FC236}">
                <a16:creationId xmlns:a16="http://schemas.microsoft.com/office/drawing/2014/main" id="{5327A1C6-86D5-411A-9CDA-4F7BAF296198}"/>
              </a:ext>
            </a:extLst>
          </p:cNvPr>
          <p:cNvSpPr>
            <a:spLocks noGrp="1"/>
          </p:cNvSpPr>
          <p:nvPr>
            <p:ph idx="1"/>
          </p:nvPr>
        </p:nvSpPr>
        <p:spPr>
          <a:xfrm>
            <a:off x="249804" y="1709124"/>
            <a:ext cx="11613542" cy="4691676"/>
          </a:xfrm>
        </p:spPr>
        <p:txBody>
          <a:bodyPr>
            <a:normAutofit/>
          </a:bodyPr>
          <a:lstStyle/>
          <a:p>
            <a:pPr>
              <a:buFontTx/>
              <a:buChar char="-"/>
            </a:pPr>
            <a:r>
              <a:rPr lang="nl-NL" dirty="0"/>
              <a:t>Bij websites wordt een groot gedeelte van de inhoud geplaatst door redacteuren via een CMS.</a:t>
            </a:r>
          </a:p>
          <a:p>
            <a:pPr>
              <a:buFontTx/>
              <a:buChar char="-"/>
            </a:pPr>
            <a:r>
              <a:rPr lang="nl-NL" dirty="0"/>
              <a:t>Om de toegankelijkheid van zo een website te waarborgen is het belangrijk dat de redacteur een instructie heeft hoe om te gaan met de verschillende functionaliteit van een CMS zodat de inhoud toegankelijk is.</a:t>
            </a:r>
          </a:p>
          <a:p>
            <a:pPr>
              <a:buFontTx/>
              <a:buChar char="-"/>
            </a:pPr>
            <a:r>
              <a:rPr lang="nl-NL" dirty="0"/>
              <a:t>De leverancier van het CMS kan dergelijke instructies vaak aanleveren. Vraag om een “instructie om WCAG 2.1 AA conform te werken binnen het CMS”.</a:t>
            </a:r>
          </a:p>
        </p:txBody>
      </p:sp>
    </p:spTree>
    <p:extLst>
      <p:ext uri="{BB962C8B-B14F-4D97-AF65-F5344CB8AC3E}">
        <p14:creationId xmlns:p14="http://schemas.microsoft.com/office/powerpoint/2010/main" val="8058552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descr="Schematische visualisatie van WCAG 2.1 zoals omschreven in de notities van de dia. ">
            <a:extLst>
              <a:ext uri="{FF2B5EF4-FFF2-40B4-BE49-F238E27FC236}">
                <a16:creationId xmlns:a16="http://schemas.microsoft.com/office/drawing/2014/main" id="{4EBD29DF-C341-455C-92A7-5028BB000813}"/>
              </a:ext>
            </a:extLst>
          </p:cNvPr>
          <p:cNvPicPr>
            <a:picLocks noChangeAspect="1"/>
          </p:cNvPicPr>
          <p:nvPr/>
        </p:nvPicPr>
        <p:blipFill>
          <a:blip r:embed="rId3"/>
          <a:stretch>
            <a:fillRect/>
          </a:stretch>
        </p:blipFill>
        <p:spPr>
          <a:xfrm>
            <a:off x="0" y="45036"/>
            <a:ext cx="12192000" cy="6767928"/>
          </a:xfrm>
          <a:prstGeom prst="rect">
            <a:avLst/>
          </a:prstGeom>
        </p:spPr>
      </p:pic>
      <p:sp>
        <p:nvSpPr>
          <p:cNvPr id="4" name="Titel 3">
            <a:extLst>
              <a:ext uri="{FF2B5EF4-FFF2-40B4-BE49-F238E27FC236}">
                <a16:creationId xmlns:a16="http://schemas.microsoft.com/office/drawing/2014/main" id="{E1F049C1-F86C-47D7-B7A1-975C7BD5C288}"/>
              </a:ext>
            </a:extLst>
          </p:cNvPr>
          <p:cNvSpPr>
            <a:spLocks noGrp="1"/>
          </p:cNvSpPr>
          <p:nvPr>
            <p:ph type="title" idx="4294967295"/>
          </p:nvPr>
        </p:nvSpPr>
        <p:spPr>
          <a:xfrm>
            <a:off x="838200" y="-1325563"/>
            <a:ext cx="10515600" cy="1325563"/>
          </a:xfrm>
        </p:spPr>
        <p:txBody>
          <a:bodyPr vert="horz" lIns="91440" tIns="45720" rIns="91440" bIns="45720" rtlCol="0" anchor="b">
            <a:normAutofit/>
          </a:bodyPr>
          <a:lstStyle/>
          <a:p>
            <a:r>
              <a:rPr lang="nl-NL" dirty="0"/>
              <a:t>Schema WCAG</a:t>
            </a:r>
          </a:p>
        </p:txBody>
      </p:sp>
    </p:spTree>
    <p:extLst>
      <p:ext uri="{BB962C8B-B14F-4D97-AF65-F5344CB8AC3E}">
        <p14:creationId xmlns:p14="http://schemas.microsoft.com/office/powerpoint/2010/main" val="4239418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C9E6DCAF-EF19-4280-8855-F93E063F56CD}"/>
              </a:ext>
            </a:extLst>
          </p:cNvPr>
          <p:cNvSpPr>
            <a:spLocks noGrp="1"/>
          </p:cNvSpPr>
          <p:nvPr>
            <p:ph type="title"/>
          </p:nvPr>
        </p:nvSpPr>
        <p:spPr>
          <a:xfrm>
            <a:off x="249804" y="214684"/>
            <a:ext cx="5204791" cy="6240979"/>
          </a:xfrm>
        </p:spPr>
        <p:txBody>
          <a:bodyPr>
            <a:normAutofit/>
          </a:bodyPr>
          <a:lstStyle/>
          <a:p>
            <a:r>
              <a:rPr lang="nl-NL" sz="4000" dirty="0"/>
              <a:t>Weergavestand en </a:t>
            </a:r>
            <a:br>
              <a:rPr lang="nl-NL" sz="4000" dirty="0"/>
            </a:br>
            <a:r>
              <a:rPr lang="nl-NL" dirty="0" err="1"/>
              <a:t>R</a:t>
            </a:r>
            <a:r>
              <a:rPr lang="nl-NL" sz="4000" dirty="0" err="1"/>
              <a:t>eflow</a:t>
            </a:r>
            <a:br>
              <a:rPr lang="nl-NL" sz="4000" dirty="0"/>
            </a:br>
            <a:br>
              <a:rPr lang="nl-NL" sz="4000" dirty="0"/>
            </a:br>
            <a:r>
              <a:rPr lang="nl-NL" sz="2800" dirty="0"/>
              <a:t>opdracht</a:t>
            </a:r>
            <a:br>
              <a:rPr lang="nl-NL" sz="2800" dirty="0"/>
            </a:br>
            <a:br>
              <a:rPr lang="nl-NL" sz="2800" dirty="0"/>
            </a:br>
            <a:r>
              <a:rPr lang="nl-NL" sz="1800" dirty="0"/>
              <a:t>Ga naar de website van je uitgever en maak het venster van je browser kleiner om een mobiel scherm te simuleren.</a:t>
            </a:r>
            <a:br>
              <a:rPr lang="nl-NL" sz="1800" dirty="0"/>
            </a:br>
            <a:br>
              <a:rPr lang="nl-NL" sz="1800" dirty="0"/>
            </a:br>
            <a:r>
              <a:rPr lang="nl-NL" sz="1800" dirty="0"/>
              <a:t>Probeer daarnaast eens in te zoomen (met </a:t>
            </a:r>
            <a:r>
              <a:rPr lang="nl-NL" sz="1800" dirty="0" err="1"/>
              <a:t>CTRL+scrollen</a:t>
            </a:r>
            <a:r>
              <a:rPr lang="nl-NL" sz="1800" dirty="0"/>
              <a:t>)</a:t>
            </a:r>
            <a:br>
              <a:rPr lang="nl-NL" sz="1800" dirty="0"/>
            </a:br>
            <a:br>
              <a:rPr lang="nl-NL" sz="1800" dirty="0"/>
            </a:br>
            <a:r>
              <a:rPr lang="nl-NL" sz="1800" dirty="0"/>
              <a:t>Wat gebeurt er?</a:t>
            </a:r>
            <a:br>
              <a:rPr lang="nl-NL" sz="1800" dirty="0"/>
            </a:br>
            <a:endParaRPr lang="nl-NL" sz="1800" dirty="0"/>
          </a:p>
        </p:txBody>
      </p:sp>
      <p:pic>
        <p:nvPicPr>
          <p:cNvPr id="6" name="Tijdelijke aanduiding voor inhoud 5">
            <a:extLst>
              <a:ext uri="{FF2B5EF4-FFF2-40B4-BE49-F238E27FC236}">
                <a16:creationId xmlns:a16="http://schemas.microsoft.com/office/drawing/2014/main" id="{1A6D3C61-C2CA-40A1-B7CE-CF72C2A902B8}"/>
              </a:ext>
              <a:ext uri="{C183D7F6-B498-43B3-948B-1728B52AA6E4}">
                <adec:decorative xmlns:adec="http://schemas.microsoft.com/office/drawing/2017/decorative" val="1"/>
              </a:ext>
            </a:extLst>
          </p:cNvPr>
          <p:cNvPicPr>
            <a:picLocks noGrp="1" noChangeAspect="1"/>
          </p:cNvPicPr>
          <p:nvPr>
            <p:ph idx="10"/>
          </p:nvPr>
        </p:nvPicPr>
        <p:blipFill rotWithShape="1">
          <a:blip r:embed="rId3">
            <a:extLst>
              <a:ext uri="{28A0092B-C50C-407E-A947-70E740481C1C}">
                <a14:useLocalDpi xmlns:a14="http://schemas.microsoft.com/office/drawing/2010/main" val="0"/>
              </a:ext>
            </a:extLst>
          </a:blip>
          <a:srcRect l="8568" r="7648" b="-2"/>
          <a:stretch/>
        </p:blipFill>
        <p:spPr>
          <a:xfrm>
            <a:off x="6121400" y="545564"/>
            <a:ext cx="5821363" cy="5682735"/>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p:spPr>
      </p:pic>
    </p:spTree>
    <p:extLst>
      <p:ext uri="{BB962C8B-B14F-4D97-AF65-F5344CB8AC3E}">
        <p14:creationId xmlns:p14="http://schemas.microsoft.com/office/powerpoint/2010/main" val="24321350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5DCFB5C-A634-45CE-AA22-45909C6A312D}"/>
              </a:ext>
            </a:extLst>
          </p:cNvPr>
          <p:cNvSpPr>
            <a:spLocks noGrp="1"/>
          </p:cNvSpPr>
          <p:nvPr>
            <p:ph type="title"/>
          </p:nvPr>
        </p:nvSpPr>
        <p:spPr/>
        <p:txBody>
          <a:bodyPr/>
          <a:lstStyle/>
          <a:p>
            <a:r>
              <a:rPr lang="nl-NL" dirty="0">
                <a:latin typeface="Arial Black" panose="020B0A04020102020204" pitchFamily="34" charset="0"/>
              </a:rPr>
              <a:t>Weergavestand (SC 1.3.4 AA)</a:t>
            </a:r>
          </a:p>
        </p:txBody>
      </p:sp>
      <p:sp>
        <p:nvSpPr>
          <p:cNvPr id="3" name="Tijdelijke aanduiding voor inhoud 2">
            <a:extLst>
              <a:ext uri="{FF2B5EF4-FFF2-40B4-BE49-F238E27FC236}">
                <a16:creationId xmlns:a16="http://schemas.microsoft.com/office/drawing/2014/main" id="{5327A1C6-86D5-411A-9CDA-4F7BAF296198}"/>
              </a:ext>
            </a:extLst>
          </p:cNvPr>
          <p:cNvSpPr>
            <a:spLocks noGrp="1"/>
          </p:cNvSpPr>
          <p:nvPr>
            <p:ph idx="1"/>
          </p:nvPr>
        </p:nvSpPr>
        <p:spPr>
          <a:xfrm>
            <a:off x="249804" y="1709124"/>
            <a:ext cx="11613542" cy="4691676"/>
          </a:xfrm>
        </p:spPr>
        <p:txBody>
          <a:bodyPr>
            <a:normAutofit/>
          </a:bodyPr>
          <a:lstStyle/>
          <a:p>
            <a:pPr>
              <a:buFontTx/>
              <a:buChar char="-"/>
            </a:pPr>
            <a:r>
              <a:rPr lang="nl-NL" dirty="0"/>
              <a:t>Alles informatie moet beschikbaar zijn en alles moet werken in zowel </a:t>
            </a:r>
            <a:r>
              <a:rPr lang="nl-NL" dirty="0" err="1"/>
              <a:t>portrait</a:t>
            </a:r>
            <a:r>
              <a:rPr lang="nl-NL" dirty="0"/>
              <a:t> als landscape modus</a:t>
            </a:r>
          </a:p>
          <a:p>
            <a:pPr>
              <a:buFontTx/>
              <a:buChar char="-"/>
            </a:pPr>
            <a:r>
              <a:rPr lang="nl-NL" dirty="0"/>
              <a:t>Let ook vooral op bijvoorbeeld een logo</a:t>
            </a:r>
            <a:br>
              <a:rPr lang="nl-NL" dirty="0"/>
            </a:br>
            <a:r>
              <a:rPr lang="nl-NL" dirty="0"/>
              <a:t>met een </a:t>
            </a:r>
            <a:r>
              <a:rPr lang="nl-NL" dirty="0" err="1"/>
              <a:t>tagline</a:t>
            </a:r>
            <a:r>
              <a:rPr lang="nl-NL" dirty="0"/>
              <a:t> of submenu’s. Deze </a:t>
            </a:r>
            <a:br>
              <a:rPr lang="nl-NL" dirty="0"/>
            </a:br>
            <a:r>
              <a:rPr lang="nl-NL" dirty="0"/>
              <a:t>verdwijnen nog wel eens met een </a:t>
            </a:r>
            <a:br>
              <a:rPr lang="nl-NL" dirty="0"/>
            </a:br>
            <a:r>
              <a:rPr lang="nl-NL" dirty="0"/>
              <a:t>andere weergavestand.</a:t>
            </a:r>
          </a:p>
          <a:p>
            <a:pPr>
              <a:buFontTx/>
              <a:buChar char="-"/>
            </a:pPr>
            <a:r>
              <a:rPr lang="nl-NL" dirty="0"/>
              <a:t>Bij de meeste websites gaat dit goed,</a:t>
            </a:r>
            <a:br>
              <a:rPr lang="nl-NL" dirty="0"/>
            </a:br>
            <a:r>
              <a:rPr lang="nl-NL" dirty="0"/>
              <a:t>bij apps gaat dit helaas vaak fout.</a:t>
            </a:r>
          </a:p>
        </p:txBody>
      </p:sp>
      <p:pic>
        <p:nvPicPr>
          <p:cNvPr id="5" name="Afbeelding 4" descr="Afbeelding met tekst, elektronica, schermafbeelding&#10;&#10;Automatisch gegenereerde beschrijving">
            <a:extLst>
              <a:ext uri="{FF2B5EF4-FFF2-40B4-BE49-F238E27FC236}">
                <a16:creationId xmlns:a16="http://schemas.microsoft.com/office/drawing/2014/main" id="{97D8B564-D2FB-478D-9843-C71C93613CD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22062" y="2587032"/>
            <a:ext cx="3987314" cy="2806456"/>
          </a:xfrm>
          <a:prstGeom prst="rect">
            <a:avLst/>
          </a:prstGeom>
        </p:spPr>
      </p:pic>
    </p:spTree>
    <p:extLst>
      <p:ext uri="{BB962C8B-B14F-4D97-AF65-F5344CB8AC3E}">
        <p14:creationId xmlns:p14="http://schemas.microsoft.com/office/powerpoint/2010/main" val="616867783"/>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c5dbacd5-7dcb-40b3-95da-f89d100c73e4">
      <UserInfo>
        <DisplayName/>
        <AccountId xsi:nil="true"/>
        <AccountType/>
      </UserInfo>
    </SharedWithUsers>
    <MediaLengthInSeconds xmlns="1ca2c8f9-25b6-43a3-8888-71bb7714073c"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3A65F2B3784C014492B6124443C1E0A8" ma:contentTypeVersion="13" ma:contentTypeDescription="Een nieuw document maken." ma:contentTypeScope="" ma:versionID="9cac4633507968e6b7d1934091a578e5">
  <xsd:schema xmlns:xsd="http://www.w3.org/2001/XMLSchema" xmlns:xs="http://www.w3.org/2001/XMLSchema" xmlns:p="http://schemas.microsoft.com/office/2006/metadata/properties" xmlns:ns2="1ca2c8f9-25b6-43a3-8888-71bb7714073c" xmlns:ns3="c5dbacd5-7dcb-40b3-95da-f89d100c73e4" targetNamespace="http://schemas.microsoft.com/office/2006/metadata/properties" ma:root="true" ma:fieldsID="7fb2b0eb70426a3cea3102554e96ec14" ns2:_="" ns3:_="">
    <xsd:import namespace="1ca2c8f9-25b6-43a3-8888-71bb7714073c"/>
    <xsd:import namespace="c5dbacd5-7dcb-40b3-95da-f89d100c73e4"/>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GenerationTime" minOccurs="0"/>
                <xsd:element ref="ns2:MediaServiceEventHashCode" minOccurs="0"/>
                <xsd:element ref="ns2:MediaServiceDateTaken" minOccurs="0"/>
                <xsd:element ref="ns2:MediaServiceOCR" minOccurs="0"/>
                <xsd:element ref="ns2:MediaLengthInSeconds" minOccurs="0"/>
                <xsd:element ref="ns2:MediaServiceAutoKeyPoints" minOccurs="0"/>
                <xsd:element ref="ns2:MediaServiceKeyPoint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ca2c8f9-25b6-43a3-8888-71bb7714073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LengthInSeconds" ma:index="17" nillable="true" ma:displayName="Length (seconds)" ma:internalName="MediaLengthInSeconds" ma:readOnly="true">
      <xsd:simpleType>
        <xsd:restriction base="dms:Unknown"/>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5dbacd5-7dcb-40b3-95da-f89d100c73e4" elementFormDefault="qualified">
    <xsd:import namespace="http://schemas.microsoft.com/office/2006/documentManagement/types"/>
    <xsd:import namespace="http://schemas.microsoft.com/office/infopath/2007/PartnerControls"/>
    <xsd:element name="SharedWithUsers" ma:index="10"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1D0C485-2A2A-4D08-A0A8-DD4CDBF408CE}">
  <ds:schemaRefs>
    <ds:schemaRef ds:uri="1ca2c8f9-25b6-43a3-8888-71bb7714073c"/>
    <ds:schemaRef ds:uri="c5dbacd5-7dcb-40b3-95da-f89d100c73e4"/>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1D6EFB0E-10A0-4517-90E2-2B0E11BB056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ca2c8f9-25b6-43a3-8888-71bb7714073c"/>
    <ds:schemaRef ds:uri="c5dbacd5-7dcb-40b3-95da-f89d100c73e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4E8D4E5-92D4-41F3-948C-FC823DBA3B4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1089</TotalTime>
  <Words>2210</Words>
  <Application>Microsoft Office PowerPoint</Application>
  <PresentationFormat>Breedbeeld</PresentationFormat>
  <Paragraphs>218</Paragraphs>
  <Slides>34</Slides>
  <Notes>34</Notes>
  <HiddenSlides>0</HiddenSlides>
  <MMClips>1</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34</vt:i4>
      </vt:variant>
    </vt:vector>
  </HeadingPairs>
  <TitlesOfParts>
    <vt:vector size="39" baseType="lpstr">
      <vt:lpstr>Arial</vt:lpstr>
      <vt:lpstr>Arial Black</vt:lpstr>
      <vt:lpstr>Calibri</vt:lpstr>
      <vt:lpstr>Calibri Light</vt:lpstr>
      <vt:lpstr>Kantoorthema</vt:lpstr>
      <vt:lpstr>Welkom </vt:lpstr>
      <vt:lpstr>Introductie</vt:lpstr>
      <vt:lpstr>Programma</vt:lpstr>
      <vt:lpstr>Leerdoelen</vt:lpstr>
      <vt:lpstr>Inhoud</vt:lpstr>
      <vt:lpstr>Korte introductie CMS invloed</vt:lpstr>
      <vt:lpstr>Schema WCAG</vt:lpstr>
      <vt:lpstr>Weergavestand en  Reflow  opdracht  Ga naar de website van je uitgever en maak het venster van je browser kleiner om een mobiel scherm te simuleren.  Probeer daarnaast eens in te zoomen (met CTRL+scrollen)  Wat gebeurt er? </vt:lpstr>
      <vt:lpstr>Weergavestand (SC 1.3.4 AA)</vt:lpstr>
      <vt:lpstr>Screenshot website in zowel portrait als landscape modus</vt:lpstr>
      <vt:lpstr>Inzoomen (Reflow) (SC 1.4.10 AA)</vt:lpstr>
      <vt:lpstr>Bookmark de tekstafstand bookmarklet  opdracht  Ga naar https://codepen.io/stevef/full/YLMqbo en plaats de bookmarklet in je bookmarks. Bekijk dan een pagina met de bookmarklet. </vt:lpstr>
      <vt:lpstr>Tekstafstand (SC 1.4.12 AA)</vt:lpstr>
      <vt:lpstr>Overlappende tekst</vt:lpstr>
      <vt:lpstr>Identificeer doel van de input (SC 1.3.5 AA)</vt:lpstr>
      <vt:lpstr>Bedien een website met het toetsenbord  opdracht  Ga naar de website van je uitgever en bedien deze met alleen de tab en enter toets. Met shift+tab ga je achteruit. Heel soms zijn de pijltjestoetsen en spatiebalk nodig (bij formulieren).  Probeer een product in een winkelwagentje te stoppen en je klantgegevens in te vullen. </vt:lpstr>
      <vt:lpstr>Toetsenbordbediening (SC 2.1.1 A)</vt:lpstr>
      <vt:lpstr>Geen toetsenbordval (SC 2.1.2 A)</vt:lpstr>
      <vt:lpstr>Bedien een website met het toetsenbord  opdracht  Navigeer nogmaals met het toetsenbord.  Let deze keer vooral op hoe lang het duurt om bij de hoofdcontent van de pagina te komen op verschillende pagina’s. </vt:lpstr>
      <vt:lpstr>Skiplinks (SC 2.4.1 A)</vt:lpstr>
      <vt:lpstr>Pauze</vt:lpstr>
      <vt:lpstr>Uitklapbare hoofdmenu (SC 4.1.2 AA)</vt:lpstr>
      <vt:lpstr>Label in naam (SC 2.5.3 A)</vt:lpstr>
      <vt:lpstr>Extra informatie “I” iconen</vt:lpstr>
      <vt:lpstr>W3C validator  opdracht  Ga naar “The W3C Markup Validation Service”: https://validator.w3.org/  Vul de website van je uitgever in. Wat zijn de bevindingen? </vt:lpstr>
      <vt:lpstr>Parsing fouten (SC 4.1.1 A)</vt:lpstr>
      <vt:lpstr>Naam rol en waarde van interactieve elementen (SC 4.1.2 A)</vt:lpstr>
      <vt:lpstr>Status berichten (SC 4.1.3 AA)</vt:lpstr>
      <vt:lpstr>Overige (waarschijnlijk niet relevant)</vt:lpstr>
      <vt:lpstr>Samenvatting</vt:lpstr>
      <vt:lpstr>Evaluatie</vt:lpstr>
      <vt:lpstr>Bronnen</vt:lpstr>
      <vt:lpstr>Bronnen</vt:lpstr>
      <vt:lpstr>Vragen?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Welkom</dc:title>
  <dc:creator>Rieke Vullings</dc:creator>
  <cp:lastModifiedBy>Rianne Voesten</cp:lastModifiedBy>
  <cp:revision>24</cp:revision>
  <dcterms:created xsi:type="dcterms:W3CDTF">2021-11-25T14:04:19Z</dcterms:created>
  <dcterms:modified xsi:type="dcterms:W3CDTF">2022-11-15T07:41:46Z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0x0101003A65F2B3784C014492B6124443C1E0A8</vt:lpwstr>
  </property>
  <property fmtid="{D5CDD505-2E9C-101B-9397-08002B2CF9AE}" pid="3" name="ComplianceAssetId">
    <vt:lpwstr/>
  </property>
  <property fmtid="{D5CDD505-2E9C-101B-9397-08002B2CF9AE}" pid="4" name="_ExtendedDescription">
    <vt:lpwstr/>
  </property>
  <property fmtid="{D5CDD505-2E9C-101B-9397-08002B2CF9AE}" pid="5" name="TriggerFlowInfo">
    <vt:lpwstr/>
  </property>
</Properties>
</file>